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sldIdLst>
    <p:sldId id="317" r:id="rId2"/>
    <p:sldId id="335" r:id="rId3"/>
    <p:sldId id="330" r:id="rId4"/>
    <p:sldId id="334" r:id="rId5"/>
    <p:sldId id="331" r:id="rId6"/>
    <p:sldId id="332" r:id="rId7"/>
    <p:sldId id="33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91">
          <p15:clr>
            <a:srgbClr val="A4A3A4"/>
          </p15:clr>
        </p15:guide>
        <p15:guide id="4" orient="horz" pos="754">
          <p15:clr>
            <a:srgbClr val="A4A3A4"/>
          </p15:clr>
        </p15:guide>
        <p15:guide id="5" orient="horz" pos="4156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orient="horz" pos="3929">
          <p15:clr>
            <a:srgbClr val="A4A3A4"/>
          </p15:clr>
        </p15:guide>
        <p15:guide id="8" pos="2880">
          <p15:clr>
            <a:srgbClr val="A4A3A4"/>
          </p15:clr>
        </p15:guide>
        <p15:guide id="9" pos="5329">
          <p15:clr>
            <a:srgbClr val="A4A3A4"/>
          </p15:clr>
        </p15:guide>
        <p15:guide id="10" pos="5103">
          <p15:clr>
            <a:srgbClr val="A4A3A4"/>
          </p15:clr>
        </p15:guide>
        <p15:guide id="11" pos="431">
          <p15:clr>
            <a:srgbClr val="A4A3A4"/>
          </p15:clr>
        </p15:guide>
        <p15:guide id="12" pos="5692">
          <p15:clr>
            <a:srgbClr val="A4A3A4"/>
          </p15:clr>
        </p15:guide>
        <p15:guide id="13" pos="68">
          <p15:clr>
            <a:srgbClr val="A4A3A4"/>
          </p15:clr>
        </p15:guide>
        <p15:guide id="14" pos="657">
          <p15:clr>
            <a:srgbClr val="A4A3A4"/>
          </p15:clr>
        </p15:guide>
        <p15:guide id="15" pos="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100"/>
    <a:srgbClr val="FFCC00"/>
    <a:srgbClr val="335885"/>
    <a:srgbClr val="DC8C00"/>
    <a:srgbClr val="E68C00"/>
    <a:srgbClr val="D69E00"/>
    <a:srgbClr val="E7AA00"/>
    <a:srgbClr val="E7B400"/>
    <a:srgbClr val="E79600"/>
    <a:srgbClr val="AD8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45" autoAdjust="0"/>
    <p:restoredTop sz="55000" autoAdjust="0"/>
  </p:normalViewPr>
  <p:slideViewPr>
    <p:cSldViewPr showGuides="1">
      <p:cViewPr>
        <p:scale>
          <a:sx n="44" d="100"/>
          <a:sy n="44" d="100"/>
        </p:scale>
        <p:origin x="-1358" y="-58"/>
      </p:cViewPr>
      <p:guideLst>
        <p:guide orient="horz" pos="2115"/>
        <p:guide orient="horz" pos="482"/>
        <p:guide orient="horz" pos="391"/>
        <p:guide orient="horz" pos="754"/>
        <p:guide orient="horz" pos="4156"/>
        <p:guide orient="horz" pos="4319"/>
        <p:guide orient="horz" pos="3929"/>
        <p:guide pos="2880"/>
        <p:guide pos="5329"/>
        <p:guide pos="5103"/>
        <p:guide pos="431"/>
        <p:guide pos="5692"/>
        <p:guide pos="68"/>
        <p:guide pos="657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-1764" y="5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D75E-6B7C-4E57-A5B3-3D233D50E268}" type="datetimeFigureOut">
              <a:rPr lang="de-DE" smtClean="0"/>
              <a:pPr/>
              <a:t>30.04.2018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3B99-4FF9-4BCF-B382-CBDC5E33B517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317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3B99-4FF9-4BCF-B382-CBDC5E33B517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Parameterliste NEU: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dirty="0" smtClean="0"/>
              <a:t>Empfehlungen der WHO wurden zum Teil nicht berücksichtigt.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dirty="0" smtClean="0"/>
              <a:t>Vorgeschlagene</a:t>
            </a:r>
            <a:r>
              <a:rPr lang="de-AT" baseline="0" dirty="0" smtClean="0"/>
              <a:t> Werte der WHO wurden zum Teil verschärft, dem Vorsorgeprinzip Rechnung tragend: </a:t>
            </a:r>
            <a:r>
              <a:rPr lang="de-AT" baseline="0" dirty="0" err="1" smtClean="0"/>
              <a:t>Bisphenol</a:t>
            </a:r>
            <a:r>
              <a:rPr lang="de-AT" baseline="0" dirty="0" smtClean="0"/>
              <a:t>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Werte in TW-RL/E sind teils von ökotoxikologischen Werten und nicht von humantoxikologischen Werten abgeleitet.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Endokrine Substanzen (hormonaktive Substanzen) wie </a:t>
            </a:r>
            <a:r>
              <a:rPr lang="de-AT" baseline="0" dirty="0" err="1" smtClean="0"/>
              <a:t>Bisphenol</a:t>
            </a:r>
            <a:r>
              <a:rPr lang="de-AT" baseline="0" dirty="0" smtClean="0"/>
              <a:t> A, </a:t>
            </a:r>
            <a:r>
              <a:rPr lang="el-GR" baseline="0" dirty="0" smtClean="0"/>
              <a:t>β</a:t>
            </a:r>
            <a:r>
              <a:rPr lang="de-AT" baseline="0" dirty="0" smtClean="0"/>
              <a:t>-</a:t>
            </a:r>
            <a:r>
              <a:rPr lang="de-AT" baseline="0" dirty="0" err="1" smtClean="0"/>
              <a:t>Östradiol</a:t>
            </a:r>
            <a:r>
              <a:rPr lang="de-AT" baseline="0" dirty="0" smtClean="0"/>
              <a:t> </a:t>
            </a:r>
            <a:r>
              <a:rPr lang="de-AT" baseline="0" dirty="0" err="1" smtClean="0"/>
              <a:t>Nonylphenol</a:t>
            </a:r>
            <a:r>
              <a:rPr lang="de-AT" baseline="0" dirty="0" smtClean="0"/>
              <a:t> werden von WHO nur für Wasserorganismen vorgeschlagen.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err="1" smtClean="0"/>
              <a:t>Mikrocystin</a:t>
            </a:r>
            <a:r>
              <a:rPr lang="de-AT" baseline="0" dirty="0" smtClean="0"/>
              <a:t> spiel nur bei Oberflächengewässern, die als TW-Ressource genutzt werden eine Rolle – daher in Österreich nicht.</a:t>
            </a:r>
          </a:p>
          <a:p>
            <a:endParaRPr lang="de-AT" baseline="0" dirty="0" smtClean="0"/>
          </a:p>
          <a:p>
            <a:r>
              <a:rPr lang="de-AT" baseline="0" dirty="0" smtClean="0"/>
              <a:t>Die Indikatorparameterliste mit entsprechenden Indikatorparameterwerten wurde gestrichen.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Jedoch muss die Öffentlichkeit über Wasserinhaltsstoffe informiert werden: Natrium, Kalium, Magnesium, Calcium, Ammonium, Aluminium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>
                <a:sym typeface="Wingdings" panose="05000000000000000000" pitchFamily="2" charset="2"/>
              </a:rPr>
              <a:t> </a:t>
            </a:r>
            <a:r>
              <a:rPr lang="de-AT" baseline="0" dirty="0" smtClean="0"/>
              <a:t>Dies lässt Interpretation der Werte für den Konsumenten völlig offen.</a:t>
            </a:r>
          </a:p>
          <a:p>
            <a:endParaRPr lang="de-AT" baseline="0" dirty="0" smtClean="0"/>
          </a:p>
          <a:p>
            <a:r>
              <a:rPr lang="de-AT" baseline="0" dirty="0" smtClean="0"/>
              <a:t>Jede Überschreitung der Parameterwerte TW-RL/E ist als potentielle Gesundheitsgefährdung zu sehen,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AT" baseline="0" dirty="0" smtClean="0"/>
              <a:t>bei der die Konsumenten umgehend informiert und entsprechend Maßnahmen gesetzt werden müssen.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AT" baseline="0" dirty="0" smtClean="0"/>
              <a:t>Vertrauen der Konsumenten in das Trinkwasser sinkt</a:t>
            </a:r>
          </a:p>
          <a:p>
            <a:endParaRPr lang="de-AT" baseline="0" dirty="0" smtClean="0"/>
          </a:p>
          <a:p>
            <a:r>
              <a:rPr lang="de-AT" baseline="0" dirty="0" smtClean="0"/>
              <a:t>Möglichkeit Ausnahmegenehmigungen zu erteilen entfällt </a:t>
            </a:r>
          </a:p>
          <a:p>
            <a:r>
              <a:rPr lang="de-AT" baseline="0" dirty="0" smtClean="0">
                <a:sym typeface="Wingdings" panose="05000000000000000000" pitchFamily="2" charset="2"/>
              </a:rPr>
              <a:t> </a:t>
            </a:r>
            <a:r>
              <a:rPr lang="de-AT" baseline="0" dirty="0" smtClean="0"/>
              <a:t>dies führt ggf. zu unverhältnismäßigem Aufbereitungsaufwand bei WVU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Abhilfemaßnahmen (Verbot von Pestiziden) zeigen oft einen zeitverzögerten Effekt, auf den der WVU gar keinen Einfluss hat</a:t>
            </a:r>
          </a:p>
          <a:p>
            <a:endParaRPr lang="de-AT" baseline="0" dirty="0" smtClean="0"/>
          </a:p>
          <a:p>
            <a:endParaRPr lang="de-AT" baseline="0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3B99-4FF9-4BCF-B382-CBDC5E33B517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2779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Untersuchungsaufwand steigt für</a:t>
            </a:r>
            <a:r>
              <a:rPr lang="de-AT" baseline="0" dirty="0" smtClean="0"/>
              <a:t> WVU:</a:t>
            </a:r>
            <a:endParaRPr lang="de-AT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dirty="0" smtClean="0"/>
              <a:t>Für</a:t>
            </a:r>
            <a:r>
              <a:rPr lang="de-AT" baseline="0" dirty="0" smtClean="0"/>
              <a:t> WVU 10 – 100m3 steigt Untersuchungsumfang um Faktor 10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Für WVU 10 – 100m3 steigt Untersuchungshäufigkeit um Faktor 70</a:t>
            </a:r>
          </a:p>
          <a:p>
            <a:endParaRPr lang="de-AT" baseline="0" dirty="0" smtClean="0"/>
          </a:p>
          <a:p>
            <a:r>
              <a:rPr lang="de-AT" baseline="0" dirty="0" smtClean="0"/>
              <a:t>Die Kosten steigen: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Für WVU 10 – 100m3 in den ersten 3 Jahren nach </a:t>
            </a:r>
            <a:r>
              <a:rPr lang="de-AT" baseline="0" dirty="0" err="1" smtClean="0"/>
              <a:t>In-Kraft-treten</a:t>
            </a:r>
            <a:r>
              <a:rPr lang="de-AT" baseline="0" dirty="0" smtClean="0"/>
              <a:t> von 250 auf 18.000 Euro jährlich!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Kosten werden</a:t>
            </a:r>
            <a:r>
              <a:rPr lang="de-AT" baseline="0" dirty="0" smtClean="0"/>
              <a:t> letzten Endes vom Konsumenten getragen über erhöhten Wassertarif.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3B99-4FF9-4BCF-B382-CBDC5E33B517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0482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Nunmehr risikobasierter Ansatz in RL, nicht nur in Anhängen der TW-RL (Novelle</a:t>
            </a:r>
            <a:r>
              <a:rPr lang="de-AT" baseline="0" dirty="0" smtClean="0"/>
              <a:t> der TW-RL in 2015)</a:t>
            </a:r>
          </a:p>
          <a:p>
            <a:endParaRPr lang="de-AT" baseline="0" dirty="0" smtClean="0"/>
          </a:p>
          <a:p>
            <a:r>
              <a:rPr lang="de-AT" baseline="0" dirty="0" smtClean="0"/>
              <a:t>Betrachtung gemäß dem Wassersicherheitsplanungskonzept von Ressource zum Verbraucher: (</a:t>
            </a:r>
            <a:r>
              <a:rPr lang="de-AT" baseline="0" dirty="0" err="1" smtClean="0"/>
              <a:t>from</a:t>
            </a:r>
            <a:r>
              <a:rPr lang="de-AT" baseline="0" dirty="0" smtClean="0"/>
              <a:t> </a:t>
            </a:r>
            <a:r>
              <a:rPr lang="de-AT" baseline="0" dirty="0" err="1" smtClean="0"/>
              <a:t>catchment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to</a:t>
            </a:r>
            <a:r>
              <a:rPr lang="de-AT" baseline="0" dirty="0" smtClean="0"/>
              <a:t> </a:t>
            </a:r>
            <a:r>
              <a:rPr lang="de-AT" baseline="0" dirty="0" err="1" smtClean="0"/>
              <a:t>tap</a:t>
            </a:r>
            <a:r>
              <a:rPr lang="de-AT" baseline="0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de-AT" baseline="0" dirty="0" smtClean="0"/>
              <a:t>Risikobetrachtung für Ressourcen, WVU und Hausinstallation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de-AT" baseline="0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AT" baseline="0" dirty="0" smtClean="0"/>
              <a:t>Schon jetzt wird in AUT der risikobasierter Ansatz in WVU gelebt. Nun soll die Lücke geschlossen werden. 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de-AT" baseline="0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AT" baseline="0" dirty="0" smtClean="0"/>
              <a:t>Umsetzung in Österreich und </a:t>
            </a:r>
            <a:r>
              <a:rPr lang="de-AT" baseline="0" dirty="0" err="1" smtClean="0"/>
              <a:t>Kompetenzeneinteilung</a:t>
            </a:r>
            <a:r>
              <a:rPr lang="de-AT" baseline="0" dirty="0" smtClean="0"/>
              <a:t> wird mit Spannung erwartet.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BMASGK, BMNT, BMWI, Länder und Gemeinden in Gesetzgebung und Vollzug betroffen.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Risikobasierter Ansatz wird aller Voraussicht nach zu administrativen und finanziellen Mehraufwand führen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3B99-4FF9-4BCF-B382-CBDC5E33B517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132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Einerseits direkte Info</a:t>
            </a:r>
            <a:r>
              <a:rPr lang="de-AT" baseline="0" dirty="0" smtClean="0"/>
              <a:t> an </a:t>
            </a:r>
            <a:r>
              <a:rPr lang="de-AT" baseline="0" dirty="0" err="1" smtClean="0"/>
              <a:t>KonsumentInnen</a:t>
            </a:r>
            <a:r>
              <a:rPr lang="de-AT" baseline="0" dirty="0" smtClean="0"/>
              <a:t>, </a:t>
            </a:r>
          </a:p>
          <a:p>
            <a:r>
              <a:rPr lang="de-AT" baseline="0" dirty="0" smtClean="0"/>
              <a:t>andererseits Online Information für Öffentlichkeit: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Information über Qualitätsparameter (Indikatorparameter) – allerdings ohne Werte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Information bei Parameterwertüberschreitungen über potentielle Gefahr für Gesundheit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Information zur Risikobewertung – Macht WVU sich mit der Information angreifbar/ Sicherheitsrisiko?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baseline="0" dirty="0" smtClean="0"/>
              <a:t>Umfangreiche Tipps zum Wassersparen…</a:t>
            </a:r>
          </a:p>
          <a:p>
            <a:endParaRPr lang="de-AT" baseline="0" dirty="0" smtClean="0"/>
          </a:p>
          <a:p>
            <a:pPr marL="342900" indent="-342900"/>
            <a:r>
              <a:rPr lang="de-AT" baseline="0" dirty="0" smtClean="0"/>
              <a:t>Zusätzlich müssen WVU </a:t>
            </a:r>
            <a:r>
              <a:rPr lang="de-AT" dirty="0" smtClean="0"/>
              <a:t>≥ 5000 m</a:t>
            </a:r>
            <a:r>
              <a:rPr lang="de-AT" baseline="30000" dirty="0" smtClean="0"/>
              <a:t>3 </a:t>
            </a:r>
            <a:r>
              <a:rPr lang="de-AT" baseline="0" dirty="0" smtClean="0"/>
              <a:t> über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dirty="0" smtClean="0"/>
              <a:t>Gesamtleistung, Verwaltung, Menge + Trend, Kosten, Investitionen, Wasseraufbereitung, Beschwerdemanagement informieren</a:t>
            </a:r>
            <a:r>
              <a:rPr lang="de-AT" baseline="0" dirty="0" smtClean="0"/>
              <a:t> </a:t>
            </a:r>
            <a:r>
              <a:rPr lang="de-AT" baseline="0" dirty="0" smtClean="0">
                <a:sym typeface="Wingdings" panose="05000000000000000000" pitchFamily="2" charset="2"/>
              </a:rPr>
              <a:t>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baseline="0" dirty="0" smtClean="0">
                <a:sym typeface="Wingdings" panose="05000000000000000000" pitchFamily="2" charset="2"/>
              </a:rPr>
              <a:t>Keine EU-Weiter Vergleich der Daten möglich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AT" baseline="0" dirty="0" smtClean="0">
                <a:sym typeface="Wingdings" panose="05000000000000000000" pitchFamily="2" charset="2"/>
              </a:rPr>
              <a:t>Kosten sind </a:t>
            </a:r>
            <a:r>
              <a:rPr lang="de-AT" baseline="0" dirty="0" err="1" smtClean="0">
                <a:sym typeface="Wingdings" panose="05000000000000000000" pitchFamily="2" charset="2"/>
              </a:rPr>
              <a:t>u.A.</a:t>
            </a:r>
            <a:r>
              <a:rPr lang="de-AT" baseline="0" dirty="0" smtClean="0">
                <a:sym typeface="Wingdings" panose="05000000000000000000" pitchFamily="2" charset="2"/>
              </a:rPr>
              <a:t> abhängig von Topografie, </a:t>
            </a:r>
            <a:r>
              <a:rPr lang="de-AT" baseline="0" dirty="0" err="1" smtClean="0">
                <a:sym typeface="Wingdings" panose="05000000000000000000" pitchFamily="2" charset="2"/>
              </a:rPr>
              <a:t>Pumphöhren</a:t>
            </a:r>
            <a:r>
              <a:rPr lang="de-AT" baseline="0" dirty="0" smtClean="0">
                <a:sym typeface="Wingdings" panose="05000000000000000000" pitchFamily="2" charset="2"/>
              </a:rPr>
              <a:t>, Siedlungsstruktur, Dimensionierungsanforderungen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AT" baseline="0" dirty="0" smtClean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AT" baseline="0" dirty="0" smtClean="0">
                <a:sym typeface="Wingdings" panose="05000000000000000000" pitchFamily="2" charset="2"/>
              </a:rPr>
              <a:t>Umfang der Information geht über das Ziel der TW-RL hinaus (Qualitätsanforderungen für Trinkwassers und Überwachung dieser).</a:t>
            </a:r>
            <a:endParaRPr lang="de-AT" dirty="0" smtClean="0"/>
          </a:p>
          <a:p>
            <a:pPr marL="342900" indent="-342900"/>
            <a:endParaRPr lang="de-AT" baseline="30000" dirty="0" smtClean="0"/>
          </a:p>
          <a:p>
            <a:pPr marL="342900" indent="-342900"/>
            <a:r>
              <a:rPr lang="de-AT" baseline="0" dirty="0" smtClean="0"/>
              <a:t>Zusätzlicher Verwaltungsaufwand?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3B99-4FF9-4BCF-B382-CBDC5E33B517}" type="slidenum">
              <a:rPr lang="de-AT" smtClean="0"/>
              <a:pPr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2027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042988" y="0"/>
            <a:ext cx="7058026" cy="62372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2988" y="2011363"/>
            <a:ext cx="7058025" cy="1470025"/>
          </a:xfrm>
        </p:spPr>
        <p:txBody>
          <a:bodyPr tIns="36000" rIns="144000" bIns="36000" anchor="b" anchorCtr="0">
            <a:normAutofit/>
          </a:bodyPr>
          <a:lstStyle>
            <a:lvl1pPr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2987" y="3886200"/>
            <a:ext cx="7058025" cy="1752600"/>
          </a:xfrm>
          <a:prstGeom prst="rect">
            <a:avLst/>
          </a:prstGeom>
        </p:spPr>
        <p:txBody>
          <a:bodyPr lIns="144000" tIns="36000" rIns="144000" bIns="36000"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6163" y="6451550"/>
            <a:ext cx="714380" cy="216000"/>
          </a:xfrm>
        </p:spPr>
        <p:txBody>
          <a:bodyPr/>
          <a:lstStyle/>
          <a:p>
            <a:fld id="{BF8BFF3D-2EC4-478F-8F8E-E75E6F4A3E3C}" type="datetime1">
              <a:rPr lang="de-DE" smtClean="0"/>
              <a:pPr/>
              <a:t>30.04.2018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801311" y="6451550"/>
            <a:ext cx="4129119" cy="217538"/>
          </a:xfrm>
        </p:spPr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2500306"/>
            <a:ext cx="971550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1038200" y="3749189"/>
            <a:ext cx="7062813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OVGW_logo_co_rgb_ohnetext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15206" y="6430225"/>
            <a:ext cx="958830" cy="326506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1042988" y="6357958"/>
            <a:ext cx="7058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98425" y="392094"/>
            <a:ext cx="461976" cy="365125"/>
          </a:xfrm>
        </p:spPr>
        <p:txBody>
          <a:bodyPr/>
          <a:lstStyle/>
          <a:p>
            <a:fld id="{C0733B57-A778-4533-8D3A-00476835F9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042988" y="2500306"/>
            <a:ext cx="8101012" cy="10001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2533650"/>
            <a:ext cx="7993062" cy="928688"/>
          </a:xfrm>
        </p:spPr>
        <p:txBody>
          <a:bodyPr tIns="36000" bIns="36000" anchor="b" anchorCtr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038734" y="6451550"/>
            <a:ext cx="714380" cy="216000"/>
          </a:xfrm>
        </p:spPr>
        <p:txBody>
          <a:bodyPr/>
          <a:lstStyle/>
          <a:p>
            <a:fld id="{D606C124-FE13-445D-82B0-9437F4FF2874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793882" y="6451550"/>
            <a:ext cx="4320000" cy="216000"/>
          </a:xfrm>
        </p:spPr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98425" y="392094"/>
            <a:ext cx="461976" cy="365125"/>
          </a:xfrm>
        </p:spPr>
        <p:txBody>
          <a:bodyPr/>
          <a:lstStyle/>
          <a:p>
            <a:fld id="{C0733B57-A778-4533-8D3A-00476835F9CD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9" name="Rechteck 8"/>
          <p:cNvSpPr/>
          <p:nvPr userDrawn="1"/>
        </p:nvSpPr>
        <p:spPr>
          <a:xfrm>
            <a:off x="0" y="2500306"/>
            <a:ext cx="971550" cy="10001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1042987" y="3886200"/>
            <a:ext cx="7058025" cy="1752600"/>
          </a:xfrm>
          <a:prstGeom prst="rect">
            <a:avLst/>
          </a:prstGeom>
        </p:spPr>
        <p:txBody>
          <a:bodyPr lIns="144000" tIns="36000" rIns="144000" bIns="36000"/>
          <a:lstStyle>
            <a:lvl1pPr marL="0" indent="0" algn="l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1038200" y="3749189"/>
            <a:ext cx="7062813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OVGW_logo_co_rgb_ohnetext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15206" y="6430225"/>
            <a:ext cx="958830" cy="326506"/>
          </a:xfrm>
          <a:prstGeom prst="rect">
            <a:avLst/>
          </a:prstGeom>
        </p:spPr>
      </p:pic>
      <p:cxnSp>
        <p:nvCxnSpPr>
          <p:cNvPr id="13" name="Gerade Verbindung 12"/>
          <p:cNvCxnSpPr/>
          <p:nvPr userDrawn="1"/>
        </p:nvCxnSpPr>
        <p:spPr>
          <a:xfrm>
            <a:off x="1042988" y="6357958"/>
            <a:ext cx="70580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3328"/>
            <a:ext cx="633285" cy="6429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Rechteck 7"/>
          <p:cNvSpPr/>
          <p:nvPr userDrawn="1"/>
        </p:nvSpPr>
        <p:spPr>
          <a:xfrm>
            <a:off x="676475" y="133328"/>
            <a:ext cx="8486775" cy="6429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196974"/>
            <a:ext cx="7888316" cy="5040313"/>
          </a:xfrm>
          <a:prstGeom prst="rect">
            <a:avLst/>
          </a:prstGeom>
        </p:spPr>
        <p:txBody>
          <a:bodyPr/>
          <a:lstStyle>
            <a:lvl1pPr>
              <a:buClr>
                <a:schemeClr val="tx2">
                  <a:lumMod val="60000"/>
                  <a:lumOff val="40000"/>
                </a:schemeClr>
              </a:buClr>
              <a:defRPr/>
            </a:lvl1pPr>
            <a:lvl2pPr>
              <a:buClr>
                <a:schemeClr val="tx2">
                  <a:lumMod val="60000"/>
                  <a:lumOff val="40000"/>
                </a:schemeClr>
              </a:buClr>
              <a:defRPr/>
            </a:lvl2pPr>
            <a:lvl3pPr>
              <a:buClr>
                <a:schemeClr val="tx2">
                  <a:lumMod val="60000"/>
                  <a:lumOff val="40000"/>
                </a:schemeClr>
              </a:buClr>
              <a:defRPr/>
            </a:lvl3pPr>
            <a:lvl4pPr>
              <a:buClr>
                <a:schemeClr val="tx2">
                  <a:lumMod val="60000"/>
                  <a:lumOff val="40000"/>
                </a:schemeClr>
              </a:buClr>
              <a:defRPr/>
            </a:lvl4pPr>
            <a:lvl5pPr>
              <a:buClr>
                <a:schemeClr val="tx2">
                  <a:lumMod val="60000"/>
                  <a:lumOff val="40000"/>
                </a:schemeClr>
              </a:buClr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4213" y="6457970"/>
            <a:ext cx="714380" cy="216000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6BBAA5-0E4A-4697-9AD7-E0ADE2F108BB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39361" y="6457970"/>
            <a:ext cx="4673606" cy="216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8425" y="392094"/>
            <a:ext cx="4619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944688-5556-4823-A294-E155E89CB24B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 descr="OVGW_logo_co_rgb_ohnetext.t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1785" y="6430225"/>
            <a:ext cx="958830" cy="326506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>
            <a:off x="684213" y="6357958"/>
            <a:ext cx="77755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84213" y="6451550"/>
            <a:ext cx="714380" cy="216000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8F1FEF-692B-49F3-9F71-41FB4CBCCA86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728" y="6451550"/>
            <a:ext cx="4673606" cy="216000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351837" cy="490537"/>
          </a:xfrm>
          <a:prstGeom prst="rect">
            <a:avLst/>
          </a:prstGeom>
        </p:spPr>
        <p:txBody>
          <a:bodyPr vert="horz" lIns="144000" tIns="45720" rIns="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idx="1"/>
          </p:nvPr>
        </p:nvSpPr>
        <p:spPr>
          <a:xfrm>
            <a:off x="684213" y="1196976"/>
            <a:ext cx="7888316" cy="43037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425" y="392094"/>
            <a:ext cx="461976" cy="365125"/>
          </a:xfrm>
          <a:prstGeom prst="rect">
            <a:avLst/>
          </a:prstGeom>
        </p:spPr>
        <p:txBody>
          <a:bodyPr vert="horz" lIns="0" tIns="36000" rIns="0" bIns="3600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733B57-A778-4533-8D3A-00476835F9CD}" type="slidenum">
              <a:rPr lang="de-AT" smtClean="0"/>
              <a:pPr/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marR="0" indent="-216000" algn="l" defTabSz="914400" rtl="0" eaLnBrk="1" fontAlgn="auto" latinLnBrk="0" hangingPunct="1">
        <a:lnSpc>
          <a:spcPct val="90000"/>
        </a:lnSpc>
        <a:spcBef>
          <a:spcPts val="800"/>
        </a:spcBef>
        <a:spcAft>
          <a:spcPts val="0"/>
        </a:spcAft>
        <a:buClr>
          <a:schemeClr val="tx2">
            <a:lumMod val="60000"/>
            <a:lumOff val="40000"/>
          </a:schemeClr>
        </a:buClr>
        <a:buSzPct val="90000"/>
        <a:buFont typeface="Wingdings" pitchFamily="2" charset="2"/>
        <a:buChar char="§"/>
        <a:tabLst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marR="0" indent="-216000" algn="l" defTabSz="914400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>
          <a:schemeClr val="tx2">
            <a:lumMod val="60000"/>
            <a:lumOff val="40000"/>
          </a:schemeClr>
        </a:buClr>
        <a:buSzPct val="9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marR="0" indent="-216000" algn="l" defTabSz="914400" rtl="0" eaLnBrk="1" fontAlgn="auto" latinLnBrk="0" hangingPunct="1">
        <a:lnSpc>
          <a:spcPct val="90000"/>
        </a:lnSpc>
        <a:spcBef>
          <a:spcPts val="400"/>
        </a:spcBef>
        <a:spcAft>
          <a:spcPts val="0"/>
        </a:spcAft>
        <a:buClr>
          <a:schemeClr val="tx2">
            <a:lumMod val="60000"/>
            <a:lumOff val="40000"/>
          </a:schemeClr>
        </a:buClr>
        <a:buSzPct val="90000"/>
        <a:buFont typeface="Wingdings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216000" algn="l" defTabSz="914400" rtl="0" eaLnBrk="1" latinLnBrk="0" hangingPunct="1">
        <a:lnSpc>
          <a:spcPct val="90000"/>
        </a:lnSpc>
        <a:spcBef>
          <a:spcPts val="400"/>
        </a:spcBef>
        <a:buClr>
          <a:schemeClr val="tx2">
            <a:lumMod val="60000"/>
            <a:lumOff val="40000"/>
          </a:schemeClr>
        </a:buClr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16000" algn="l" defTabSz="914400" rtl="0" eaLnBrk="1" latinLnBrk="0" hangingPunct="1">
        <a:lnSpc>
          <a:spcPct val="90000"/>
        </a:lnSpc>
        <a:spcBef>
          <a:spcPts val="200"/>
        </a:spcBef>
        <a:buClr>
          <a:schemeClr val="tx2">
            <a:lumMod val="60000"/>
            <a:lumOff val="40000"/>
          </a:schemeClr>
        </a:buClr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EU-Drinking Water Directive – key challenges</a:t>
            </a:r>
            <a:endParaRPr lang="en-AU" dirty="0"/>
          </a:p>
        </p:txBody>
      </p:sp>
      <p:sp>
        <p:nvSpPr>
          <p:cNvPr id="10" name="Unt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Dipl</a:t>
            </a:r>
            <a:r>
              <a:rPr lang="en-AU" dirty="0" smtClean="0"/>
              <a:t>-HTL-Ing Manfred Eisenhut</a:t>
            </a:r>
          </a:p>
          <a:p>
            <a:r>
              <a:rPr lang="en-AU" dirty="0" smtClean="0"/>
              <a:t>Austrian Association for Gas and Water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1D6-67B6-418D-B5C8-6B7B5E6E31B8}" type="datetime1">
              <a:rPr lang="de-DE" smtClean="0"/>
              <a:pPr/>
              <a:t>30.04.2018</a:t>
            </a:fld>
            <a:endParaRPr lang="de-AT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3B57-A778-4533-8D3A-00476835F9CD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5991839" y="0"/>
            <a:ext cx="2104436" cy="1018975"/>
            <a:chOff x="5991839" y="0"/>
            <a:chExt cx="2104436" cy="1018975"/>
          </a:xfrm>
        </p:grpSpPr>
        <p:sp>
          <p:nvSpPr>
            <p:cNvPr id="15" name="Rechteck 14"/>
            <p:cNvSpPr/>
            <p:nvPr/>
          </p:nvSpPr>
          <p:spPr>
            <a:xfrm rot="16200000">
              <a:off x="7601156" y="523857"/>
              <a:ext cx="495119" cy="495118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" name="Rechteck 15"/>
            <p:cNvSpPr/>
            <p:nvPr/>
          </p:nvSpPr>
          <p:spPr>
            <a:xfrm rot="16200000">
              <a:off x="7064716" y="523857"/>
              <a:ext cx="495119" cy="495118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" name="Rechteck 16"/>
            <p:cNvSpPr/>
            <p:nvPr/>
          </p:nvSpPr>
          <p:spPr>
            <a:xfrm rot="16200000">
              <a:off x="6528277" y="1"/>
              <a:ext cx="495119" cy="49511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Rechteck 17"/>
            <p:cNvSpPr/>
            <p:nvPr/>
          </p:nvSpPr>
          <p:spPr>
            <a:xfrm rot="16200000">
              <a:off x="5991838" y="523857"/>
              <a:ext cx="495119" cy="495118"/>
            </a:xfrm>
            <a:prstGeom prst="rect">
              <a:avLst/>
            </a:prstGeom>
            <a:noFill/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Key </a:t>
            </a:r>
            <a:r>
              <a:rPr lang="de-AT" dirty="0" err="1" smtClean="0"/>
              <a:t>challenges</a:t>
            </a:r>
            <a:r>
              <a:rPr lang="de-AT" dirty="0" smtClean="0"/>
              <a:t>	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C124-FE13-445D-82B0-9437F4FF2874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3B57-A778-4533-8D3A-00476835F9CD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1042987" y="3886200"/>
            <a:ext cx="7058025" cy="2423120"/>
          </a:xfrm>
        </p:spPr>
        <p:txBody>
          <a:bodyPr>
            <a:normAutofit/>
          </a:bodyPr>
          <a:lstStyle/>
          <a:p>
            <a:r>
              <a:rPr lang="en-AU" dirty="0" smtClean="0"/>
              <a:t>Monitoring of drinking water quality</a:t>
            </a:r>
          </a:p>
          <a:p>
            <a:r>
              <a:rPr lang="en-AU" dirty="0" smtClean="0"/>
              <a:t>Monitoring frequencies – Monitoring costs</a:t>
            </a:r>
          </a:p>
          <a:p>
            <a:r>
              <a:rPr lang="en-AU" dirty="0" smtClean="0"/>
              <a:t>Risk-based approach</a:t>
            </a:r>
          </a:p>
          <a:p>
            <a:r>
              <a:rPr lang="en-AU" dirty="0" smtClean="0"/>
              <a:t>Information</a:t>
            </a:r>
          </a:p>
          <a:p>
            <a:r>
              <a:rPr lang="en-AU" dirty="0" smtClean="0"/>
              <a:t>Classification</a:t>
            </a:r>
          </a:p>
          <a:p>
            <a:r>
              <a:rPr lang="en-AU" dirty="0" smtClean="0"/>
              <a:t>Scope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058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Monitoring of drinking water quality</a:t>
            </a:r>
            <a:endParaRPr lang="en-A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AU" dirty="0" smtClean="0"/>
              <a:t>NEU Annex I:</a:t>
            </a:r>
          </a:p>
          <a:p>
            <a:pPr marL="342900" indent="-342900"/>
            <a:r>
              <a:rPr lang="en-AU" dirty="0" smtClean="0"/>
              <a:t>New list of parameters </a:t>
            </a:r>
          </a:p>
          <a:p>
            <a:pPr marL="342900" indent="-342900"/>
            <a:r>
              <a:rPr lang="en-AU" dirty="0" smtClean="0"/>
              <a:t>New/ Modified parameter values</a:t>
            </a:r>
          </a:p>
          <a:p>
            <a:pPr marL="342900" indent="-342900"/>
            <a:r>
              <a:rPr lang="en-AU" dirty="0" smtClean="0"/>
              <a:t>No indicator parameters  </a:t>
            </a:r>
          </a:p>
          <a:p>
            <a:pPr marL="342900" indent="-342900"/>
            <a:endParaRPr lang="en-AU" dirty="0" smtClean="0"/>
          </a:p>
          <a:p>
            <a:pPr indent="0">
              <a:buNone/>
            </a:pPr>
            <a:r>
              <a:rPr lang="en-AU" dirty="0" smtClean="0"/>
              <a:t>NEW Article 12:</a:t>
            </a:r>
          </a:p>
          <a:p>
            <a:pPr marL="342900" indent="-342900"/>
            <a:r>
              <a:rPr lang="en-AU" dirty="0" smtClean="0"/>
              <a:t>Any failure to meet minimum requirements shall be considered as potential danger to human health</a:t>
            </a:r>
            <a:endParaRPr lang="en-AU" dirty="0" smtClean="0">
              <a:sym typeface="Wingdings" panose="05000000000000000000" pitchFamily="2" charset="2"/>
            </a:endParaRPr>
          </a:p>
          <a:p>
            <a:pPr marL="342900" indent="-342900"/>
            <a:r>
              <a:rPr lang="en-AU" dirty="0" smtClean="0">
                <a:sym typeface="Wingdings" panose="05000000000000000000" pitchFamily="2" charset="2"/>
              </a:rPr>
              <a:t>No more derogations  </a:t>
            </a:r>
            <a:endParaRPr lang="en-AU" dirty="0" smtClean="0"/>
          </a:p>
          <a:p>
            <a:pPr marL="342900" indent="-342900"/>
            <a:endParaRPr lang="en-AU" dirty="0" smtClean="0"/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AU" dirty="0" smtClean="0">
                <a:sym typeface="Wingdings" panose="05000000000000000000" pitchFamily="2" charset="2"/>
              </a:rPr>
              <a:t>Additional monitoring </a:t>
            </a:r>
            <a:br>
              <a:rPr lang="en-AU" dirty="0" smtClean="0">
                <a:sym typeface="Wingdings" panose="05000000000000000000" pitchFamily="2" charset="2"/>
              </a:rPr>
            </a:br>
            <a:r>
              <a:rPr lang="en-AU" b="0" dirty="0" smtClean="0">
                <a:sym typeface="Wingdings" panose="05000000000000000000" pitchFamily="2" charset="2"/>
              </a:rPr>
              <a:t>(unless reduced due to risk assessment)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AU" dirty="0" smtClean="0">
                <a:sym typeface="Wingdings" panose="05000000000000000000" pitchFamily="2" charset="2"/>
              </a:rPr>
              <a:t>Additional costs </a:t>
            </a:r>
            <a:br>
              <a:rPr lang="en-AU" dirty="0" smtClean="0">
                <a:sym typeface="Wingdings" panose="05000000000000000000" pitchFamily="2" charset="2"/>
              </a:rPr>
            </a:br>
            <a:r>
              <a:rPr lang="en-AU" b="0" dirty="0" smtClean="0">
                <a:sym typeface="Wingdings" panose="05000000000000000000" pitchFamily="2" charset="2"/>
              </a:rPr>
              <a:t>(unless reduced due to risk assessment)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en-AU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BAA5-0E4A-4697-9AD7-E0ADE2F108BB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88-5556-4823-A294-E155E89CB24B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29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Monitoring </a:t>
            </a:r>
            <a:r>
              <a:rPr lang="en-AU" dirty="0" smtClean="0"/>
              <a:t>frequencies</a:t>
            </a:r>
            <a:endParaRPr lang="en-A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AT" dirty="0">
                <a:sym typeface="Wingdings" panose="05000000000000000000" pitchFamily="2" charset="2"/>
              </a:rPr>
              <a:t> </a:t>
            </a:r>
            <a:endParaRPr lang="de-AT" dirty="0" smtClean="0">
              <a:sym typeface="Wingdings" panose="05000000000000000000" pitchFamily="2" charset="2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BAA5-0E4A-4697-9AD7-E0ADE2F108BB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88-5556-4823-A294-E155E89CB24B}" type="slidenum">
              <a:rPr lang="de-AT" smtClean="0"/>
              <a:pPr/>
              <a:t>4</a:t>
            </a:fld>
            <a:endParaRPr lang="de-AT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02456"/>
              </p:ext>
            </p:extLst>
          </p:nvPr>
        </p:nvGraphicFramePr>
        <p:xfrm>
          <a:off x="704973" y="1229040"/>
          <a:ext cx="7272809" cy="3308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9889">
                  <a:extLst>
                    <a:ext uri="{9D8B030D-6E8A-4147-A177-3AD203B41FA5}">
                      <a16:colId xmlns:a16="http://schemas.microsoft.com/office/drawing/2014/main" xmlns="" val="3331416562"/>
                    </a:ext>
                  </a:extLst>
                </a:gridCol>
                <a:gridCol w="1169889">
                  <a:extLst>
                    <a:ext uri="{9D8B030D-6E8A-4147-A177-3AD203B41FA5}">
                      <a16:colId xmlns:a16="http://schemas.microsoft.com/office/drawing/2014/main" xmlns="" val="3346663126"/>
                    </a:ext>
                  </a:extLst>
                </a:gridCol>
                <a:gridCol w="1169889">
                  <a:extLst>
                    <a:ext uri="{9D8B030D-6E8A-4147-A177-3AD203B41FA5}">
                      <a16:colId xmlns:a16="http://schemas.microsoft.com/office/drawing/2014/main" xmlns="" val="3845048666"/>
                    </a:ext>
                  </a:extLst>
                </a:gridCol>
                <a:gridCol w="350967">
                  <a:extLst>
                    <a:ext uri="{9D8B030D-6E8A-4147-A177-3AD203B41FA5}">
                      <a16:colId xmlns:a16="http://schemas.microsoft.com/office/drawing/2014/main" xmlns="" val="4071317468"/>
                    </a:ext>
                  </a:extLst>
                </a:gridCol>
                <a:gridCol w="1676840">
                  <a:extLst>
                    <a:ext uri="{9D8B030D-6E8A-4147-A177-3AD203B41FA5}">
                      <a16:colId xmlns:a16="http://schemas.microsoft.com/office/drawing/2014/main" xmlns="" val="1888738115"/>
                    </a:ext>
                  </a:extLst>
                </a:gridCol>
                <a:gridCol w="1735335">
                  <a:extLst>
                    <a:ext uri="{9D8B030D-6E8A-4147-A177-3AD203B41FA5}">
                      <a16:colId xmlns:a16="http://schemas.microsoft.com/office/drawing/2014/main" xmlns="" val="1396727247"/>
                    </a:ext>
                  </a:extLst>
                </a:gridCol>
              </a:tblGrid>
              <a:tr h="3987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2400" b="1" u="none" strike="noStrike" dirty="0" smtClean="0">
                          <a:effectLst/>
                        </a:rPr>
                        <a:t>NEW</a:t>
                      </a:r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Current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6387980"/>
                  </a:ext>
                </a:extLst>
              </a:tr>
              <a:tr h="39874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m³/Tag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600" u="none" strike="noStrike" noProof="0" dirty="0" smtClean="0">
                          <a:effectLst/>
                        </a:rPr>
                        <a:t>Samples</a:t>
                      </a:r>
                      <a:r>
                        <a:rPr lang="de-DE" sz="1600" u="none" strike="noStrike" dirty="0" smtClean="0">
                          <a:effectLst/>
                        </a:rPr>
                        <a:t> per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 smtClean="0">
                          <a:effectLst/>
                        </a:rPr>
                        <a:t>Parameter</a:t>
                      </a:r>
                      <a:r>
                        <a:rPr lang="de-DE" sz="16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de-DE" sz="1600" u="none" strike="noStrike" dirty="0" smtClean="0">
                          <a:effectLst/>
                        </a:rPr>
                        <a:t> Group A</a:t>
                      </a:r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 smtClean="0">
                          <a:effectLst/>
                        </a:rPr>
                        <a:t>Parameter</a:t>
                      </a:r>
                      <a:r>
                        <a:rPr lang="de-DE" sz="16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de-DE" sz="1600" u="none" strike="noStrike" dirty="0" smtClean="0">
                          <a:effectLst/>
                        </a:rPr>
                        <a:t> Group B</a:t>
                      </a:r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2649762"/>
                  </a:ext>
                </a:extLst>
              </a:tr>
              <a:tr h="39874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year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9677348"/>
                  </a:ext>
                </a:extLst>
              </a:tr>
              <a:tr h="418684">
                <a:tc>
                  <a:txBody>
                    <a:bodyPr/>
                    <a:lstStyle/>
                    <a:p>
                      <a:pPr algn="l" fontAlgn="b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r>
                        <a:rPr lang="de-DE" sz="1600" u="none" strike="noStrike" dirty="0" smtClean="0">
                          <a:effectLst/>
                        </a:rPr>
                        <a:t>≤ 100</a:t>
                      </a:r>
                      <a:endParaRPr lang="de-DE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 &gt; 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 &gt; 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3314305"/>
                  </a:ext>
                </a:extLst>
              </a:tr>
              <a:tr h="398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&gt; 100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≤ </a:t>
                      </a:r>
                      <a:r>
                        <a:rPr lang="de-DE" sz="1600" u="none" strike="noStrike" dirty="0" smtClean="0">
                          <a:effectLst/>
                        </a:rPr>
                        <a:t>1000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4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6642053"/>
                  </a:ext>
                </a:extLst>
              </a:tr>
              <a:tr h="398746">
                <a:tc>
                  <a:txBody>
                    <a:bodyPr/>
                    <a:lstStyle/>
                    <a:p>
                      <a:pPr algn="l" fontAlgn="b">
                        <a:buFont typeface="Wingdings" panose="05000000000000000000" pitchFamily="2" charset="2"/>
                        <a:buNone/>
                      </a:pPr>
                      <a:r>
                        <a:rPr lang="de-DE" sz="1600" u="none" strike="noStrike" dirty="0" smtClean="0">
                          <a:effectLst/>
                        </a:rPr>
                        <a:t>&gt; 1000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≤ </a:t>
                      </a:r>
                      <a:r>
                        <a:rPr lang="de-DE" sz="1600" u="none" strike="noStrike" dirty="0" smtClean="0">
                          <a:effectLst/>
                        </a:rPr>
                        <a:t>10000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50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4 + 3 / 1000 m³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 + 1 / </a:t>
                      </a:r>
                      <a:r>
                        <a:rPr lang="de-DE" sz="1600" u="none" strike="noStrike" dirty="0" smtClean="0">
                          <a:effectLst/>
                        </a:rPr>
                        <a:t>4500 </a:t>
                      </a:r>
                      <a:r>
                        <a:rPr lang="de-DE" sz="1600" u="none" strike="noStrike" dirty="0">
                          <a:effectLst/>
                        </a:rPr>
                        <a:t>m³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7836627"/>
                  </a:ext>
                </a:extLst>
              </a:tr>
              <a:tr h="398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&gt; </a:t>
                      </a:r>
                      <a:r>
                        <a:rPr lang="de-DE" sz="1600" u="none" strike="noStrike" dirty="0" smtClean="0">
                          <a:effectLst/>
                        </a:rPr>
                        <a:t>10000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≤ </a:t>
                      </a:r>
                      <a:r>
                        <a:rPr lang="de-DE" sz="1600" u="none" strike="noStrike" dirty="0" smtClean="0">
                          <a:effectLst/>
                        </a:rPr>
                        <a:t>100000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365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4 + 3 / 1000 m³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3 + 1 / </a:t>
                      </a:r>
                      <a:r>
                        <a:rPr lang="de-DE" sz="1600" u="none" strike="noStrike" dirty="0" smtClean="0">
                          <a:effectLst/>
                        </a:rPr>
                        <a:t>10000 </a:t>
                      </a:r>
                      <a:r>
                        <a:rPr lang="de-DE" sz="1600" u="none" strike="noStrike" dirty="0">
                          <a:effectLst/>
                        </a:rPr>
                        <a:t>m³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5008467"/>
                  </a:ext>
                </a:extLst>
              </a:tr>
              <a:tr h="39874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&gt; </a:t>
                      </a:r>
                      <a:r>
                        <a:rPr lang="de-DE" sz="1600" u="none" strike="noStrike" dirty="0" smtClean="0">
                          <a:effectLst/>
                        </a:rPr>
                        <a:t>100000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365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>
                          <a:effectLst/>
                        </a:rPr>
                        <a:t>4 + 3 / 1000 m³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u="none" strike="noStrike" dirty="0">
                          <a:effectLst/>
                        </a:rPr>
                        <a:t>12 + 1 / </a:t>
                      </a:r>
                      <a:r>
                        <a:rPr lang="de-DE" sz="1600" u="none" strike="noStrike" dirty="0" smtClean="0">
                          <a:effectLst/>
                        </a:rPr>
                        <a:t>25000 </a:t>
                      </a:r>
                      <a:r>
                        <a:rPr lang="de-DE" sz="1600" u="none" strike="noStrike" dirty="0">
                          <a:effectLst/>
                        </a:rPr>
                        <a:t>m³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2960593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704973" y="4869160"/>
            <a:ext cx="77554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AU" sz="2200" b="1" dirty="0" smtClean="0"/>
              <a:t>Substantial costs for 3 years after transition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AU" sz="2200" b="1" dirty="0" smtClean="0"/>
              <a:t>Extreme cases at outer range of classification groups</a:t>
            </a:r>
            <a:endParaRPr lang="en-AU" sz="2200" b="1" dirty="0"/>
          </a:p>
        </p:txBody>
      </p:sp>
    </p:spTree>
    <p:extLst>
      <p:ext uri="{BB962C8B-B14F-4D97-AF65-F5344CB8AC3E}">
        <p14:creationId xmlns:p14="http://schemas.microsoft.com/office/powerpoint/2010/main" val="157404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Risk-based</a:t>
            </a:r>
            <a:r>
              <a:rPr lang="de-AT" dirty="0" smtClean="0"/>
              <a:t> </a:t>
            </a:r>
            <a:r>
              <a:rPr lang="de-AT" dirty="0" err="1" smtClean="0"/>
              <a:t>approach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en-AU" dirty="0" smtClean="0"/>
          </a:p>
          <a:p>
            <a:pPr indent="0">
              <a:buNone/>
            </a:pPr>
            <a:r>
              <a:rPr lang="en-AU" dirty="0" smtClean="0"/>
              <a:t>NEW:</a:t>
            </a:r>
          </a:p>
          <a:p>
            <a:pPr marL="342900" indent="-342900"/>
            <a:r>
              <a:rPr lang="en-AU" dirty="0" smtClean="0"/>
              <a:t>Mandatory risk-based approach for resources</a:t>
            </a:r>
          </a:p>
          <a:p>
            <a:pPr marL="342900" indent="-342900"/>
            <a:r>
              <a:rPr lang="en-AU" dirty="0" smtClean="0"/>
              <a:t>Mandatory risk-based approach for water suppliers</a:t>
            </a:r>
          </a:p>
          <a:p>
            <a:pPr marL="342900" indent="-342900"/>
            <a:r>
              <a:rPr lang="en-AU" dirty="0" smtClean="0"/>
              <a:t>Mandatory risk-based approach for domestic distribution systems</a:t>
            </a:r>
          </a:p>
          <a:p>
            <a:pPr marL="342900" indent="-342900"/>
            <a:endParaRPr lang="en-AU" dirty="0" smtClean="0"/>
          </a:p>
          <a:p>
            <a:pPr indent="0">
              <a:buNone/>
            </a:pPr>
            <a:r>
              <a:rPr lang="en-AU" dirty="0" smtClean="0"/>
              <a:t>CONSEQUENCES: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AU" dirty="0" smtClean="0"/>
              <a:t>Additional administrative efforts 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AU" dirty="0" smtClean="0"/>
              <a:t>Additional costs</a:t>
            </a:r>
            <a:endParaRPr lang="en-A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BAA5-0E4A-4697-9AD7-E0ADE2F108BB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88-5556-4823-A294-E155E89CB24B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595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Information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en-AU" dirty="0" smtClean="0"/>
              <a:t>Direct information of persons supplied (Article 14)</a:t>
            </a:r>
          </a:p>
          <a:p>
            <a:pPr indent="0">
              <a:buNone/>
            </a:pPr>
            <a:r>
              <a:rPr lang="en-AU" dirty="0" smtClean="0"/>
              <a:t>Online Information of public (Annex IV)</a:t>
            </a:r>
          </a:p>
          <a:p>
            <a:pPr indent="0">
              <a:buNone/>
            </a:pPr>
            <a:endParaRPr lang="en-AU" dirty="0" smtClean="0"/>
          </a:p>
          <a:p>
            <a:pPr indent="0">
              <a:buNone/>
            </a:pPr>
            <a:r>
              <a:rPr lang="en-AU" dirty="0" smtClean="0"/>
              <a:t>NEW Article 14:</a:t>
            </a:r>
          </a:p>
          <a:p>
            <a:pPr marL="215900" indent="-215900"/>
            <a:r>
              <a:rPr lang="en-AU" dirty="0" smtClean="0"/>
              <a:t>cost structure, measures for hazard assessment, waste water collection, treatment, measures in relation to access to drinking water, </a:t>
            </a:r>
          </a:p>
          <a:p>
            <a:pPr marL="215900" indent="-215900"/>
            <a:r>
              <a:rPr lang="en-AU" dirty="0" smtClean="0"/>
              <a:t>Online Information</a:t>
            </a:r>
          </a:p>
          <a:p>
            <a:pPr indent="0">
              <a:buNone/>
            </a:pPr>
            <a:endParaRPr lang="en-AU" dirty="0" smtClean="0"/>
          </a:p>
          <a:p>
            <a:pPr indent="0">
              <a:buNone/>
            </a:pPr>
            <a:r>
              <a:rPr lang="en-AU" dirty="0" smtClean="0"/>
              <a:t>NEW Annex IV:</a:t>
            </a:r>
          </a:p>
          <a:p>
            <a:pPr marL="215900" indent="-215900"/>
            <a:r>
              <a:rPr lang="en-AU" dirty="0" smtClean="0"/>
              <a:t>Monitoring results of parameter and indicator parameter values</a:t>
            </a:r>
          </a:p>
          <a:p>
            <a:pPr marL="215900" indent="-215900"/>
            <a:r>
              <a:rPr lang="en-AU" dirty="0" smtClean="0"/>
              <a:t>Information in case of exceedance of parameter values</a:t>
            </a:r>
          </a:p>
          <a:p>
            <a:pPr marL="215900" indent="-215900"/>
            <a:r>
              <a:rPr lang="en-AU" dirty="0" smtClean="0"/>
              <a:t>Summary of risk assessment</a:t>
            </a:r>
          </a:p>
          <a:p>
            <a:pPr marL="215900" indent="-215900"/>
            <a:r>
              <a:rPr lang="en-AU" dirty="0" smtClean="0"/>
              <a:t>Tips to reduce water consumption  </a:t>
            </a:r>
          </a:p>
          <a:p>
            <a:pPr marL="215900" indent="-215900"/>
            <a:r>
              <a:rPr lang="en-AU" dirty="0" smtClean="0"/>
              <a:t>Very large WVUs (monthly): </a:t>
            </a:r>
          </a:p>
          <a:p>
            <a:pPr lvl="1"/>
            <a:r>
              <a:rPr lang="en-AU" dirty="0" smtClean="0"/>
              <a:t>Efficiency, management, quantity and trends, cost structure, investment, water treatment, consumer complaints </a:t>
            </a:r>
          </a:p>
          <a:p>
            <a:pPr indent="0">
              <a:buNone/>
            </a:pPr>
            <a:endParaRPr lang="en-A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BAA5-0E4A-4697-9AD7-E0ADE2F108BB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88-5556-4823-A294-E155E89CB24B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990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Summary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endParaRPr lang="de-AT" dirty="0" smtClean="0"/>
          </a:p>
          <a:p>
            <a:pPr marL="215900" indent="-215900"/>
            <a:r>
              <a:rPr lang="en-AU" dirty="0" smtClean="0"/>
              <a:t>Additional monitoring frequencies </a:t>
            </a:r>
            <a:r>
              <a:rPr lang="en-AU" dirty="0" smtClean="0">
                <a:sym typeface="Wingdings" panose="05000000000000000000" pitchFamily="2" charset="2"/>
              </a:rPr>
              <a:t> additional costs for analysis's</a:t>
            </a:r>
            <a:r>
              <a:rPr lang="en-AU" dirty="0" smtClean="0"/>
              <a:t>,</a:t>
            </a:r>
          </a:p>
          <a:p>
            <a:pPr marL="215900" indent="-215900"/>
            <a:r>
              <a:rPr lang="en-AU" dirty="0" smtClean="0"/>
              <a:t>No difference between health-based parameters and operational monitoring parameters, </a:t>
            </a:r>
          </a:p>
          <a:p>
            <a:pPr marL="215900" indent="-215900"/>
            <a:r>
              <a:rPr lang="en-AU" dirty="0" smtClean="0"/>
              <a:t>Any non-compliance of parameter values </a:t>
            </a:r>
            <a:r>
              <a:rPr lang="en-AU" dirty="0" smtClean="0">
                <a:sym typeface="Wingdings" panose="05000000000000000000" pitchFamily="2" charset="2"/>
              </a:rPr>
              <a:t> potential danger of human health  insecurity of public</a:t>
            </a:r>
            <a:endParaRPr lang="en-AU" dirty="0" smtClean="0"/>
          </a:p>
          <a:p>
            <a:pPr marL="215900" indent="-215900"/>
            <a:r>
              <a:rPr lang="en-AU" dirty="0" smtClean="0"/>
              <a:t>No derogations </a:t>
            </a:r>
            <a:r>
              <a:rPr lang="en-AU" dirty="0" smtClean="0">
                <a:sym typeface="Wingdings" panose="05000000000000000000" pitchFamily="2" charset="2"/>
              </a:rPr>
              <a:t> additional </a:t>
            </a:r>
            <a:r>
              <a:rPr lang="en-AU" dirty="0" smtClean="0"/>
              <a:t>treatment plants,</a:t>
            </a:r>
          </a:p>
          <a:p>
            <a:pPr marL="215900" indent="-215900"/>
            <a:r>
              <a:rPr lang="en-AU" dirty="0" smtClean="0"/>
              <a:t>More Information is no benefit for pubic, but invites for „benchmarking“ water supplier</a:t>
            </a:r>
          </a:p>
          <a:p>
            <a:endParaRPr lang="de-AT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BAA5-0E4A-4697-9AD7-E0ADE2F108BB}" type="datetime1">
              <a:rPr lang="de-DE" smtClean="0"/>
              <a:pPr/>
              <a:t>30.04.2018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ÖSTERREICHISCHE VEREINIGUNG FÜR DAS GAS- UND WASSERFACH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88-5556-4823-A294-E155E89CB24B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3026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OVGW Wass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ovgw_wasser_vorl</Template>
  <TotalTime>0</TotalTime>
  <Words>890</Words>
  <Application>Microsoft Office PowerPoint</Application>
  <PresentationFormat>Bildschirmpräsentation (4:3)</PresentationFormat>
  <Paragraphs>186</Paragraphs>
  <Slides>7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Design OVGW Wasser</vt:lpstr>
      <vt:lpstr>EU-Drinking Water Directive – key challenges</vt:lpstr>
      <vt:lpstr>Key challenges </vt:lpstr>
      <vt:lpstr>Monitoring of drinking water quality</vt:lpstr>
      <vt:lpstr>Monitoring frequencies</vt:lpstr>
      <vt:lpstr>Risk-based approach</vt:lpstr>
      <vt:lpstr>Information </vt:lpstr>
      <vt:lpstr>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Umweltausschuss Städtebund</dc:title>
  <dc:creator>Pomassl Anna</dc:creator>
  <cp:lastModifiedBy>Wagner Katherine</cp:lastModifiedBy>
  <cp:revision>49</cp:revision>
  <dcterms:created xsi:type="dcterms:W3CDTF">2018-03-19T08:11:17Z</dcterms:created>
  <dcterms:modified xsi:type="dcterms:W3CDTF">2018-04-30T11:29:37Z</dcterms:modified>
</cp:coreProperties>
</file>