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9" r:id="rId4"/>
    <p:sldId id="261" r:id="rId5"/>
    <p:sldId id="264" r:id="rId6"/>
    <p:sldId id="265" r:id="rId7"/>
    <p:sldId id="286" r:id="rId8"/>
    <p:sldId id="262" r:id="rId9"/>
    <p:sldId id="266" r:id="rId10"/>
    <p:sldId id="267" r:id="rId11"/>
    <p:sldId id="288" r:id="rId12"/>
    <p:sldId id="289" r:id="rId13"/>
    <p:sldId id="280" r:id="rId14"/>
    <p:sldId id="283" r:id="rId15"/>
    <p:sldId id="273" r:id="rId16"/>
    <p:sldId id="270" r:id="rId17"/>
    <p:sldId id="290" r:id="rId18"/>
    <p:sldId id="291" r:id="rId19"/>
    <p:sldId id="292" r:id="rId20"/>
    <p:sldId id="263" r:id="rId21"/>
    <p:sldId id="281"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74"/>
  </p:normalViewPr>
  <p:slideViewPr>
    <p:cSldViewPr snapToGrid="0" snapToObjects="1">
      <p:cViewPr>
        <p:scale>
          <a:sx n="75" d="100"/>
          <a:sy n="75" d="100"/>
        </p:scale>
        <p:origin x="-1205" y="-37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7" d="100"/>
          <a:sy n="67" d="100"/>
        </p:scale>
        <p:origin x="-3120"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F12536-AD6F-4809-956F-B1D60267B3D2}" type="datetimeFigureOut">
              <a:rPr lang="en-GB" smtClean="0"/>
              <a:t>22/04/2018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E3A9BC-634E-45A1-8FCC-39DF21A8CCD0}" type="slidenum">
              <a:rPr lang="en-GB" smtClean="0"/>
              <a:t>‹#›</a:t>
            </a:fld>
            <a:endParaRPr lang="en-GB"/>
          </a:p>
        </p:txBody>
      </p:sp>
    </p:spTree>
    <p:extLst>
      <p:ext uri="{BB962C8B-B14F-4D97-AF65-F5344CB8AC3E}">
        <p14:creationId xmlns:p14="http://schemas.microsoft.com/office/powerpoint/2010/main" val="301573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E3A9BC-634E-45A1-8FCC-39DF21A8CCD0}" type="slidenum">
              <a:rPr lang="en-GB" smtClean="0"/>
              <a:t>1</a:t>
            </a:fld>
            <a:endParaRPr lang="en-GB"/>
          </a:p>
        </p:txBody>
      </p:sp>
    </p:spTree>
    <p:extLst>
      <p:ext uri="{BB962C8B-B14F-4D97-AF65-F5344CB8AC3E}">
        <p14:creationId xmlns:p14="http://schemas.microsoft.com/office/powerpoint/2010/main" val="3618474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9144000"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820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2B27412-5315-4043-98E5-FE8C5ED7CAEA}"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68B8-483A-FF4C-AEFA-6A40E4C48474}" type="slidenum">
              <a:rPr lang="en-US" smtClean="0"/>
              <a:t>‹#›</a:t>
            </a:fld>
            <a:endParaRPr lang="en-US"/>
          </a:p>
        </p:txBody>
      </p:sp>
    </p:spTree>
    <p:extLst>
      <p:ext uri="{BB962C8B-B14F-4D97-AF65-F5344CB8AC3E}">
        <p14:creationId xmlns:p14="http://schemas.microsoft.com/office/powerpoint/2010/main" val="146071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B27412-5315-4043-98E5-FE8C5ED7CAEA}"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68B8-483A-FF4C-AEFA-6A40E4C48474}" type="slidenum">
              <a:rPr lang="en-US" smtClean="0"/>
              <a:t>‹#›</a:t>
            </a:fld>
            <a:endParaRPr lang="en-US"/>
          </a:p>
        </p:txBody>
      </p:sp>
    </p:spTree>
    <p:extLst>
      <p:ext uri="{BB962C8B-B14F-4D97-AF65-F5344CB8AC3E}">
        <p14:creationId xmlns:p14="http://schemas.microsoft.com/office/powerpoint/2010/main" val="96853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B27412-5315-4043-98E5-FE8C5ED7CAEA}"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68B8-483A-FF4C-AEFA-6A40E4C48474}" type="slidenum">
              <a:rPr lang="en-US" smtClean="0"/>
              <a:t>‹#›</a:t>
            </a:fld>
            <a:endParaRPr lang="en-US"/>
          </a:p>
        </p:txBody>
      </p:sp>
    </p:spTree>
    <p:extLst>
      <p:ext uri="{BB962C8B-B14F-4D97-AF65-F5344CB8AC3E}">
        <p14:creationId xmlns:p14="http://schemas.microsoft.com/office/powerpoint/2010/main" val="25753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42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0070C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B27412-5315-4043-98E5-FE8C5ED7CAEA}"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68B8-483A-FF4C-AEFA-6A40E4C48474}" type="slidenum">
              <a:rPr lang="en-US" smtClean="0"/>
              <a:t>‹#›</a:t>
            </a:fld>
            <a:endParaRPr lang="en-US"/>
          </a:p>
        </p:txBody>
      </p:sp>
    </p:spTree>
    <p:extLst>
      <p:ext uri="{BB962C8B-B14F-4D97-AF65-F5344CB8AC3E}">
        <p14:creationId xmlns:p14="http://schemas.microsoft.com/office/powerpoint/2010/main" val="504804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B27412-5315-4043-98E5-FE8C5ED7CAEA}"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68B8-483A-FF4C-AEFA-6A40E4C48474}" type="slidenum">
              <a:rPr lang="en-US" smtClean="0"/>
              <a:t>‹#›</a:t>
            </a:fld>
            <a:endParaRPr lang="en-US"/>
          </a:p>
        </p:txBody>
      </p:sp>
    </p:spTree>
    <p:extLst>
      <p:ext uri="{BB962C8B-B14F-4D97-AF65-F5344CB8AC3E}">
        <p14:creationId xmlns:p14="http://schemas.microsoft.com/office/powerpoint/2010/main" val="169408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B27412-5315-4043-98E5-FE8C5ED7CAEA}" type="datetimeFigureOut">
              <a:rPr lang="en-US" smtClean="0"/>
              <a:t>4/22/2018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68B8-483A-FF4C-AEFA-6A40E4C48474}" type="slidenum">
              <a:rPr lang="en-US" smtClean="0"/>
              <a:t>‹#›</a:t>
            </a:fld>
            <a:endParaRPr lang="en-US"/>
          </a:p>
        </p:txBody>
      </p:sp>
    </p:spTree>
    <p:extLst>
      <p:ext uri="{BB962C8B-B14F-4D97-AF65-F5344CB8AC3E}">
        <p14:creationId xmlns:p14="http://schemas.microsoft.com/office/powerpoint/2010/main" val="117262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B27412-5315-4043-98E5-FE8C5ED7CAEA}" type="datetimeFigureOut">
              <a:rPr lang="en-US" smtClean="0"/>
              <a:t>4/22/2018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568B8-483A-FF4C-AEFA-6A40E4C48474}" type="slidenum">
              <a:rPr lang="en-US" smtClean="0"/>
              <a:t>‹#›</a:t>
            </a:fld>
            <a:endParaRPr lang="en-US"/>
          </a:p>
        </p:txBody>
      </p:sp>
    </p:spTree>
    <p:extLst>
      <p:ext uri="{BB962C8B-B14F-4D97-AF65-F5344CB8AC3E}">
        <p14:creationId xmlns:p14="http://schemas.microsoft.com/office/powerpoint/2010/main" val="79987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B27412-5315-4043-98E5-FE8C5ED7CAEA}" type="datetimeFigureOut">
              <a:rPr lang="en-US" smtClean="0"/>
              <a:t>4/22/2018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568B8-483A-FF4C-AEFA-6A40E4C48474}" type="slidenum">
              <a:rPr lang="en-US" smtClean="0"/>
              <a:t>‹#›</a:t>
            </a:fld>
            <a:endParaRPr lang="en-US"/>
          </a:p>
        </p:txBody>
      </p:sp>
    </p:spTree>
    <p:extLst>
      <p:ext uri="{BB962C8B-B14F-4D97-AF65-F5344CB8AC3E}">
        <p14:creationId xmlns:p14="http://schemas.microsoft.com/office/powerpoint/2010/main" val="16759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27412-5315-4043-98E5-FE8C5ED7CAEA}" type="datetimeFigureOut">
              <a:rPr lang="en-US" smtClean="0"/>
              <a:t>4/22/2018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568B8-483A-FF4C-AEFA-6A40E4C48474}" type="slidenum">
              <a:rPr lang="en-US" smtClean="0"/>
              <a:t>‹#›</a:t>
            </a:fld>
            <a:endParaRPr lang="en-US"/>
          </a:p>
        </p:txBody>
      </p:sp>
    </p:spTree>
    <p:extLst>
      <p:ext uri="{BB962C8B-B14F-4D97-AF65-F5344CB8AC3E}">
        <p14:creationId xmlns:p14="http://schemas.microsoft.com/office/powerpoint/2010/main" val="140526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B27412-5315-4043-98E5-FE8C5ED7CAEA}" type="datetimeFigureOut">
              <a:rPr lang="en-US" smtClean="0"/>
              <a:t>4/22/2018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68B8-483A-FF4C-AEFA-6A40E4C48474}" type="slidenum">
              <a:rPr lang="en-US" smtClean="0"/>
              <a:t>‹#›</a:t>
            </a:fld>
            <a:endParaRPr lang="en-US"/>
          </a:p>
        </p:txBody>
      </p:sp>
    </p:spTree>
    <p:extLst>
      <p:ext uri="{BB962C8B-B14F-4D97-AF65-F5344CB8AC3E}">
        <p14:creationId xmlns:p14="http://schemas.microsoft.com/office/powerpoint/2010/main" val="23404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B27412-5315-4043-98E5-FE8C5ED7CAEA}" type="datetimeFigureOut">
              <a:rPr lang="en-US" smtClean="0"/>
              <a:t>4/22/2018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68B8-483A-FF4C-AEFA-6A40E4C48474}" type="slidenum">
              <a:rPr lang="en-US" smtClean="0"/>
              <a:t>‹#›</a:t>
            </a:fld>
            <a:endParaRPr lang="en-US"/>
          </a:p>
        </p:txBody>
      </p:sp>
    </p:spTree>
    <p:extLst>
      <p:ext uri="{BB962C8B-B14F-4D97-AF65-F5344CB8AC3E}">
        <p14:creationId xmlns:p14="http://schemas.microsoft.com/office/powerpoint/2010/main" val="148350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27412-5315-4043-98E5-FE8C5ED7CAEA}" type="datetimeFigureOut">
              <a:rPr lang="en-US" smtClean="0"/>
              <a:t>4/22/2018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568B8-483A-FF4C-AEFA-6A40E4C48474}" type="slidenum">
              <a:rPr lang="en-US" smtClean="0"/>
              <a:t>‹#›</a:t>
            </a:fld>
            <a:endParaRPr lang="en-US"/>
          </a:p>
        </p:txBody>
      </p:sp>
    </p:spTree>
    <p:extLst>
      <p:ext uri="{BB962C8B-B14F-4D97-AF65-F5344CB8AC3E}">
        <p14:creationId xmlns:p14="http://schemas.microsoft.com/office/powerpoint/2010/main" val="453042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jpg"/><Relationship Id="rId4" Type="http://schemas.openxmlformats.org/officeDocument/2006/relationships/image" Target="../media/image12.jpe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inclusivebusinesshub.org/pppcanvas-a-simple-tool-to-tackle-complex-business-models-o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naiad2020.eu/" TargetMode="External"/><Relationship Id="rId7"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hyperlink" Target="http://www.bdgroup.ro/" TargetMode="External"/><Relationship Id="rId4" Type="http://schemas.openxmlformats.org/officeDocument/2006/relationships/hyperlink" Target="mailto:florentina.nanu@bdgroup.r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5073135"/>
            <a:ext cx="12263119" cy="1408889"/>
          </a:xfrm>
        </p:spPr>
        <p:txBody>
          <a:bodyPr>
            <a:normAutofit fontScale="92500" lnSpcReduction="10000"/>
          </a:bodyPr>
          <a:lstStyle/>
          <a:p>
            <a:endParaRPr lang="en-GB" sz="2000" dirty="0"/>
          </a:p>
          <a:p>
            <a:pPr algn="ctr"/>
            <a:r>
              <a:rPr lang="en-GB" sz="2000" dirty="0"/>
              <a:t> </a:t>
            </a:r>
            <a:endParaRPr lang="en-GB" sz="2000" dirty="0" smtClean="0"/>
          </a:p>
          <a:p>
            <a:pPr algn="ctr"/>
            <a:r>
              <a:rPr lang="en-GB" sz="2000" b="1" i="1" dirty="0" smtClean="0"/>
              <a:t>Danube </a:t>
            </a:r>
            <a:r>
              <a:rPr lang="en-GB" sz="2000" b="1" i="1" dirty="0"/>
              <a:t>Water Conference </a:t>
            </a:r>
            <a:endParaRPr lang="en-GB" sz="2000" b="1" i="1" dirty="0" smtClean="0"/>
          </a:p>
          <a:p>
            <a:pPr algn="ctr"/>
            <a:r>
              <a:rPr lang="en-US" sz="2000" b="1" i="1" dirty="0" smtClean="0"/>
              <a:t>Vienna, May 2-3, 2018</a:t>
            </a:r>
            <a:endParaRPr lang="en-GB" sz="2000" dirty="0"/>
          </a:p>
        </p:txBody>
      </p:sp>
      <p:sp>
        <p:nvSpPr>
          <p:cNvPr id="2" name="Title 1"/>
          <p:cNvSpPr>
            <a:spLocks noGrp="1"/>
          </p:cNvSpPr>
          <p:nvPr>
            <p:ph type="ctrTitle"/>
          </p:nvPr>
        </p:nvSpPr>
        <p:spPr>
          <a:xfrm>
            <a:off x="0" y="0"/>
            <a:ext cx="12263119" cy="944880"/>
          </a:xfrm>
        </p:spPr>
        <p:txBody>
          <a:bodyPr anchor="ctr">
            <a:normAutofit fontScale="90000"/>
          </a:bodyPr>
          <a:lstStyle/>
          <a:p>
            <a:pPr algn="ctr"/>
            <a:r>
              <a:rPr lang="sl-SI" b="1" dirty="0"/>
              <a:t/>
            </a:r>
            <a:br>
              <a:rPr lang="sl-SI" b="1" dirty="0"/>
            </a:br>
            <a:r>
              <a:rPr lang="sl-SI" b="1" dirty="0"/>
              <a:t/>
            </a:r>
            <a:br>
              <a:rPr lang="sl-SI" b="1" dirty="0"/>
            </a:br>
            <a:r>
              <a:rPr lang="sl-SI" b="1" dirty="0"/>
              <a:t/>
            </a:r>
            <a:br>
              <a:rPr lang="sl-SI" b="1" dirty="0"/>
            </a:br>
            <a:r>
              <a:rPr lang="sl-SI" b="1" dirty="0"/>
              <a:t/>
            </a:r>
            <a:br>
              <a:rPr lang="sl-SI" b="1" dirty="0"/>
            </a:br>
            <a:r>
              <a:rPr lang="sl-SI" b="1" dirty="0"/>
              <a:t/>
            </a:r>
            <a:br>
              <a:rPr lang="sl-SI" b="1" dirty="0"/>
            </a:br>
            <a:r>
              <a:rPr lang="en-US" b="1" dirty="0" smtClean="0"/>
              <a:t/>
            </a:r>
            <a:br>
              <a:rPr lang="en-US" b="1" dirty="0" smtClean="0"/>
            </a:br>
            <a:r>
              <a:rPr lang="en-US" b="1" dirty="0" smtClean="0"/>
              <a:t/>
            </a:r>
            <a:br>
              <a:rPr lang="en-US" b="1" dirty="0" smtClean="0"/>
            </a:br>
            <a:r>
              <a:rPr lang="sl-SI" sz="2000" b="1" dirty="0" smtClean="0">
                <a:solidFill>
                  <a:schemeClr val="tx1"/>
                </a:solidFill>
                <a:latin typeface="Arial Black" panose="020B0A04020102020204" pitchFamily="34" charset="0"/>
              </a:rPr>
              <a:t>NAIAD – </a:t>
            </a:r>
            <a:br>
              <a:rPr lang="sl-SI" sz="2000" b="1" dirty="0" smtClean="0">
                <a:solidFill>
                  <a:schemeClr val="tx1"/>
                </a:solidFill>
                <a:latin typeface="Arial Black" panose="020B0A04020102020204" pitchFamily="34" charset="0"/>
              </a:rPr>
            </a:br>
            <a:r>
              <a:rPr lang="en-GB" sz="2000" b="1" dirty="0" err="1" smtClean="0">
                <a:solidFill>
                  <a:schemeClr val="tx1"/>
                </a:solidFill>
                <a:latin typeface="Arial Black" panose="020B0A04020102020204" pitchFamily="34" charset="0"/>
              </a:rPr>
              <a:t>NAture</a:t>
            </a:r>
            <a:r>
              <a:rPr lang="en-GB" sz="2000" b="1" dirty="0" smtClean="0">
                <a:solidFill>
                  <a:schemeClr val="tx1"/>
                </a:solidFill>
                <a:latin typeface="Arial Black" panose="020B0A04020102020204" pitchFamily="34" charset="0"/>
              </a:rPr>
              <a:t> Insurance value: Assessment and </a:t>
            </a:r>
            <a:r>
              <a:rPr lang="en-GB" sz="2000" b="1" dirty="0" err="1" smtClean="0">
                <a:solidFill>
                  <a:schemeClr val="tx1"/>
                </a:solidFill>
                <a:latin typeface="Arial Black" panose="020B0A04020102020204" pitchFamily="34" charset="0"/>
              </a:rPr>
              <a:t>Demonstratio</a:t>
            </a:r>
            <a:r>
              <a:rPr lang="sl-SI" sz="2000" b="1" dirty="0" smtClean="0">
                <a:solidFill>
                  <a:schemeClr val="tx1"/>
                </a:solidFill>
                <a:latin typeface="Arial Black" panose="020B0A04020102020204" pitchFamily="34" charset="0"/>
              </a:rPr>
              <a:t>n</a:t>
            </a:r>
            <a:br>
              <a:rPr lang="sl-SI" sz="2000" b="1" dirty="0" smtClean="0">
                <a:solidFill>
                  <a:schemeClr val="tx1"/>
                </a:solidFill>
                <a:latin typeface="Arial Black" panose="020B0A04020102020204" pitchFamily="34" charset="0"/>
              </a:rPr>
            </a:br>
            <a:r>
              <a:rPr lang="sl-SI" b="1" dirty="0" smtClean="0">
                <a:solidFill>
                  <a:schemeClr val="tx1"/>
                </a:solidFill>
              </a:rPr>
              <a:t/>
            </a:r>
            <a:br>
              <a:rPr lang="sl-SI" b="1" dirty="0" smtClean="0">
                <a:solidFill>
                  <a:schemeClr val="tx1"/>
                </a:solidFill>
              </a:rPr>
            </a:br>
            <a:r>
              <a:rPr lang="en-GB" sz="31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Reducing </a:t>
            </a:r>
            <a:r>
              <a:rPr lang="en-GB" sz="3100" i="1" dirty="0">
                <a:ln w="18415" cmpd="sng">
                  <a:solidFill>
                    <a:srgbClr val="FFFFFF"/>
                  </a:solidFill>
                  <a:prstDash val="solid"/>
                </a:ln>
                <a:solidFill>
                  <a:srgbClr val="FFFFFF"/>
                </a:solidFill>
                <a:effectLst>
                  <a:outerShdw blurRad="63500" dir="3600000" algn="tl" rotWithShape="0">
                    <a:srgbClr val="000000">
                      <a:alpha val="70000"/>
                    </a:srgbClr>
                  </a:outerShdw>
                </a:effectLst>
              </a:rPr>
              <a:t>dependency - increasing quality </a:t>
            </a:r>
            <a:r>
              <a:rPr lang="en-GB" sz="31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GB" sz="31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GB" sz="31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a:t>
            </a:r>
            <a:r>
              <a:rPr lang="en-GB" sz="3100" i="1" dirty="0">
                <a:ln w="18415" cmpd="sng">
                  <a:solidFill>
                    <a:srgbClr val="FFFFFF"/>
                  </a:solidFill>
                  <a:prstDash val="solid"/>
                </a:ln>
                <a:solidFill>
                  <a:srgbClr val="FFFFFF"/>
                </a:solidFill>
                <a:effectLst>
                  <a:outerShdw blurRad="63500" dir="3600000" algn="tl" rotWithShape="0">
                    <a:srgbClr val="000000">
                      <a:alpha val="70000"/>
                    </a:srgbClr>
                  </a:outerShdw>
                </a:effectLst>
              </a:rPr>
              <a:t>water utilities in the Lower Danube basin: </a:t>
            </a:r>
            <a:r>
              <a:rPr lang="en-GB" sz="31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GB" sz="31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GB" sz="31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GB" sz="31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GB" sz="4000" b="1" dirty="0" smtClean="0">
                <a:solidFill>
                  <a:srgbClr val="990000"/>
                </a:solidFill>
                <a:latin typeface="Arial Black" panose="020B0A04020102020204" pitchFamily="34" charset="0"/>
              </a:rPr>
              <a:t>NAIAD </a:t>
            </a:r>
            <a:r>
              <a:rPr lang="en-GB" sz="4000" b="1" dirty="0">
                <a:solidFill>
                  <a:srgbClr val="990000"/>
                </a:solidFill>
                <a:latin typeface="Arial Black" panose="020B0A04020102020204" pitchFamily="34" charset="0"/>
              </a:rPr>
              <a:t>- a new collaborative approach </a:t>
            </a:r>
            <a:r>
              <a:rPr lang="en-GB" sz="4000" b="1" dirty="0" smtClean="0">
                <a:solidFill>
                  <a:srgbClr val="990000"/>
                </a:solidFill>
                <a:latin typeface="Arial Black" panose="020B0A04020102020204" pitchFamily="34" charset="0"/>
              </a:rPr>
              <a:t/>
            </a:r>
            <a:br>
              <a:rPr lang="en-GB" sz="4000" b="1" dirty="0" smtClean="0">
                <a:solidFill>
                  <a:srgbClr val="990000"/>
                </a:solidFill>
                <a:latin typeface="Arial Black" panose="020B0A04020102020204" pitchFamily="34" charset="0"/>
              </a:rPr>
            </a:br>
            <a:r>
              <a:rPr lang="en-GB" sz="4000" b="1" dirty="0" smtClean="0">
                <a:solidFill>
                  <a:srgbClr val="990000"/>
                </a:solidFill>
                <a:latin typeface="Arial Black" panose="020B0A04020102020204" pitchFamily="34" charset="0"/>
              </a:rPr>
              <a:t>for </a:t>
            </a:r>
            <a:r>
              <a:rPr lang="en-GB" sz="4000" b="1" dirty="0">
                <a:solidFill>
                  <a:srgbClr val="990000"/>
                </a:solidFill>
                <a:latin typeface="Arial Black" panose="020B0A04020102020204" pitchFamily="34" charset="0"/>
              </a:rPr>
              <a:t>strengthening water services using </a:t>
            </a:r>
            <a:r>
              <a:rPr lang="en-GB" sz="4000" b="1" dirty="0" smtClean="0">
                <a:solidFill>
                  <a:srgbClr val="990000"/>
                </a:solidFill>
                <a:latin typeface="Arial Black" panose="020B0A04020102020204" pitchFamily="34" charset="0"/>
              </a:rPr>
              <a:t/>
            </a:r>
            <a:br>
              <a:rPr lang="en-GB" sz="4000" b="1" dirty="0" smtClean="0">
                <a:solidFill>
                  <a:srgbClr val="990000"/>
                </a:solidFill>
                <a:latin typeface="Arial Black" panose="020B0A04020102020204" pitchFamily="34" charset="0"/>
              </a:rPr>
            </a:br>
            <a:r>
              <a:rPr lang="en-GB" sz="4000" b="1" dirty="0" smtClean="0">
                <a:solidFill>
                  <a:srgbClr val="990000"/>
                </a:solidFill>
                <a:latin typeface="Arial Black" panose="020B0A04020102020204" pitchFamily="34" charset="0"/>
              </a:rPr>
              <a:t>Nature </a:t>
            </a:r>
            <a:r>
              <a:rPr lang="en-GB" sz="4000" b="1" dirty="0">
                <a:solidFill>
                  <a:srgbClr val="990000"/>
                </a:solidFill>
                <a:latin typeface="Arial Black" panose="020B0A04020102020204" pitchFamily="34" charset="0"/>
              </a:rPr>
              <a:t>Based </a:t>
            </a:r>
            <a:r>
              <a:rPr lang="en-GB" sz="4000" b="1" dirty="0" smtClean="0">
                <a:solidFill>
                  <a:srgbClr val="990000"/>
                </a:solidFill>
                <a:latin typeface="Arial Black" panose="020B0A04020102020204" pitchFamily="34" charset="0"/>
              </a:rPr>
              <a:t>Solutions</a:t>
            </a:r>
            <a:r>
              <a:rPr lang="sl-SI" b="1" dirty="0">
                <a:solidFill>
                  <a:srgbClr val="990000"/>
                </a:solidFill>
                <a:latin typeface="Arial Black" panose="020B0A04020102020204" pitchFamily="34" charset="0"/>
              </a:rPr>
              <a:t/>
            </a:r>
            <a:br>
              <a:rPr lang="sl-SI" b="1" dirty="0">
                <a:solidFill>
                  <a:srgbClr val="990000"/>
                </a:solidFill>
                <a:latin typeface="Arial Black" panose="020B0A04020102020204" pitchFamily="34" charset="0"/>
              </a:rPr>
            </a:br>
            <a:r>
              <a:rPr lang="en-US" b="1" dirty="0" smtClean="0">
                <a:solidFill>
                  <a:srgbClr val="990000"/>
                </a:solidFill>
              </a:rPr>
              <a:t/>
            </a:r>
            <a:br>
              <a:rPr lang="en-US" b="1" dirty="0" smtClean="0">
                <a:solidFill>
                  <a:srgbClr val="990000"/>
                </a:solidFill>
              </a:rPr>
            </a:br>
            <a:r>
              <a:rPr lang="en-US" sz="3600" b="1" i="1" dirty="0" err="1" smtClean="0"/>
              <a:t>Florentina</a:t>
            </a:r>
            <a:r>
              <a:rPr lang="en-US" sz="3600" b="1" i="1" dirty="0" smtClean="0"/>
              <a:t> </a:t>
            </a:r>
            <a:r>
              <a:rPr lang="en-US" sz="3600" b="1" i="1" dirty="0" err="1" smtClean="0"/>
              <a:t>Nanu</a:t>
            </a:r>
            <a:r>
              <a:rPr lang="en-US" sz="3600" b="1" i="1" dirty="0" smtClean="0"/>
              <a:t/>
            </a:r>
            <a:br>
              <a:rPr lang="en-US" sz="3600" b="1" i="1" dirty="0" smtClean="0"/>
            </a:br>
            <a:r>
              <a:rPr lang="en-US" sz="3600" b="1" i="1" dirty="0" smtClean="0"/>
              <a:t>Business Development Group Romania</a:t>
            </a:r>
            <a:endParaRPr lang="en-US" sz="3600" b="1" i="1" dirty="0"/>
          </a:p>
        </p:txBody>
      </p:sp>
    </p:spTree>
    <p:extLst>
      <p:ext uri="{BB962C8B-B14F-4D97-AF65-F5344CB8AC3E}">
        <p14:creationId xmlns:p14="http://schemas.microsoft.com/office/powerpoint/2010/main" val="122320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24693"/>
            <a:ext cx="6532659" cy="4002681"/>
          </a:xfrm>
        </p:spPr>
        <p:txBody>
          <a:bodyPr>
            <a:normAutofit fontScale="70000" lnSpcReduction="20000"/>
          </a:bodyPr>
          <a:lstStyle/>
          <a:p>
            <a:pPr marL="0" indent="0">
              <a:buNone/>
            </a:pPr>
            <a:r>
              <a:rPr lang="en-US" b="1" dirty="0"/>
              <a:t>CONTRIBUTION TO KNOWLEDGE </a:t>
            </a:r>
            <a:r>
              <a:rPr lang="sl-SI" b="1" dirty="0"/>
              <a:t>AND</a:t>
            </a:r>
            <a:r>
              <a:rPr lang="en-US" b="1" dirty="0"/>
              <a:t> SUSTAIN</a:t>
            </a:r>
            <a:r>
              <a:rPr lang="sl-SI" b="1" dirty="0"/>
              <a:t>A</a:t>
            </a:r>
            <a:r>
              <a:rPr lang="en-US" b="1" dirty="0"/>
              <a:t>BLE DEVELOPMENT</a:t>
            </a:r>
            <a:endParaRPr lang="sl-SI" b="1" dirty="0"/>
          </a:p>
          <a:p>
            <a:pPr marL="0" indent="0">
              <a:buNone/>
            </a:pPr>
            <a:endParaRPr lang="en-US" b="1" dirty="0"/>
          </a:p>
          <a:p>
            <a:pPr algn="just">
              <a:buFontTx/>
              <a:buChar char="-"/>
            </a:pPr>
            <a:r>
              <a:rPr lang="en-US" dirty="0"/>
              <a:t>Several IT tools in support of NBS planning and implementation will be developed / upgraded – most interestingly decision support and visualization tool for NBS planning,</a:t>
            </a:r>
            <a:endParaRPr lang="sl-SI" dirty="0"/>
          </a:p>
          <a:p>
            <a:pPr algn="just">
              <a:buFontTx/>
              <a:buChar char="-"/>
            </a:pPr>
            <a:endParaRPr lang="en-US" dirty="0"/>
          </a:p>
          <a:p>
            <a:pPr algn="just">
              <a:buFontTx/>
              <a:buChar char="-"/>
            </a:pPr>
            <a:r>
              <a:rPr lang="en-US" dirty="0"/>
              <a:t>Deeper understanding of ecosystem dynamics and capacity to use this dynamics as part of mitigation or solution to natural hazards,</a:t>
            </a:r>
            <a:endParaRPr lang="sl-SI" dirty="0"/>
          </a:p>
          <a:p>
            <a:pPr algn="just">
              <a:buFontTx/>
              <a:buChar char="-"/>
            </a:pPr>
            <a:endParaRPr lang="en-US" dirty="0"/>
          </a:p>
          <a:p>
            <a:pPr algn="just">
              <a:buFontTx/>
              <a:buChar char="-"/>
            </a:pPr>
            <a:r>
              <a:rPr lang="en-US" dirty="0"/>
              <a:t>Promotion and demonstration of novel business models and insurance products, that can be replicated</a:t>
            </a:r>
            <a:r>
              <a:rPr lang="sl-SI" dirty="0"/>
              <a:t>.</a:t>
            </a:r>
            <a:endParaRPr lang="en-US" dirty="0"/>
          </a:p>
          <a:p>
            <a:pPr>
              <a:buFontTx/>
              <a:buChar char="-"/>
            </a:pPr>
            <a:endParaRPr lang="en-US" dirty="0"/>
          </a:p>
          <a:p>
            <a:pPr marL="0" indent="0">
              <a:buNone/>
            </a:pPr>
            <a:endParaRPr lang="sl-SI" dirty="0"/>
          </a:p>
          <a:p>
            <a:endParaRPr lang="en-US" dirty="0"/>
          </a:p>
        </p:txBody>
      </p:sp>
      <p:pic>
        <p:nvPicPr>
          <p:cNvPr id="4" name="Slika 3"/>
          <p:cNvPicPr>
            <a:picLocks noChangeAspect="1"/>
          </p:cNvPicPr>
          <p:nvPr/>
        </p:nvPicPr>
        <p:blipFill>
          <a:blip r:embed="rId2"/>
          <a:stretch>
            <a:fillRect/>
          </a:stretch>
        </p:blipFill>
        <p:spPr>
          <a:xfrm>
            <a:off x="7465404" y="1324693"/>
            <a:ext cx="4885623" cy="3104184"/>
          </a:xfrm>
          <a:prstGeom prst="rect">
            <a:avLst/>
          </a:prstGeom>
        </p:spPr>
      </p:pic>
      <p:sp>
        <p:nvSpPr>
          <p:cNvPr id="5" name="Title 1"/>
          <p:cNvSpPr txBox="1">
            <a:spLocks/>
          </p:cNvSpPr>
          <p:nvPr/>
        </p:nvSpPr>
        <p:spPr>
          <a:xfrm>
            <a:off x="1052885" y="269709"/>
            <a:ext cx="10515600" cy="1042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en-US" b="1" dirty="0" smtClean="0"/>
              <a:t>About </a:t>
            </a:r>
            <a:r>
              <a:rPr lang="sl-SI" b="1" dirty="0" smtClean="0"/>
              <a:t>NAIAD </a:t>
            </a:r>
            <a:r>
              <a:rPr lang="en-US" b="1" dirty="0" smtClean="0"/>
              <a:t>– The A</a:t>
            </a:r>
            <a:r>
              <a:rPr lang="sl-SI" b="1" dirty="0" smtClean="0"/>
              <a:t>dded </a:t>
            </a:r>
            <a:r>
              <a:rPr lang="en-US" b="1" dirty="0" smtClean="0"/>
              <a:t>V</a:t>
            </a:r>
            <a:r>
              <a:rPr lang="sl-SI" b="1" dirty="0" smtClean="0"/>
              <a:t>alue</a:t>
            </a:r>
            <a:r>
              <a:rPr lang="en-US" b="1" dirty="0" smtClean="0"/>
              <a:t> (3)</a:t>
            </a:r>
            <a:endParaRPr lang="sl-SI" b="1" dirty="0"/>
          </a:p>
        </p:txBody>
      </p:sp>
    </p:spTree>
    <p:extLst>
      <p:ext uri="{BB962C8B-B14F-4D97-AF65-F5344CB8AC3E}">
        <p14:creationId xmlns:p14="http://schemas.microsoft.com/office/powerpoint/2010/main" val="1433731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666" y="531385"/>
            <a:ext cx="10998667" cy="804104"/>
          </a:xfrm>
        </p:spPr>
        <p:txBody>
          <a:bodyPr>
            <a:normAutofit/>
          </a:bodyPr>
          <a:lstStyle/>
          <a:p>
            <a:r>
              <a:rPr lang="en-GB" sz="4000" b="1" dirty="0" smtClean="0">
                <a:solidFill>
                  <a:schemeClr val="accent1">
                    <a:lumMod val="75000"/>
                  </a:schemeClr>
                </a:solidFill>
                <a:latin typeface="Calibri Light" panose="020F0302020204030204" pitchFamily="34" charset="0"/>
                <a:ea typeface="Calibri"/>
                <a:cs typeface="Times New Roman"/>
              </a:rPr>
              <a:t>NAIAD </a:t>
            </a:r>
            <a:r>
              <a:rPr lang="ro-RO" sz="4000" b="1" dirty="0" smtClean="0">
                <a:solidFill>
                  <a:schemeClr val="accent1">
                    <a:lumMod val="75000"/>
                  </a:schemeClr>
                </a:solidFill>
              </a:rPr>
              <a:t>Demo </a:t>
            </a:r>
            <a:r>
              <a:rPr lang="en-US" sz="4000" b="1" dirty="0">
                <a:solidFill>
                  <a:schemeClr val="accent1">
                    <a:lumMod val="75000"/>
                  </a:schemeClr>
                </a:solidFill>
              </a:rPr>
              <a:t>S</a:t>
            </a:r>
            <a:r>
              <a:rPr lang="ro-RO" sz="4000" b="1" dirty="0" smtClean="0">
                <a:solidFill>
                  <a:schemeClr val="accent1">
                    <a:lumMod val="75000"/>
                  </a:schemeClr>
                </a:solidFill>
              </a:rPr>
              <a:t>ites</a:t>
            </a:r>
            <a:r>
              <a:rPr lang="en-US" sz="4000" b="1" dirty="0" smtClean="0">
                <a:solidFill>
                  <a:schemeClr val="accent1">
                    <a:lumMod val="75000"/>
                  </a:schemeClr>
                </a:solidFill>
              </a:rPr>
              <a:t> (1)</a:t>
            </a:r>
            <a:endParaRPr lang="en-GB" sz="4000" dirty="0">
              <a:solidFill>
                <a:schemeClr val="accent1">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2681786"/>
              </p:ext>
            </p:extLst>
          </p:nvPr>
        </p:nvGraphicFramePr>
        <p:xfrm>
          <a:off x="596666" y="1406741"/>
          <a:ext cx="11468733" cy="4450080"/>
        </p:xfrm>
        <a:graphic>
          <a:graphicData uri="http://schemas.openxmlformats.org/drawingml/2006/table">
            <a:tbl>
              <a:tblPr firstRow="1" bandRow="1">
                <a:tableStyleId>{5C22544A-7EE6-4342-B048-85BDC9FD1C3A}</a:tableStyleId>
              </a:tblPr>
              <a:tblGrid>
                <a:gridCol w="3260788"/>
                <a:gridCol w="8207945"/>
              </a:tblGrid>
              <a:tr h="332509">
                <a:tc>
                  <a:txBody>
                    <a:bodyPr/>
                    <a:lstStyle/>
                    <a:p>
                      <a:r>
                        <a:rPr lang="ro-RO" sz="1600" dirty="0" smtClean="0">
                          <a:latin typeface="+mn-lt"/>
                        </a:rPr>
                        <a:t>Location </a:t>
                      </a:r>
                      <a:endParaRPr lang="en-US" sz="1600" dirty="0">
                        <a:latin typeface="+mn-lt"/>
                      </a:endParaRPr>
                    </a:p>
                  </a:txBody>
                  <a:tcPr>
                    <a:solidFill>
                      <a:schemeClr val="accent5">
                        <a:lumMod val="50000"/>
                      </a:schemeClr>
                    </a:solidFill>
                  </a:tcPr>
                </a:tc>
                <a:tc>
                  <a:txBody>
                    <a:bodyPr/>
                    <a:lstStyle/>
                    <a:p>
                      <a:r>
                        <a:rPr lang="ro-RO" sz="1600" dirty="0" smtClean="0">
                          <a:latin typeface="+mn-lt"/>
                        </a:rPr>
                        <a:t>Focus</a:t>
                      </a:r>
                      <a:endParaRPr lang="en-US" sz="1600" dirty="0">
                        <a:latin typeface="+mn-lt"/>
                      </a:endParaRPr>
                    </a:p>
                  </a:txBody>
                  <a:tcPr>
                    <a:solidFill>
                      <a:schemeClr val="accent5">
                        <a:lumMod val="5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DENMARK,</a:t>
                      </a:r>
                      <a:r>
                        <a:rPr lang="en-US" sz="1600" baseline="0" noProof="0" dirty="0" smtClean="0">
                          <a:latin typeface="+mn-lt"/>
                        </a:rPr>
                        <a:t> COPEHNHAG</a:t>
                      </a:r>
                      <a:r>
                        <a:rPr lang="ro-RO" sz="1600" baseline="0" noProof="0" dirty="0" smtClean="0">
                          <a:latin typeface="+mn-lt"/>
                        </a:rPr>
                        <a:t>EN</a:t>
                      </a:r>
                    </a:p>
                    <a:p>
                      <a:endParaRPr lang="en-US" sz="1600" dirty="0">
                        <a:latin typeface="+mn-lt"/>
                      </a:endParaRPr>
                    </a:p>
                  </a:txBody>
                  <a:tcPr/>
                </a:tc>
                <a:tc>
                  <a:txBody>
                    <a:bodyPr/>
                    <a:lstStyle/>
                    <a:p>
                      <a:r>
                        <a:rPr lang="ro-RO" sz="1600" b="0" i="0" kern="1200" dirty="0" smtClean="0">
                          <a:solidFill>
                            <a:schemeClr val="dk1"/>
                          </a:solidFill>
                          <a:effectLst/>
                          <a:latin typeface="+mn-lt"/>
                          <a:ea typeface="+mn-ea"/>
                          <a:cs typeface="+mn-cs"/>
                        </a:rPr>
                        <a:t>City of Copenhgen</a:t>
                      </a:r>
                      <a:r>
                        <a:rPr lang="ro-RO" sz="1600" b="0" i="0" kern="1200" baseline="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aim</a:t>
                      </a:r>
                      <a:r>
                        <a:rPr lang="ro-RO" sz="1600" b="0" i="0" kern="1200" dirty="0" smtClean="0">
                          <a:solidFill>
                            <a:schemeClr val="dk1"/>
                          </a:solidFill>
                          <a:effectLst/>
                          <a:latin typeface="+mn-lt"/>
                          <a:ea typeface="+mn-ea"/>
                          <a:cs typeface="+mn-cs"/>
                        </a:rPr>
                        <a:t>s</a:t>
                      </a:r>
                      <a:r>
                        <a:rPr lang="en-US" sz="1600" b="0" i="0" kern="1200" dirty="0" smtClean="0">
                          <a:solidFill>
                            <a:schemeClr val="dk1"/>
                          </a:solidFill>
                          <a:effectLst/>
                          <a:latin typeface="+mn-lt"/>
                          <a:ea typeface="+mn-ea"/>
                          <a:cs typeface="+mn-cs"/>
                        </a:rPr>
                        <a:t> to develop</a:t>
                      </a:r>
                      <a:r>
                        <a:rPr lang="ro-RO" sz="1600" b="0" i="0" kern="1200" dirty="0" smtClean="0">
                          <a:solidFill>
                            <a:schemeClr val="dk1"/>
                          </a:solidFill>
                          <a:effectLst/>
                          <a:latin typeface="+mn-lt"/>
                          <a:ea typeface="+mn-ea"/>
                          <a:cs typeface="+mn-cs"/>
                        </a:rPr>
                        <a:t> a </a:t>
                      </a:r>
                      <a:r>
                        <a:rPr lang="en-US" sz="1600" b="0" i="0" kern="1200" dirty="0" smtClean="0">
                          <a:solidFill>
                            <a:schemeClr val="dk1"/>
                          </a:solidFill>
                          <a:effectLst/>
                          <a:latin typeface="+mn-lt"/>
                          <a:ea typeface="+mn-ea"/>
                          <a:cs typeface="+mn-cs"/>
                        </a:rPr>
                        <a:t>modelling framework to assess the insurance value of blue and green infrastructure ecosystems with respect to urban surface</a:t>
                      </a:r>
                      <a:r>
                        <a:rPr lang="ro-RO" sz="1600" b="0" i="0" kern="120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 and groundwater</a:t>
                      </a:r>
                      <a:r>
                        <a:rPr lang="ro-RO" sz="1600" b="0" i="0" kern="1200" dirty="0" smtClean="0">
                          <a:solidFill>
                            <a:schemeClr val="dk1"/>
                          </a:solidFill>
                          <a:effectLst/>
                          <a:latin typeface="+mn-lt"/>
                          <a:ea typeface="+mn-ea"/>
                          <a:cs typeface="+mn-cs"/>
                        </a:rPr>
                        <a:t> management</a:t>
                      </a:r>
                      <a:r>
                        <a:rPr lang="ro-RO" sz="1600" b="0" i="0" kern="1200" baseline="0" dirty="0" smtClean="0">
                          <a:solidFill>
                            <a:schemeClr val="dk1"/>
                          </a:solidFill>
                          <a:effectLst/>
                          <a:latin typeface="+mn-lt"/>
                          <a:ea typeface="+mn-ea"/>
                          <a:cs typeface="+mn-cs"/>
                        </a:rPr>
                        <a:t> for the benefit of the citizens, water companies and various water users</a:t>
                      </a:r>
                      <a:endParaRPr lang="en-US" sz="160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FRANCE,</a:t>
                      </a:r>
                      <a:r>
                        <a:rPr lang="ro-RO" sz="1600" noProof="0" dirty="0" smtClean="0">
                          <a:latin typeface="+mn-lt"/>
                        </a:rPr>
                        <a:t> </a:t>
                      </a:r>
                      <a:r>
                        <a:rPr lang="en-US" sz="1600" noProof="0" dirty="0" smtClean="0">
                          <a:latin typeface="+mn-lt"/>
                        </a:rPr>
                        <a:t>ROHN</a:t>
                      </a:r>
                      <a:r>
                        <a:rPr lang="en-US" sz="1600" baseline="0" noProof="0" dirty="0" smtClean="0">
                          <a:latin typeface="+mn-lt"/>
                        </a:rPr>
                        <a:t> – MEDI</a:t>
                      </a:r>
                      <a:r>
                        <a:rPr lang="ro-RO" sz="1600" baseline="0" noProof="0" dirty="0" smtClean="0">
                          <a:latin typeface="+mn-lt"/>
                        </a:rPr>
                        <a:t>T</a:t>
                      </a:r>
                      <a:r>
                        <a:rPr lang="en-US" sz="1600" baseline="0" noProof="0" dirty="0" smtClean="0">
                          <a:latin typeface="+mn-lt"/>
                        </a:rPr>
                        <a:t>E</a:t>
                      </a:r>
                      <a:r>
                        <a:rPr lang="ro-RO" sz="1600" baseline="0" noProof="0" dirty="0" smtClean="0">
                          <a:latin typeface="+mn-lt"/>
                        </a:rPr>
                        <a:t>R</a:t>
                      </a:r>
                      <a:r>
                        <a:rPr lang="en-US" sz="1600" baseline="0" noProof="0" dirty="0" smtClean="0">
                          <a:latin typeface="+mn-lt"/>
                        </a:rPr>
                        <a:t>RAN</a:t>
                      </a:r>
                      <a:r>
                        <a:rPr lang="ro-RO" sz="1600" baseline="0" noProof="0" dirty="0" smtClean="0">
                          <a:latin typeface="+mn-lt"/>
                        </a:rPr>
                        <a:t>E</a:t>
                      </a:r>
                      <a:r>
                        <a:rPr lang="en-US" sz="1600" baseline="0" noProof="0" dirty="0" smtClean="0">
                          <a:latin typeface="+mn-lt"/>
                        </a:rPr>
                        <a:t>AN BASIN (</a:t>
                      </a:r>
                      <a:r>
                        <a:rPr lang="en-US" sz="1600" baseline="0" noProof="0" dirty="0" err="1" smtClean="0">
                          <a:latin typeface="+mn-lt"/>
                        </a:rPr>
                        <a:t>Bièvres-Liers-Valloire</a:t>
                      </a:r>
                      <a:r>
                        <a:rPr lang="en-US" sz="1600" baseline="0" noProof="0" dirty="0" smtClean="0">
                          <a:latin typeface="+mn-lt"/>
                        </a:rPr>
                        <a:t>)</a:t>
                      </a:r>
                      <a:endParaRPr lang="en-US" sz="1600" noProof="0" dirty="0" smtClean="0">
                        <a:latin typeface="+mn-lt"/>
                      </a:endParaRPr>
                    </a:p>
                    <a:p>
                      <a:endParaRPr lang="en-US" sz="1600" dirty="0">
                        <a:latin typeface="+mn-lt"/>
                      </a:endParaRPr>
                    </a:p>
                  </a:txBody>
                  <a:tcPr/>
                </a:tc>
                <a:tc>
                  <a:txBody>
                    <a:bodyPr/>
                    <a:lstStyle/>
                    <a:p>
                      <a:r>
                        <a:rPr lang="en-US" sz="1600" b="0" i="0" kern="1200" dirty="0" smtClean="0">
                          <a:solidFill>
                            <a:schemeClr val="dk1"/>
                          </a:solidFill>
                          <a:effectLst/>
                          <a:latin typeface="+mn-lt"/>
                          <a:ea typeface="+mn-ea"/>
                          <a:cs typeface="+mn-cs"/>
                        </a:rPr>
                        <a:t>Improved knowledge on torrential flood processes (wildfires and woody debris aggravation roles, etc.). Definition of alternative insurance business models and new multi-criteria decision making tools accounting for ecosystems and protection systems effectiveness</a:t>
                      </a:r>
                      <a:endParaRPr lang="en-US" sz="160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THE</a:t>
                      </a:r>
                      <a:r>
                        <a:rPr lang="en-US" sz="1600" baseline="0" noProof="0" dirty="0" smtClean="0">
                          <a:latin typeface="+mn-lt"/>
                        </a:rPr>
                        <a:t> NETHERLANDS, </a:t>
                      </a:r>
                      <a:r>
                        <a:rPr lang="en-US" sz="1600" noProof="0" dirty="0" smtClean="0">
                          <a:latin typeface="+mn-lt"/>
                        </a:rPr>
                        <a:t>ROTTERDAM</a:t>
                      </a:r>
                    </a:p>
                    <a:p>
                      <a:endParaRPr lang="en-US" sz="1600" dirty="0">
                        <a:latin typeface="+mn-lt"/>
                      </a:endParaRPr>
                    </a:p>
                  </a:txBody>
                  <a:tcPr/>
                </a:tc>
                <a:tc>
                  <a:txBody>
                    <a:bodyPr/>
                    <a:lstStyle/>
                    <a:p>
                      <a:r>
                        <a:rPr lang="ro-RO" sz="1600" b="0" i="0" kern="1200" dirty="0" smtClean="0">
                          <a:solidFill>
                            <a:schemeClr val="dk1"/>
                          </a:solidFill>
                          <a:effectLst/>
                          <a:latin typeface="+mn-lt"/>
                          <a:ea typeface="+mn-ea"/>
                          <a:cs typeface="+mn-cs"/>
                        </a:rPr>
                        <a:t>The</a:t>
                      </a:r>
                      <a:r>
                        <a:rPr lang="ro-RO" sz="1600" b="0" i="0" kern="1200" baseline="0" dirty="0" smtClean="0">
                          <a:solidFill>
                            <a:schemeClr val="dk1"/>
                          </a:solidFill>
                          <a:effectLst/>
                          <a:latin typeface="+mn-lt"/>
                          <a:ea typeface="+mn-ea"/>
                          <a:cs typeface="+mn-cs"/>
                        </a:rPr>
                        <a:t> demo site will be used to </a:t>
                      </a:r>
                      <a:r>
                        <a:rPr lang="en-US" sz="1600" b="0" i="0" kern="1200" dirty="0" smtClean="0">
                          <a:solidFill>
                            <a:schemeClr val="dk1"/>
                          </a:solidFill>
                          <a:effectLst/>
                          <a:latin typeface="+mn-lt"/>
                          <a:ea typeface="+mn-ea"/>
                          <a:cs typeface="+mn-cs"/>
                        </a:rPr>
                        <a:t>design, develop and demonstrate the impact of applying </a:t>
                      </a:r>
                      <a:r>
                        <a:rPr lang="ro-RO" sz="1600" b="0" i="0" kern="1200" dirty="0" smtClean="0">
                          <a:solidFill>
                            <a:schemeClr val="dk1"/>
                          </a:solidFill>
                          <a:effectLst/>
                          <a:latin typeface="+mn-lt"/>
                          <a:ea typeface="+mn-ea"/>
                          <a:cs typeface="+mn-cs"/>
                        </a:rPr>
                        <a:t>a</a:t>
                      </a:r>
                      <a:r>
                        <a:rPr lang="ro-RO" sz="1600" b="0" i="0" kern="1200" baseline="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Micro Urban Wetlands </a:t>
                      </a:r>
                      <a:r>
                        <a:rPr lang="ro-RO" sz="1600" b="0" i="0" kern="1200" dirty="0" smtClean="0">
                          <a:solidFill>
                            <a:schemeClr val="dk1"/>
                          </a:solidFill>
                          <a:effectLst/>
                          <a:latin typeface="+mn-lt"/>
                          <a:ea typeface="+mn-ea"/>
                          <a:cs typeface="+mn-cs"/>
                        </a:rPr>
                        <a:t>strategy </a:t>
                      </a:r>
                      <a:r>
                        <a:rPr lang="ro-RO" sz="1600" b="0" i="0" kern="1200" baseline="0" dirty="0" smtClean="0">
                          <a:solidFill>
                            <a:schemeClr val="dk1"/>
                          </a:solidFill>
                          <a:effectLst/>
                          <a:latin typeface="+mn-lt"/>
                          <a:ea typeface="+mn-ea"/>
                          <a:cs typeface="+mn-cs"/>
                        </a:rPr>
                        <a:t> to prove the </a:t>
                      </a:r>
                      <a:r>
                        <a:rPr lang="en-US" sz="1600" b="0" i="0" kern="1200" dirty="0" smtClean="0">
                          <a:solidFill>
                            <a:schemeClr val="dk1"/>
                          </a:solidFill>
                          <a:effectLst/>
                          <a:latin typeface="+mn-lt"/>
                          <a:ea typeface="+mn-ea"/>
                          <a:cs typeface="+mn-cs"/>
                        </a:rPr>
                        <a:t> feasibility of decentralized solutions to</a:t>
                      </a:r>
                      <a:r>
                        <a:rPr lang="ro-RO" sz="1600" b="0" i="0" kern="120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collect, store, inﬁltrate and recover urban surface runoff as nature-based solution to prevent damage</a:t>
                      </a:r>
                      <a:r>
                        <a:rPr lang="ro-RO" sz="1600" b="0" i="0" kern="1200" dirty="0" smtClean="0">
                          <a:solidFill>
                            <a:schemeClr val="dk1"/>
                          </a:solidFill>
                          <a:effectLst/>
                          <a:latin typeface="+mn-lt"/>
                          <a:ea typeface="+mn-ea"/>
                          <a:cs typeface="+mn-cs"/>
                        </a:rPr>
                        <a:t>s </a:t>
                      </a:r>
                      <a:r>
                        <a:rPr lang="en-US" sz="1600" b="0" i="0" kern="1200" dirty="0" smtClean="0">
                          <a:solidFill>
                            <a:schemeClr val="dk1"/>
                          </a:solidFill>
                          <a:effectLst/>
                          <a:latin typeface="+mn-lt"/>
                          <a:ea typeface="+mn-ea"/>
                          <a:cs typeface="+mn-cs"/>
                        </a:rPr>
                        <a:t> due to pluvial ﬂooding and drought in the city of Rotterdam</a:t>
                      </a:r>
                      <a:endParaRPr lang="en-US" sz="160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Cambria" panose="02040503050406030204" pitchFamily="18" charset="0"/>
                        </a:rPr>
                        <a:t>POLAND,</a:t>
                      </a:r>
                      <a:r>
                        <a:rPr lang="en-US" sz="1600" baseline="0" noProof="0" dirty="0" smtClean="0">
                          <a:latin typeface="Cambria" panose="02040503050406030204" pitchFamily="18" charset="0"/>
                        </a:rPr>
                        <a:t> LODZ</a:t>
                      </a:r>
                      <a:endParaRPr lang="en-US" sz="1600" noProof="0" dirty="0" smtClean="0">
                        <a:latin typeface="Cambria" panose="02040503050406030204" pitchFamily="18" charset="0"/>
                      </a:endParaRPr>
                    </a:p>
                  </a:txBody>
                  <a:tcPr/>
                </a:tc>
                <a:tc>
                  <a:txBody>
                    <a:bodyPr/>
                    <a:lstStyle/>
                    <a:p>
                      <a:r>
                        <a:rPr lang="ro-RO" sz="1600" b="0" i="0" kern="1200" dirty="0" smtClean="0">
                          <a:solidFill>
                            <a:schemeClr val="dk1"/>
                          </a:solidFill>
                          <a:effectLst/>
                          <a:latin typeface="+mn-lt"/>
                          <a:ea typeface="+mn-ea"/>
                          <a:cs typeface="+mn-cs"/>
                        </a:rPr>
                        <a:t>The</a:t>
                      </a:r>
                      <a:r>
                        <a:rPr lang="ro-RO" sz="1600" b="0" i="0" kern="1200" baseline="0" dirty="0" smtClean="0">
                          <a:solidFill>
                            <a:schemeClr val="dk1"/>
                          </a:solidFill>
                          <a:effectLst/>
                          <a:latin typeface="+mn-lt"/>
                          <a:ea typeface="+mn-ea"/>
                          <a:cs typeface="+mn-cs"/>
                        </a:rPr>
                        <a:t> demo aims at </a:t>
                      </a:r>
                      <a:r>
                        <a:rPr lang="en-US" sz="1600" b="0" i="0" kern="1200" dirty="0" smtClean="0">
                          <a:solidFill>
                            <a:schemeClr val="dk1"/>
                          </a:solidFill>
                          <a:effectLst/>
                          <a:latin typeface="+mn-lt"/>
                          <a:ea typeface="+mn-ea"/>
                          <a:cs typeface="+mn-cs"/>
                        </a:rPr>
                        <a:t>efficient water management towards multifunctional areas</a:t>
                      </a:r>
                      <a:r>
                        <a:rPr lang="ro-RO" sz="1600" b="0" i="0" kern="1200" dirty="0" smtClean="0">
                          <a:solidFill>
                            <a:schemeClr val="dk1"/>
                          </a:solidFill>
                          <a:effectLst/>
                          <a:latin typeface="+mn-lt"/>
                          <a:ea typeface="+mn-ea"/>
                          <a:cs typeface="+mn-cs"/>
                        </a:rPr>
                        <a:t> and to</a:t>
                      </a:r>
                      <a:r>
                        <a:rPr lang="ro-RO" sz="1600" b="0" i="0" kern="1200" baseline="0" dirty="0" smtClean="0">
                          <a:solidFill>
                            <a:schemeClr val="dk1"/>
                          </a:solidFill>
                          <a:effectLst/>
                          <a:latin typeface="+mn-lt"/>
                          <a:ea typeface="+mn-ea"/>
                          <a:cs typeface="+mn-cs"/>
                        </a:rPr>
                        <a:t> link the</a:t>
                      </a:r>
                      <a:r>
                        <a:rPr lang="en-US" sz="1600" b="0" i="0" kern="1200" dirty="0" smtClean="0">
                          <a:solidFill>
                            <a:schemeClr val="dk1"/>
                          </a:solidFill>
                          <a:effectLst/>
                          <a:latin typeface="+mn-lt"/>
                          <a:ea typeface="+mn-ea"/>
                          <a:cs typeface="+mn-cs"/>
                        </a:rPr>
                        <a:t> water regulation with provisioning services </a:t>
                      </a:r>
                      <a:r>
                        <a:rPr lang="ro-RO" sz="1600" b="0" i="0" kern="1200" dirty="0" smtClean="0">
                          <a:solidFill>
                            <a:schemeClr val="dk1"/>
                          </a:solidFill>
                          <a:effectLst/>
                          <a:latin typeface="+mn-lt"/>
                          <a:ea typeface="+mn-ea"/>
                          <a:cs typeface="+mn-cs"/>
                        </a:rPr>
                        <a:t>for urban various use and users</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Cambria" panose="02040503050406030204" pitchFamily="18" charset="0"/>
                        </a:rPr>
                        <a:t>SLOVENIA, GLINŠČICA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600" b="0" i="0" kern="1200" dirty="0" smtClean="0">
                          <a:solidFill>
                            <a:schemeClr val="dk1"/>
                          </a:solidFill>
                          <a:effectLst/>
                          <a:latin typeface="+mn-lt"/>
                          <a:ea typeface="+mn-ea"/>
                          <a:cs typeface="+mn-cs"/>
                        </a:rPr>
                        <a:t>The</a:t>
                      </a:r>
                      <a:r>
                        <a:rPr lang="ro-RO" sz="1600" b="0" i="0" kern="1200" baseline="0" dirty="0" smtClean="0">
                          <a:solidFill>
                            <a:schemeClr val="dk1"/>
                          </a:solidFill>
                          <a:effectLst/>
                          <a:latin typeface="+mn-lt"/>
                          <a:ea typeface="+mn-ea"/>
                          <a:cs typeface="+mn-cs"/>
                        </a:rPr>
                        <a:t> main aim is to </a:t>
                      </a:r>
                      <a:r>
                        <a:rPr lang="en-US" sz="1600" b="0" i="0" kern="1200" dirty="0" smtClean="0">
                          <a:solidFill>
                            <a:schemeClr val="dk1"/>
                          </a:solidFill>
                          <a:effectLst/>
                          <a:latin typeface="+mn-lt"/>
                          <a:ea typeface="+mn-ea"/>
                          <a:cs typeface="+mn-cs"/>
                        </a:rPr>
                        <a:t>prevent flooding but multiple benefit</a:t>
                      </a:r>
                      <a:r>
                        <a:rPr lang="ro-RO" sz="1600" b="0" i="0" kern="1200" dirty="0" smtClean="0">
                          <a:solidFill>
                            <a:schemeClr val="dk1"/>
                          </a:solidFill>
                          <a:effectLst/>
                          <a:latin typeface="+mn-lt"/>
                          <a:ea typeface="+mn-ea"/>
                          <a:cs typeface="+mn-cs"/>
                        </a:rPr>
                        <a:t>s</a:t>
                      </a:r>
                      <a:r>
                        <a:rPr lang="en-US" sz="1600" b="0" i="0" kern="1200" dirty="0" smtClean="0">
                          <a:solidFill>
                            <a:schemeClr val="dk1"/>
                          </a:solidFill>
                          <a:effectLst/>
                          <a:latin typeface="+mn-lt"/>
                          <a:ea typeface="+mn-ea"/>
                          <a:cs typeface="+mn-cs"/>
                        </a:rPr>
                        <a:t> measures will be sought through ecosystem services</a:t>
                      </a:r>
                      <a:r>
                        <a:rPr lang="ro-RO" sz="1600" b="0" i="0" kern="1200" baseline="0" dirty="0" smtClean="0">
                          <a:solidFill>
                            <a:schemeClr val="dk1"/>
                          </a:solidFill>
                          <a:effectLst/>
                          <a:latin typeface="+mn-lt"/>
                          <a:ea typeface="+mn-ea"/>
                          <a:cs typeface="+mn-cs"/>
                        </a:rPr>
                        <a:t> among which </a:t>
                      </a:r>
                      <a:r>
                        <a:rPr lang="en-US" sz="1600" b="0" i="0" kern="1200" dirty="0" smtClean="0">
                          <a:solidFill>
                            <a:schemeClr val="dk1"/>
                          </a:solidFill>
                          <a:effectLst/>
                          <a:latin typeface="+mn-lt"/>
                          <a:ea typeface="+mn-ea"/>
                          <a:cs typeface="+mn-cs"/>
                        </a:rPr>
                        <a:t>aquifers recharge</a:t>
                      </a:r>
                      <a:r>
                        <a:rPr lang="ro-RO" sz="1600" b="0" i="0" kern="1200" dirty="0" smtClean="0">
                          <a:solidFill>
                            <a:schemeClr val="dk1"/>
                          </a:solidFill>
                          <a:effectLst/>
                          <a:latin typeface="+mn-lt"/>
                          <a:ea typeface="+mn-ea"/>
                          <a:cs typeface="+mn-cs"/>
                        </a:rPr>
                        <a:t>,</a:t>
                      </a:r>
                      <a:r>
                        <a:rPr lang="en-US" sz="1600" b="0" i="0" kern="1200" dirty="0" smtClean="0">
                          <a:solidFill>
                            <a:schemeClr val="dk1"/>
                          </a:solidFill>
                          <a:effectLst/>
                          <a:latin typeface="+mn-lt"/>
                          <a:ea typeface="+mn-ea"/>
                          <a:cs typeface="+mn-cs"/>
                        </a:rPr>
                        <a:t> </a:t>
                      </a:r>
                      <a:r>
                        <a:rPr lang="en-US" sz="1600" b="0" i="0" kern="1200" dirty="0" err="1" smtClean="0">
                          <a:solidFill>
                            <a:schemeClr val="dk1"/>
                          </a:solidFill>
                          <a:effectLst/>
                          <a:latin typeface="+mn-lt"/>
                          <a:ea typeface="+mn-ea"/>
                          <a:cs typeface="+mn-cs"/>
                        </a:rPr>
                        <a:t>irrigati</a:t>
                      </a:r>
                      <a:r>
                        <a:rPr lang="ro-RO" sz="1600" b="0" i="0" kern="1200" dirty="0" smtClean="0">
                          <a:solidFill>
                            <a:schemeClr val="dk1"/>
                          </a:solidFill>
                          <a:effectLst/>
                          <a:latin typeface="+mn-lt"/>
                          <a:ea typeface="+mn-ea"/>
                          <a:cs typeface="+mn-cs"/>
                        </a:rPr>
                        <a:t>on and </a:t>
                      </a:r>
                      <a:r>
                        <a:rPr lang="ro-RO" sz="1600" b="0" i="0" kern="1200" baseline="0" dirty="0" smtClean="0">
                          <a:solidFill>
                            <a:schemeClr val="dk1"/>
                          </a:solidFill>
                          <a:effectLst/>
                          <a:latin typeface="+mn-lt"/>
                          <a:ea typeface="+mn-ea"/>
                          <a:cs typeface="+mn-cs"/>
                        </a:rPr>
                        <a:t> secure water management for all users</a:t>
                      </a:r>
                      <a:endParaRPr lang="en-US" sz="1600" dirty="0" smtClean="0"/>
                    </a:p>
                  </a:txBody>
                  <a:tcPr/>
                </a:tc>
              </a:tr>
            </a:tbl>
          </a:graphicData>
        </a:graphic>
      </p:graphicFrame>
    </p:spTree>
    <p:extLst>
      <p:ext uri="{BB962C8B-B14F-4D97-AF65-F5344CB8AC3E}">
        <p14:creationId xmlns:p14="http://schemas.microsoft.com/office/powerpoint/2010/main" val="4281945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130"/>
            <a:ext cx="10515600" cy="909171"/>
          </a:xfrm>
        </p:spPr>
        <p:txBody>
          <a:bodyPr>
            <a:normAutofit/>
          </a:bodyPr>
          <a:lstStyle/>
          <a:p>
            <a:r>
              <a:rPr lang="en-GB" sz="4000" b="1" dirty="0">
                <a:solidFill>
                  <a:schemeClr val="accent1">
                    <a:lumMod val="75000"/>
                  </a:schemeClr>
                </a:solidFill>
                <a:latin typeface="Calibri Light" panose="020F0302020204030204" pitchFamily="34" charset="0"/>
                <a:ea typeface="Calibri"/>
                <a:cs typeface="Times New Roman"/>
              </a:rPr>
              <a:t>NAIAD </a:t>
            </a:r>
            <a:r>
              <a:rPr lang="ro-RO" sz="4000" b="1" dirty="0">
                <a:solidFill>
                  <a:schemeClr val="accent1">
                    <a:lumMod val="75000"/>
                  </a:schemeClr>
                </a:solidFill>
              </a:rPr>
              <a:t>Demo </a:t>
            </a:r>
            <a:r>
              <a:rPr lang="en-US" sz="4000" b="1" dirty="0">
                <a:solidFill>
                  <a:schemeClr val="accent1">
                    <a:lumMod val="75000"/>
                  </a:schemeClr>
                </a:solidFill>
              </a:rPr>
              <a:t>S</a:t>
            </a:r>
            <a:r>
              <a:rPr lang="ro-RO" sz="4000" b="1" dirty="0">
                <a:solidFill>
                  <a:schemeClr val="accent1">
                    <a:lumMod val="75000"/>
                  </a:schemeClr>
                </a:solidFill>
              </a:rPr>
              <a:t>ites</a:t>
            </a:r>
            <a:r>
              <a:rPr lang="en-US" sz="4000" b="1" dirty="0">
                <a:solidFill>
                  <a:schemeClr val="accent1">
                    <a:lumMod val="75000"/>
                  </a:schemeClr>
                </a:solidFill>
              </a:rPr>
              <a:t> </a:t>
            </a:r>
            <a:r>
              <a:rPr lang="en-US" sz="4000" b="1" dirty="0" smtClean="0">
                <a:solidFill>
                  <a:schemeClr val="accent1">
                    <a:lumMod val="75000"/>
                  </a:schemeClr>
                </a:solidFill>
              </a:rPr>
              <a:t>(2)</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545785"/>
              </p:ext>
            </p:extLst>
          </p:nvPr>
        </p:nvGraphicFramePr>
        <p:xfrm>
          <a:off x="368134" y="1231859"/>
          <a:ext cx="11697195" cy="4840539"/>
        </p:xfrm>
        <a:graphic>
          <a:graphicData uri="http://schemas.openxmlformats.org/drawingml/2006/table">
            <a:tbl>
              <a:tblPr firstRow="1" bandRow="1">
                <a:tableStyleId>{5C22544A-7EE6-4342-B048-85BDC9FD1C3A}</a:tableStyleId>
              </a:tblPr>
              <a:tblGrid>
                <a:gridCol w="3413609"/>
                <a:gridCol w="8283586"/>
              </a:tblGrid>
              <a:tr h="362877">
                <a:tc>
                  <a:txBody>
                    <a:bodyPr/>
                    <a:lstStyle/>
                    <a:p>
                      <a:r>
                        <a:rPr lang="ro-RO" sz="1600" dirty="0" smtClean="0"/>
                        <a:t>Location</a:t>
                      </a:r>
                      <a:endParaRPr lang="en-US" sz="1600" dirty="0"/>
                    </a:p>
                  </a:txBody>
                  <a:tcPr>
                    <a:solidFill>
                      <a:schemeClr val="accent5">
                        <a:lumMod val="50000"/>
                      </a:schemeClr>
                    </a:solidFill>
                  </a:tcPr>
                </a:tc>
                <a:tc>
                  <a:txBody>
                    <a:bodyPr/>
                    <a:lstStyle/>
                    <a:p>
                      <a:r>
                        <a:rPr lang="ro-RO" sz="1600" dirty="0" smtClean="0"/>
                        <a:t>Focus</a:t>
                      </a:r>
                      <a:endParaRPr lang="en-US" sz="1600" dirty="0"/>
                    </a:p>
                  </a:txBody>
                  <a:tcPr>
                    <a:solidFill>
                      <a:schemeClr val="accent5">
                        <a:lumMod val="50000"/>
                      </a:schemeClr>
                    </a:solidFill>
                  </a:tcPr>
                </a:tc>
              </a:tr>
              <a:tr h="1043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Cambria" panose="02040503050406030204" pitchFamily="18" charset="0"/>
                        </a:rPr>
                        <a:t>SPAIN, DUERO BASIN </a:t>
                      </a:r>
                      <a:endParaRPr lang="en-US" sz="1600" dirty="0"/>
                    </a:p>
                  </a:txBody>
                  <a:tcPr/>
                </a:tc>
                <a:tc>
                  <a:txBody>
                    <a:bodyPr/>
                    <a:lstStyle/>
                    <a:p>
                      <a:r>
                        <a:rPr lang="en-US" sz="1600" b="0" i="0" kern="1200" dirty="0" smtClean="0">
                          <a:solidFill>
                            <a:schemeClr val="dk1"/>
                          </a:solidFill>
                          <a:effectLst/>
                          <a:latin typeface="+mn-lt"/>
                          <a:ea typeface="+mn-ea"/>
                          <a:cs typeface="+mn-cs"/>
                        </a:rPr>
                        <a:t>T</a:t>
                      </a:r>
                      <a:r>
                        <a:rPr lang="ro-RO" sz="1600" b="0" i="0" kern="1200" dirty="0" smtClean="0">
                          <a:solidFill>
                            <a:schemeClr val="dk1"/>
                          </a:solidFill>
                          <a:effectLst/>
                          <a:latin typeface="+mn-lt"/>
                          <a:ea typeface="+mn-ea"/>
                          <a:cs typeface="+mn-cs"/>
                        </a:rPr>
                        <a:t>he aim is to</a:t>
                      </a:r>
                      <a:r>
                        <a:rPr lang="en-US" sz="1600" b="0" i="0" kern="1200" dirty="0" smtClean="0">
                          <a:solidFill>
                            <a:schemeClr val="dk1"/>
                          </a:solidFill>
                          <a:effectLst/>
                          <a:latin typeface="+mn-lt"/>
                          <a:ea typeface="+mn-ea"/>
                          <a:cs typeface="+mn-cs"/>
                        </a:rPr>
                        <a:t> analyze and </a:t>
                      </a:r>
                      <a:r>
                        <a:rPr lang="ro-RO" sz="1600" b="0" i="0" kern="1200" dirty="0" smtClean="0">
                          <a:solidFill>
                            <a:schemeClr val="dk1"/>
                          </a:solidFill>
                          <a:effectLst/>
                          <a:latin typeface="+mn-lt"/>
                          <a:ea typeface="+mn-ea"/>
                          <a:cs typeface="+mn-cs"/>
                        </a:rPr>
                        <a:t>to </a:t>
                      </a:r>
                      <a:r>
                        <a:rPr lang="en-US" sz="1600" b="0" i="0" kern="1200" dirty="0" smtClean="0">
                          <a:solidFill>
                            <a:schemeClr val="dk1"/>
                          </a:solidFill>
                          <a:effectLst/>
                          <a:latin typeface="+mn-lt"/>
                          <a:ea typeface="+mn-ea"/>
                          <a:cs typeface="+mn-cs"/>
                        </a:rPr>
                        <a:t>value the role of groundwater‐related ecosystem services as natural insurance for hazard mitigation in a context of increasing climatic variability and to propose viable business options for the public/private financing of management measures that increase the provision of groundwater‐related ecosystem services</a:t>
                      </a:r>
                      <a:endParaRPr lang="en-US" sz="1600" dirty="0"/>
                    </a:p>
                  </a:txBody>
                  <a:tcPr/>
                </a:tc>
              </a:tr>
              <a:tr h="8052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Cambria" panose="02040503050406030204" pitchFamily="18" charset="0"/>
                        </a:rPr>
                        <a:t>GREAT</a:t>
                      </a:r>
                      <a:r>
                        <a:rPr lang="en-US" sz="1600" baseline="0" noProof="0" dirty="0" smtClean="0">
                          <a:latin typeface="Cambria" panose="02040503050406030204" pitchFamily="18" charset="0"/>
                        </a:rPr>
                        <a:t> BRITAIN</a:t>
                      </a:r>
                      <a:r>
                        <a:rPr lang="en-US" sz="1600" noProof="0" dirty="0" smtClean="0">
                          <a:latin typeface="Cambria" panose="02040503050406030204" pitchFamily="18" charset="0"/>
                        </a:rPr>
                        <a:t>, T</a:t>
                      </a:r>
                      <a:r>
                        <a:rPr lang="ro-RO" sz="1600" noProof="0" dirty="0" smtClean="0">
                          <a:latin typeface="Cambria" panose="02040503050406030204" pitchFamily="18" charset="0"/>
                        </a:rPr>
                        <a:t>H</a:t>
                      </a:r>
                      <a:r>
                        <a:rPr lang="en-US" sz="1600" noProof="0" dirty="0" smtClean="0">
                          <a:latin typeface="Cambria" panose="02040503050406030204" pitchFamily="18" charset="0"/>
                        </a:rPr>
                        <a:t>AMES</a:t>
                      </a:r>
                    </a:p>
                  </a:txBody>
                  <a:tcPr/>
                </a:tc>
                <a:tc>
                  <a:txBody>
                    <a:bodyPr/>
                    <a:lstStyle/>
                    <a:p>
                      <a:r>
                        <a:rPr lang="ro-RO" sz="1600" b="0" i="0" kern="1200" dirty="0" smtClean="0">
                          <a:solidFill>
                            <a:schemeClr val="dk1"/>
                          </a:solidFill>
                          <a:effectLst/>
                          <a:latin typeface="+mn-lt"/>
                          <a:ea typeface="+mn-ea"/>
                          <a:cs typeface="+mn-cs"/>
                        </a:rPr>
                        <a:t>The demo aim</a:t>
                      </a:r>
                      <a:r>
                        <a:rPr lang="ro-RO" sz="1600" b="0" i="0" kern="1200" baseline="0" dirty="0" smtClean="0">
                          <a:solidFill>
                            <a:schemeClr val="dk1"/>
                          </a:solidFill>
                          <a:effectLst/>
                          <a:latin typeface="+mn-lt"/>
                          <a:ea typeface="+mn-ea"/>
                          <a:cs typeface="+mn-cs"/>
                        </a:rPr>
                        <a:t> is t</a:t>
                      </a:r>
                      <a:r>
                        <a:rPr lang="en-US" sz="1600" b="0" i="0" kern="1200" dirty="0" smtClean="0">
                          <a:solidFill>
                            <a:schemeClr val="dk1"/>
                          </a:solidFill>
                          <a:effectLst/>
                          <a:latin typeface="+mn-lt"/>
                          <a:ea typeface="+mn-ea"/>
                          <a:cs typeface="+mn-cs"/>
                        </a:rPr>
                        <a:t>o develop and test the </a:t>
                      </a:r>
                      <a:r>
                        <a:rPr lang="en-US" sz="1600" b="0" i="0" kern="1200" dirty="0" err="1" smtClean="0">
                          <a:solidFill>
                            <a:schemeClr val="dk1"/>
                          </a:solidFill>
                          <a:effectLst/>
                          <a:latin typeface="+mn-lt"/>
                          <a:ea typeface="+mn-ea"/>
                          <a:cs typeface="+mn-cs"/>
                        </a:rPr>
                        <a:t>eco:actuary</a:t>
                      </a:r>
                      <a:r>
                        <a:rPr lang="en-US" sz="1600" b="0" i="0" kern="1200" dirty="0" smtClean="0">
                          <a:solidFill>
                            <a:schemeClr val="dk1"/>
                          </a:solidFill>
                          <a:effectLst/>
                          <a:latin typeface="+mn-lt"/>
                          <a:ea typeface="+mn-ea"/>
                          <a:cs typeface="+mn-cs"/>
                        </a:rPr>
                        <a:t> policy support tool with project partners &amp; stakeholders in London and surrounding towns</a:t>
                      </a:r>
                      <a:r>
                        <a:rPr lang="ro-RO" sz="1600" b="0" i="0" kern="1200" dirty="0" smtClean="0">
                          <a:solidFill>
                            <a:schemeClr val="dk1"/>
                          </a:solidFill>
                          <a:effectLst/>
                          <a:latin typeface="+mn-lt"/>
                          <a:ea typeface="+mn-ea"/>
                          <a:cs typeface="+mn-cs"/>
                        </a:rPr>
                        <a:t>.</a:t>
                      </a:r>
                      <a:r>
                        <a:rPr lang="ro-RO" sz="1600" b="0" i="0" kern="1200" baseline="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Key risks to be analyzed are urban drainage and upstream fluvial floods</a:t>
                      </a:r>
                      <a:endParaRPr lang="en-US" sz="1600" dirty="0"/>
                    </a:p>
                  </a:txBody>
                  <a:tcPr/>
                </a:tc>
              </a:tr>
              <a:tr h="1521102">
                <a:tc>
                  <a:txBody>
                    <a:bodyPr/>
                    <a:lstStyle/>
                    <a:p>
                      <a:r>
                        <a:rPr lang="ro-RO" sz="1600" dirty="0" smtClean="0"/>
                        <a:t>FRANCE</a:t>
                      </a:r>
                      <a:r>
                        <a:rPr lang="ro-RO" sz="1600" baseline="0" dirty="0" smtClean="0"/>
                        <a:t> KARST</a:t>
                      </a:r>
                      <a:endParaRPr lang="en-US" sz="1600" dirty="0"/>
                    </a:p>
                  </a:txBody>
                  <a:tcPr/>
                </a:tc>
                <a:tc>
                  <a:txBody>
                    <a:bodyPr/>
                    <a:lstStyle/>
                    <a:p>
                      <a:r>
                        <a:rPr lang="en-US" sz="1600" b="0" i="0" kern="1200" dirty="0" smtClean="0">
                          <a:solidFill>
                            <a:schemeClr val="dk1"/>
                          </a:solidFill>
                          <a:effectLst/>
                          <a:latin typeface="+mn-lt"/>
                          <a:ea typeface="+mn-ea"/>
                          <a:cs typeface="+mn-cs"/>
                        </a:rPr>
                        <a:t>Flood is the first risk in France </a:t>
                      </a:r>
                      <a:r>
                        <a:rPr lang="ro-RO" sz="1600" b="0" i="0" kern="1200" dirty="0" smtClean="0">
                          <a:solidFill>
                            <a:schemeClr val="dk1"/>
                          </a:solidFill>
                          <a:effectLst/>
                          <a:latin typeface="+mn-lt"/>
                          <a:ea typeface="+mn-ea"/>
                          <a:cs typeface="+mn-cs"/>
                        </a:rPr>
                        <a:t>(</a:t>
                      </a:r>
                      <a:r>
                        <a:rPr lang="en-US" sz="1600" b="0" i="0" kern="1200" dirty="0" smtClean="0">
                          <a:solidFill>
                            <a:schemeClr val="dk1"/>
                          </a:solidFill>
                          <a:effectLst/>
                          <a:latin typeface="+mn-lt"/>
                          <a:ea typeface="+mn-ea"/>
                          <a:cs typeface="+mn-cs"/>
                        </a:rPr>
                        <a:t>it represents almost 60 % of the total natural disasters</a:t>
                      </a:r>
                      <a:r>
                        <a:rPr lang="ro-RO" sz="1600" b="0" i="0" kern="1200" dirty="0" smtClean="0">
                          <a:solidFill>
                            <a:schemeClr val="dk1"/>
                          </a:solidFill>
                          <a:effectLst/>
                          <a:latin typeface="+mn-lt"/>
                          <a:ea typeface="+mn-ea"/>
                          <a:cs typeface="+mn-cs"/>
                        </a:rPr>
                        <a:t>)</a:t>
                      </a:r>
                      <a:r>
                        <a:rPr lang="en-US" sz="1600" b="0" i="0" kern="1200" dirty="0" smtClean="0">
                          <a:solidFill>
                            <a:schemeClr val="dk1"/>
                          </a:solidFill>
                          <a:effectLst/>
                          <a:latin typeface="+mn-lt"/>
                          <a:ea typeface="+mn-ea"/>
                          <a:cs typeface="+mn-cs"/>
                        </a:rPr>
                        <a:t>. Drought risk for farming is supposed </a:t>
                      </a:r>
                      <a:r>
                        <a:rPr lang="ro-RO" sz="1600" b="0" i="0" kern="1200" dirty="0" smtClean="0">
                          <a:solidFill>
                            <a:schemeClr val="dk1"/>
                          </a:solidFill>
                          <a:effectLst/>
                          <a:latin typeface="+mn-lt"/>
                          <a:ea typeface="+mn-ea"/>
                          <a:cs typeface="+mn-cs"/>
                        </a:rPr>
                        <a:t>to</a:t>
                      </a:r>
                      <a:r>
                        <a:rPr lang="ro-RO" sz="1600" b="0" i="0" kern="1200" baseline="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increase in the future causing economic and financial problems to an industry already suffering. Extreme drought not only to affect the yearly crops with important yield and revenue losses but also to affect perennial crops and farm financial health for several years, potentially jeopardizing the survival of farms and implying resilience mechanisms</a:t>
                      </a:r>
                      <a:endParaRPr lang="en-US" sz="1600" dirty="0"/>
                    </a:p>
                  </a:txBody>
                  <a:tcPr/>
                </a:tc>
              </a:tr>
              <a:tr h="1043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latin typeface="Cambria" panose="02040503050406030204" pitchFamily="18" charset="0"/>
                        </a:rPr>
                        <a:t>ROMANIA,</a:t>
                      </a:r>
                      <a:r>
                        <a:rPr lang="en-US" sz="1600" b="1" baseline="0" noProof="0" dirty="0" smtClean="0">
                          <a:latin typeface="Cambria" panose="02040503050406030204" pitchFamily="18" charset="0"/>
                        </a:rPr>
                        <a:t> LOWER DANUBE BASIN </a:t>
                      </a:r>
                      <a:endParaRPr lang="en-US" sz="1600" b="1" noProof="0" dirty="0" smtClean="0">
                        <a:latin typeface="Cambria" panose="02040503050406030204" pitchFamily="18" charset="0"/>
                      </a:endParaRPr>
                    </a:p>
                  </a:txBody>
                  <a:tcPr/>
                </a:tc>
                <a:tc>
                  <a:txBody>
                    <a:bodyPr/>
                    <a:lstStyle/>
                    <a:p>
                      <a:r>
                        <a:rPr lang="en-US" sz="1600" b="0" i="0" kern="1200" dirty="0" smtClean="0">
                          <a:solidFill>
                            <a:schemeClr val="dk1"/>
                          </a:solidFill>
                          <a:effectLst/>
                          <a:latin typeface="+mn-lt"/>
                          <a:ea typeface="+mn-ea"/>
                          <a:cs typeface="+mn-cs"/>
                        </a:rPr>
                        <a:t>The main goal is to create </a:t>
                      </a:r>
                      <a:r>
                        <a:rPr lang="en-US" sz="1600" b="0" i="1" kern="1200" dirty="0" smtClean="0">
                          <a:solidFill>
                            <a:schemeClr val="dk1"/>
                          </a:solidFill>
                          <a:effectLst/>
                          <a:latin typeface="+mn-lt"/>
                          <a:ea typeface="+mn-ea"/>
                          <a:cs typeface="+mn-cs"/>
                        </a:rPr>
                        <a:t>an efficient network of stakeholders </a:t>
                      </a:r>
                      <a:r>
                        <a:rPr lang="en-US" sz="1600" b="0" i="0" kern="1200" dirty="0" smtClean="0">
                          <a:solidFill>
                            <a:schemeClr val="dk1"/>
                          </a:solidFill>
                          <a:effectLst/>
                          <a:latin typeface="+mn-lt"/>
                          <a:ea typeface="+mn-ea"/>
                          <a:cs typeface="+mn-cs"/>
                        </a:rPr>
                        <a:t>to apply </a:t>
                      </a:r>
                      <a:r>
                        <a:rPr lang="ro-RO" sz="1600" b="0" i="0" kern="1200" dirty="0" smtClean="0">
                          <a:solidFill>
                            <a:schemeClr val="dk1"/>
                          </a:solidFill>
                          <a:effectLst/>
                          <a:latin typeface="+mn-lt"/>
                          <a:ea typeface="+mn-ea"/>
                          <a:cs typeface="+mn-cs"/>
                        </a:rPr>
                        <a:t>collaborative protocols for water security</a:t>
                      </a:r>
                      <a:r>
                        <a:rPr lang="ro-RO" sz="1600" b="0" i="0" kern="1200" baseline="0" dirty="0" smtClean="0">
                          <a:solidFill>
                            <a:schemeClr val="dk1"/>
                          </a:solidFill>
                          <a:effectLst/>
                          <a:latin typeface="+mn-lt"/>
                          <a:ea typeface="+mn-ea"/>
                          <a:cs typeface="+mn-cs"/>
                        </a:rPr>
                        <a:t> measures implementation</a:t>
                      </a:r>
                      <a:r>
                        <a:rPr lang="en-US" sz="1600" b="0" i="0" kern="1200" dirty="0" smtClean="0">
                          <a:solidFill>
                            <a:schemeClr val="dk1"/>
                          </a:solidFill>
                          <a:effectLst/>
                          <a:latin typeface="+mn-lt"/>
                          <a:ea typeface="+mn-ea"/>
                          <a:cs typeface="+mn-cs"/>
                        </a:rPr>
                        <a:t> </a:t>
                      </a:r>
                      <a:r>
                        <a:rPr lang="ro-RO" sz="1600" b="0" i="0" kern="1200" dirty="0" smtClean="0">
                          <a:solidFill>
                            <a:schemeClr val="dk1"/>
                          </a:solidFill>
                          <a:effectLst/>
                          <a:latin typeface="+mn-lt"/>
                          <a:ea typeface="+mn-ea"/>
                          <a:cs typeface="+mn-cs"/>
                        </a:rPr>
                        <a:t>and </a:t>
                      </a:r>
                      <a:r>
                        <a:rPr lang="en-US" sz="1600" b="0" i="0" kern="1200" dirty="0" err="1" smtClean="0">
                          <a:solidFill>
                            <a:schemeClr val="dk1"/>
                          </a:solidFill>
                          <a:effectLst/>
                          <a:latin typeface="+mn-lt"/>
                          <a:ea typeface="+mn-ea"/>
                          <a:cs typeface="+mn-cs"/>
                        </a:rPr>
                        <a:t>promot</a:t>
                      </a:r>
                      <a:r>
                        <a:rPr lang="ro-RO" sz="1600" b="0" i="0" kern="1200" dirty="0" smtClean="0">
                          <a:solidFill>
                            <a:schemeClr val="dk1"/>
                          </a:solidFill>
                          <a:effectLst/>
                          <a:latin typeface="+mn-lt"/>
                          <a:ea typeface="+mn-ea"/>
                          <a:cs typeface="+mn-cs"/>
                        </a:rPr>
                        <a:t>ion of</a:t>
                      </a:r>
                      <a:r>
                        <a:rPr lang="ro-RO" sz="1600" b="0" i="0" kern="1200" baseline="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sustainable development for extreme events mitigation by using the ecosystems services, ecological (re)construction and green solutions</a:t>
                      </a:r>
                      <a:endParaRPr lang="en-US" sz="1600" dirty="0"/>
                    </a:p>
                  </a:txBody>
                  <a:tcPr/>
                </a:tc>
              </a:tr>
            </a:tbl>
          </a:graphicData>
        </a:graphic>
      </p:graphicFrame>
    </p:spTree>
    <p:extLst>
      <p:ext uri="{BB962C8B-B14F-4D97-AF65-F5344CB8AC3E}">
        <p14:creationId xmlns:p14="http://schemas.microsoft.com/office/powerpoint/2010/main" val="535185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1493116"/>
            <a:ext cx="8499713" cy="4351338"/>
          </a:xfrm>
        </p:spPr>
        <p:txBody>
          <a:bodyPr>
            <a:normAutofit/>
          </a:bodyPr>
          <a:lstStyle/>
          <a:p>
            <a:pPr marL="0" indent="0">
              <a:buNone/>
            </a:pPr>
            <a:r>
              <a:rPr lang="en-GB" dirty="0" smtClean="0">
                <a:solidFill>
                  <a:schemeClr val="tx2">
                    <a:lumMod val="50000"/>
                  </a:schemeClr>
                </a:solidFill>
                <a:latin typeface="Cambria" panose="02040503050406030204" pitchFamily="18" charset="0"/>
              </a:rPr>
              <a:t>300 km</a:t>
            </a:r>
            <a:r>
              <a:rPr lang="en-GB" baseline="30000" dirty="0" smtClean="0">
                <a:solidFill>
                  <a:schemeClr val="tx2">
                    <a:lumMod val="50000"/>
                  </a:schemeClr>
                </a:solidFill>
                <a:latin typeface="Cambria" panose="02040503050406030204" pitchFamily="18" charset="0"/>
              </a:rPr>
              <a:t>2</a:t>
            </a:r>
            <a:endParaRPr lang="en-GB" dirty="0" smtClean="0">
              <a:solidFill>
                <a:schemeClr val="tx2">
                  <a:lumMod val="50000"/>
                </a:schemeClr>
              </a:solidFill>
              <a:latin typeface="Cambria" panose="02040503050406030204" pitchFamily="18" charset="0"/>
            </a:endParaRPr>
          </a:p>
          <a:p>
            <a:pPr lvl="2"/>
            <a:r>
              <a:rPr lang="en-GB" i="1" dirty="0" smtClean="0">
                <a:solidFill>
                  <a:schemeClr val="tx2">
                    <a:lumMod val="50000"/>
                  </a:schemeClr>
                </a:solidFill>
                <a:latin typeface="Cambria" panose="02040503050406030204" pitchFamily="18" charset="0"/>
              </a:rPr>
              <a:t>Floods</a:t>
            </a:r>
            <a:endParaRPr lang="en-GB" i="1" dirty="0">
              <a:solidFill>
                <a:schemeClr val="tx2">
                  <a:lumMod val="50000"/>
                </a:schemeClr>
              </a:solidFill>
              <a:latin typeface="Cambria" panose="02040503050406030204" pitchFamily="18" charset="0"/>
            </a:endParaRPr>
          </a:p>
          <a:p>
            <a:pPr lvl="2"/>
            <a:r>
              <a:rPr lang="en-GB" i="1" dirty="0" smtClean="0">
                <a:solidFill>
                  <a:schemeClr val="tx2">
                    <a:lumMod val="50000"/>
                  </a:schemeClr>
                </a:solidFill>
                <a:latin typeface="Cambria" panose="02040503050406030204" pitchFamily="18" charset="0"/>
              </a:rPr>
              <a:t>Drought </a:t>
            </a:r>
            <a:endParaRPr lang="en-GB" i="1" dirty="0" smtClean="0">
              <a:solidFill>
                <a:schemeClr val="tx2">
                  <a:lumMod val="50000"/>
                </a:schemeClr>
              </a:solidFill>
              <a:latin typeface="Cambria" panose="02040503050406030204" pitchFamily="18" charset="0"/>
            </a:endParaRPr>
          </a:p>
          <a:p>
            <a:pPr lvl="2"/>
            <a:r>
              <a:rPr lang="en-GB" i="1" dirty="0" smtClean="0">
                <a:solidFill>
                  <a:schemeClr val="tx2">
                    <a:lumMod val="50000"/>
                  </a:schemeClr>
                </a:solidFill>
                <a:latin typeface="Cambria" panose="02040503050406030204" pitchFamily="18" charset="0"/>
              </a:rPr>
              <a:t>Erosion </a:t>
            </a:r>
          </a:p>
          <a:p>
            <a:pPr lvl="2"/>
            <a:r>
              <a:rPr lang="en-US" i="1" dirty="0" smtClean="0">
                <a:solidFill>
                  <a:schemeClr val="tx2">
                    <a:lumMod val="50000"/>
                  </a:schemeClr>
                </a:solidFill>
                <a:latin typeface="Cambria" panose="02040503050406030204" pitchFamily="18" charset="0"/>
              </a:rPr>
              <a:t>Water Quality</a:t>
            </a:r>
            <a:endParaRPr lang="en-GB" i="1" dirty="0">
              <a:solidFill>
                <a:schemeClr val="tx2">
                  <a:lumMod val="50000"/>
                </a:schemeClr>
              </a:solidFill>
              <a:latin typeface="Cambria" panose="02040503050406030204" pitchFamily="18" charset="0"/>
            </a:endParaRPr>
          </a:p>
          <a:p>
            <a:pPr lvl="2"/>
            <a:r>
              <a:rPr lang="en-GB" i="1" dirty="0" smtClean="0">
                <a:solidFill>
                  <a:schemeClr val="tx2">
                    <a:lumMod val="50000"/>
                  </a:schemeClr>
                </a:solidFill>
                <a:latin typeface="Cambria" panose="02040503050406030204" pitchFamily="18" charset="0"/>
              </a:rPr>
              <a:t>Desertification </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525" y="2786334"/>
            <a:ext cx="2695934" cy="15158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3207" y="1249649"/>
            <a:ext cx="2202981" cy="139605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5426" y="4217328"/>
            <a:ext cx="2488881" cy="1292097"/>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563819502"/>
              </p:ext>
            </p:extLst>
          </p:nvPr>
        </p:nvGraphicFramePr>
        <p:xfrm>
          <a:off x="4463032" y="1074078"/>
          <a:ext cx="5210175" cy="3143250"/>
        </p:xfrm>
        <a:graphic>
          <a:graphicData uri="http://schemas.openxmlformats.org/presentationml/2006/ole">
            <mc:AlternateContent xmlns:mc="http://schemas.openxmlformats.org/markup-compatibility/2006">
              <mc:Choice xmlns:v="urn:schemas-microsoft-com:vml" Requires="v">
                <p:oleObj spid="_x0000_s3083" name="Bitmap Image" r:id="rId6" imgW="6195597" imgH="3467401" progId="PBrush">
                  <p:embed/>
                </p:oleObj>
              </mc:Choice>
              <mc:Fallback>
                <p:oleObj name="Bitmap Image" r:id="rId6" imgW="6195597" imgH="3467401"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3032" y="1074078"/>
                        <a:ext cx="52101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1"/>
          <p:cNvSpPr txBox="1">
            <a:spLocks/>
          </p:cNvSpPr>
          <p:nvPr/>
        </p:nvSpPr>
        <p:spPr>
          <a:xfrm>
            <a:off x="612066" y="834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en-US" sz="4000" b="1" dirty="0" smtClean="0"/>
              <a:t>ROMANIA:  The Lower Danube Demo case</a:t>
            </a:r>
            <a:endParaRPr lang="en-GB" sz="4000" b="1" dirty="0"/>
          </a:p>
        </p:txBody>
      </p:sp>
      <p:pic>
        <p:nvPicPr>
          <p:cNvPr id="10" name="Picture 9" descr="D:\GeoEcoMar\MONOCLE\Propunere Proiect\H2020_SC5-18-2017_Inland_Water_Observation_Systems\Partners\partner_logos\GeoEcoMar\logo_geoecomar.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332" y="4217328"/>
            <a:ext cx="2034540" cy="1219200"/>
          </a:xfrm>
          <a:prstGeom prst="rect">
            <a:avLst/>
          </a:prstGeom>
          <a:noFill/>
          <a:ln>
            <a:noFill/>
          </a:ln>
        </p:spPr>
      </p:pic>
      <p:pic>
        <p:nvPicPr>
          <p:cNvPr id="11" name="Picture 10"/>
          <p:cNvPicPr/>
          <p:nvPr/>
        </p:nvPicPr>
        <p:blipFill>
          <a:blip r:embed="rId9">
            <a:extLst>
              <a:ext uri="{28A0092B-C50C-407E-A947-70E740481C1C}">
                <a14:useLocalDpi xmlns:a14="http://schemas.microsoft.com/office/drawing/2010/main" val="0"/>
              </a:ext>
            </a:extLst>
          </a:blip>
          <a:srcRect/>
          <a:stretch>
            <a:fillRect/>
          </a:stretch>
        </p:blipFill>
        <p:spPr bwMode="auto">
          <a:xfrm>
            <a:off x="2976357" y="5436528"/>
            <a:ext cx="1649069" cy="716446"/>
          </a:xfrm>
          <a:prstGeom prst="rect">
            <a:avLst/>
          </a:prstGeom>
          <a:noFill/>
          <a:ln>
            <a:noFill/>
          </a:ln>
          <a:extLst/>
        </p:spPr>
      </p:pic>
    </p:spTree>
    <p:extLst>
      <p:ext uri="{BB962C8B-B14F-4D97-AF65-F5344CB8AC3E}">
        <p14:creationId xmlns:p14="http://schemas.microsoft.com/office/powerpoint/2010/main" val="3248690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Lower Danube Demo – main risks  for the water services</a:t>
            </a:r>
            <a:endParaRPr lang="en-GB" b="1" dirty="0"/>
          </a:p>
        </p:txBody>
      </p:sp>
      <p:sp>
        <p:nvSpPr>
          <p:cNvPr id="3" name="Content Placeholder 2"/>
          <p:cNvSpPr>
            <a:spLocks noGrp="1"/>
          </p:cNvSpPr>
          <p:nvPr>
            <p:ph idx="1"/>
          </p:nvPr>
        </p:nvSpPr>
        <p:spPr/>
        <p:txBody>
          <a:bodyPr>
            <a:normAutofit lnSpcReduction="10000"/>
          </a:bodyPr>
          <a:lstStyle/>
          <a:p>
            <a:pPr lvl="0"/>
            <a:r>
              <a:rPr lang="en-GB" dirty="0" smtClean="0"/>
              <a:t>Lack </a:t>
            </a:r>
            <a:r>
              <a:rPr lang="en-GB" dirty="0"/>
              <a:t>of water resources with adequate quality and their uneven distribution in the </a:t>
            </a:r>
            <a:r>
              <a:rPr lang="en-GB" dirty="0" smtClean="0"/>
              <a:t>target area</a:t>
            </a:r>
          </a:p>
          <a:p>
            <a:pPr lvl="1"/>
            <a:r>
              <a:rPr lang="en-GB" dirty="0" smtClean="0"/>
              <a:t>Many </a:t>
            </a:r>
            <a:r>
              <a:rPr lang="en-GB" dirty="0"/>
              <a:t>communities do not have other water resources besides underground water sources</a:t>
            </a:r>
          </a:p>
          <a:p>
            <a:pPr lvl="0"/>
            <a:r>
              <a:rPr lang="en-GB" dirty="0"/>
              <a:t>Ground water pollution (phreatic and average </a:t>
            </a:r>
            <a:r>
              <a:rPr lang="en-GB" dirty="0" smtClean="0"/>
              <a:t>depth)</a:t>
            </a:r>
          </a:p>
          <a:p>
            <a:pPr lvl="1"/>
            <a:r>
              <a:rPr lang="en-GB" dirty="0" smtClean="0"/>
              <a:t>currently </a:t>
            </a:r>
            <a:r>
              <a:rPr lang="en-GB" dirty="0"/>
              <a:t>the main source of water supply for the </a:t>
            </a:r>
            <a:r>
              <a:rPr lang="en-GB" dirty="0" smtClean="0"/>
              <a:t>settlements </a:t>
            </a:r>
            <a:r>
              <a:rPr lang="en-GB" dirty="0"/>
              <a:t>through public or private wells;</a:t>
            </a:r>
          </a:p>
          <a:p>
            <a:pPr lvl="0"/>
            <a:r>
              <a:rPr lang="en-GB" dirty="0"/>
              <a:t>Reduced number of emissaries that could be used for the discharge of treated </a:t>
            </a:r>
            <a:r>
              <a:rPr lang="en-GB" dirty="0" smtClean="0"/>
              <a:t>wastewater</a:t>
            </a:r>
            <a:endParaRPr lang="en-GB" dirty="0"/>
          </a:p>
          <a:p>
            <a:pPr lvl="0"/>
            <a:r>
              <a:rPr lang="en-GB" dirty="0"/>
              <a:t>Desertification process, accelerated by the deforestation in the Danube and its tributaries watersheds</a:t>
            </a:r>
            <a:r>
              <a:rPr lang="en-GB" dirty="0" smtClean="0"/>
              <a:t>.</a:t>
            </a:r>
            <a:endParaRPr lang="en-GB" dirty="0"/>
          </a:p>
          <a:p>
            <a:endParaRPr lang="en-GB" dirty="0"/>
          </a:p>
        </p:txBody>
      </p:sp>
    </p:spTree>
    <p:extLst>
      <p:ext uri="{BB962C8B-B14F-4D97-AF65-F5344CB8AC3E}">
        <p14:creationId xmlns:p14="http://schemas.microsoft.com/office/powerpoint/2010/main" val="2364258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67977" cy="1325563"/>
          </a:xfrm>
        </p:spPr>
        <p:txBody>
          <a:bodyPr/>
          <a:lstStyle/>
          <a:p>
            <a:r>
              <a:rPr lang="en-US" b="1" dirty="0"/>
              <a:t>Lower Danube Demo – main risks  for the water services</a:t>
            </a:r>
            <a:endParaRPr lang="en-GB" b="1" dirty="0"/>
          </a:p>
        </p:txBody>
      </p:sp>
      <p:sp>
        <p:nvSpPr>
          <p:cNvPr id="3" name="Content Placeholder 2"/>
          <p:cNvSpPr>
            <a:spLocks noGrp="1"/>
          </p:cNvSpPr>
          <p:nvPr>
            <p:ph idx="1"/>
          </p:nvPr>
        </p:nvSpPr>
        <p:spPr/>
        <p:txBody>
          <a:bodyPr/>
          <a:lstStyle/>
          <a:p>
            <a:r>
              <a:rPr lang="en-GB" dirty="0" smtClean="0"/>
              <a:t>quality </a:t>
            </a:r>
            <a:r>
              <a:rPr lang="en-GB" dirty="0"/>
              <a:t>of the surface waters is </a:t>
            </a:r>
            <a:r>
              <a:rPr lang="en-GB" dirty="0" smtClean="0"/>
              <a:t>generally </a:t>
            </a:r>
            <a:r>
              <a:rPr lang="en-GB" dirty="0"/>
              <a:t>good, but their flows are variable and mostly low (except for the Danube); </a:t>
            </a:r>
            <a:endParaRPr lang="en-GB" dirty="0" smtClean="0"/>
          </a:p>
          <a:p>
            <a:r>
              <a:rPr lang="en-GB" dirty="0" smtClean="0"/>
              <a:t>the </a:t>
            </a:r>
            <a:r>
              <a:rPr lang="en-GB" dirty="0"/>
              <a:t>discharge of insufficiently treated wastewater affects the quality of these </a:t>
            </a:r>
            <a:r>
              <a:rPr lang="en-GB" dirty="0" smtClean="0"/>
              <a:t>resources</a:t>
            </a:r>
          </a:p>
          <a:p>
            <a:r>
              <a:rPr lang="en-GB" dirty="0" smtClean="0"/>
              <a:t>the </a:t>
            </a:r>
            <a:r>
              <a:rPr lang="en-GB" dirty="0"/>
              <a:t>groundwater resources are the only alternative for </a:t>
            </a:r>
            <a:r>
              <a:rPr lang="en-GB" dirty="0" smtClean="0"/>
              <a:t>public </a:t>
            </a:r>
            <a:r>
              <a:rPr lang="en-GB" dirty="0"/>
              <a:t>water supply in some </a:t>
            </a:r>
            <a:r>
              <a:rPr lang="en-GB" dirty="0" smtClean="0"/>
              <a:t>localities </a:t>
            </a:r>
          </a:p>
          <a:p>
            <a:pPr lvl="1"/>
            <a:r>
              <a:rPr lang="en-GB" dirty="0" smtClean="0"/>
              <a:t>the groundwater resources are affected by pollution, exceeding the concentration limits for a series of indicators</a:t>
            </a:r>
            <a:endParaRPr lang="en-GB" dirty="0"/>
          </a:p>
        </p:txBody>
      </p:sp>
    </p:spTree>
    <p:extLst>
      <p:ext uri="{BB962C8B-B14F-4D97-AF65-F5344CB8AC3E}">
        <p14:creationId xmlns:p14="http://schemas.microsoft.com/office/powerpoint/2010/main" val="1143304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8527412"/>
              </p:ext>
            </p:extLst>
          </p:nvPr>
        </p:nvGraphicFramePr>
        <p:xfrm>
          <a:off x="722453" y="1151679"/>
          <a:ext cx="10799178" cy="5029102"/>
        </p:xfrm>
        <a:graphic>
          <a:graphicData uri="http://schemas.openxmlformats.org/drawingml/2006/table">
            <a:tbl>
              <a:tblPr firstRow="1" firstCol="1" bandRow="1">
                <a:tableStyleId>{5C22544A-7EE6-4342-B048-85BDC9FD1C3A}</a:tableStyleId>
              </a:tblPr>
              <a:tblGrid>
                <a:gridCol w="1847029"/>
                <a:gridCol w="2313647"/>
                <a:gridCol w="1790861"/>
                <a:gridCol w="1797343"/>
                <a:gridCol w="3050298"/>
              </a:tblGrid>
              <a:tr h="149700">
                <a:tc>
                  <a:txBody>
                    <a:bodyPr/>
                    <a:lstStyle/>
                    <a:p>
                      <a:pPr>
                        <a:lnSpc>
                          <a:spcPct val="115000"/>
                        </a:lnSpc>
                        <a:spcAft>
                          <a:spcPts val="0"/>
                        </a:spcAft>
                      </a:pPr>
                      <a:r>
                        <a:rPr lang="en-GB" sz="800" dirty="0">
                          <a:effectLst/>
                        </a:rPr>
                        <a:t>Water source</a:t>
                      </a:r>
                      <a:endParaRPr lang="en-GB" sz="900" dirty="0">
                        <a:effectLst/>
                        <a:latin typeface="Arial Narrow"/>
                        <a:ea typeface="Times New Roman"/>
                        <a:cs typeface="Times New Roman"/>
                      </a:endParaRPr>
                    </a:p>
                  </a:txBody>
                  <a:tcPr marL="59121" marR="59121" marT="0" marB="0" anchor="ctr">
                    <a:solidFill>
                      <a:schemeClr val="accent1">
                        <a:lumMod val="50000"/>
                      </a:schemeClr>
                    </a:solidFill>
                  </a:tcPr>
                </a:tc>
                <a:tc>
                  <a:txBody>
                    <a:bodyPr/>
                    <a:lstStyle/>
                    <a:p>
                      <a:pPr>
                        <a:lnSpc>
                          <a:spcPct val="115000"/>
                        </a:lnSpc>
                        <a:spcAft>
                          <a:spcPts val="0"/>
                        </a:spcAft>
                      </a:pPr>
                      <a:r>
                        <a:rPr lang="en-GB" sz="800" dirty="0">
                          <a:effectLst/>
                        </a:rPr>
                        <a:t>Characteristics</a:t>
                      </a:r>
                      <a:endParaRPr lang="en-GB" sz="900" dirty="0">
                        <a:effectLst/>
                        <a:latin typeface="Arial Narrow"/>
                        <a:ea typeface="Times New Roman"/>
                        <a:cs typeface="Times New Roman"/>
                      </a:endParaRPr>
                    </a:p>
                  </a:txBody>
                  <a:tcPr marL="59121" marR="59121" marT="0" marB="0" anchor="ctr">
                    <a:solidFill>
                      <a:schemeClr val="accent1">
                        <a:lumMod val="50000"/>
                      </a:schemeClr>
                    </a:solidFill>
                  </a:tcPr>
                </a:tc>
                <a:tc>
                  <a:txBody>
                    <a:bodyPr/>
                    <a:lstStyle/>
                    <a:p>
                      <a:pPr>
                        <a:lnSpc>
                          <a:spcPct val="115000"/>
                        </a:lnSpc>
                        <a:spcAft>
                          <a:spcPts val="0"/>
                        </a:spcAft>
                      </a:pPr>
                      <a:r>
                        <a:rPr lang="en-GB" sz="800" dirty="0">
                          <a:effectLst/>
                        </a:rPr>
                        <a:t>Technology</a:t>
                      </a:r>
                      <a:endParaRPr lang="en-GB" sz="900" dirty="0">
                        <a:effectLst/>
                        <a:latin typeface="Arial Narrow"/>
                        <a:ea typeface="Times New Roman"/>
                        <a:cs typeface="Times New Roman"/>
                      </a:endParaRPr>
                    </a:p>
                  </a:txBody>
                  <a:tcPr marL="59121" marR="59121" marT="0" marB="0" anchor="ctr">
                    <a:solidFill>
                      <a:schemeClr val="accent1">
                        <a:lumMod val="50000"/>
                      </a:schemeClr>
                    </a:solidFill>
                  </a:tcPr>
                </a:tc>
                <a:tc>
                  <a:txBody>
                    <a:bodyPr/>
                    <a:lstStyle/>
                    <a:p>
                      <a:pPr>
                        <a:lnSpc>
                          <a:spcPct val="115000"/>
                        </a:lnSpc>
                        <a:spcAft>
                          <a:spcPts val="0"/>
                        </a:spcAft>
                      </a:pPr>
                      <a:r>
                        <a:rPr lang="en-GB" sz="800" dirty="0">
                          <a:effectLst/>
                        </a:rPr>
                        <a:t>Strong points</a:t>
                      </a:r>
                      <a:endParaRPr lang="en-GB" sz="900" dirty="0">
                        <a:effectLst/>
                        <a:latin typeface="Arial Narrow"/>
                        <a:ea typeface="Times New Roman"/>
                        <a:cs typeface="Times New Roman"/>
                      </a:endParaRPr>
                    </a:p>
                  </a:txBody>
                  <a:tcPr marL="59121" marR="59121" marT="0" marB="0" anchor="ctr">
                    <a:solidFill>
                      <a:schemeClr val="accent1">
                        <a:lumMod val="50000"/>
                      </a:schemeClr>
                    </a:solidFill>
                  </a:tcPr>
                </a:tc>
                <a:tc>
                  <a:txBody>
                    <a:bodyPr/>
                    <a:lstStyle/>
                    <a:p>
                      <a:pPr>
                        <a:lnSpc>
                          <a:spcPct val="115000"/>
                        </a:lnSpc>
                        <a:spcAft>
                          <a:spcPts val="0"/>
                        </a:spcAft>
                      </a:pPr>
                      <a:r>
                        <a:rPr lang="en-GB" sz="800" dirty="0">
                          <a:effectLst/>
                        </a:rPr>
                        <a:t>Week points</a:t>
                      </a:r>
                      <a:endParaRPr lang="en-GB" sz="900" dirty="0">
                        <a:effectLst/>
                        <a:latin typeface="Arial Narrow"/>
                        <a:ea typeface="Times New Roman"/>
                        <a:cs typeface="Times New Roman"/>
                      </a:endParaRPr>
                    </a:p>
                  </a:txBody>
                  <a:tcPr marL="59121" marR="59121" marT="0" marB="0" anchor="ctr">
                    <a:solidFill>
                      <a:schemeClr val="accent1">
                        <a:lumMod val="50000"/>
                      </a:schemeClr>
                    </a:solidFill>
                  </a:tcPr>
                </a:tc>
              </a:tr>
              <a:tr h="607426">
                <a:tc>
                  <a:txBody>
                    <a:bodyPr/>
                    <a:lstStyle/>
                    <a:p>
                      <a:pPr>
                        <a:lnSpc>
                          <a:spcPct val="115000"/>
                        </a:lnSpc>
                        <a:spcAft>
                          <a:spcPts val="0"/>
                        </a:spcAft>
                      </a:pPr>
                      <a:r>
                        <a:rPr lang="en-GB" sz="800" dirty="0">
                          <a:effectLst/>
                        </a:rPr>
                        <a:t>Precipitations in urban areas</a:t>
                      </a:r>
                      <a:endParaRPr lang="en-GB" sz="900" dirty="0">
                        <a:effectLst/>
                        <a:latin typeface="Arial Narrow"/>
                        <a:ea typeface="Times New Roman"/>
                        <a:cs typeface="Times New Roman"/>
                      </a:endParaRPr>
                    </a:p>
                  </a:txBody>
                  <a:tcPr marL="59121" marR="59121" marT="0" marB="0" anchor="ctr">
                    <a:solidFill>
                      <a:schemeClr val="accent1">
                        <a:lumMod val="50000"/>
                      </a:schemeClr>
                    </a:solidFill>
                  </a:tcPr>
                </a:tc>
                <a:tc>
                  <a:txBody>
                    <a:bodyPr/>
                    <a:lstStyle/>
                    <a:p>
                      <a:pPr>
                        <a:lnSpc>
                          <a:spcPct val="115000"/>
                        </a:lnSpc>
                        <a:spcAft>
                          <a:spcPts val="0"/>
                        </a:spcAft>
                      </a:pPr>
                      <a:r>
                        <a:rPr lang="en-GB" sz="800">
                          <a:effectLst/>
                        </a:rPr>
                        <a:t>Water collected in the urban area (Calafat, Bailesti) by rainwater collection systems;</a:t>
                      </a:r>
                      <a:endParaRPr lang="en-GB" sz="900">
                        <a:effectLst/>
                      </a:endParaRPr>
                    </a:p>
                    <a:p>
                      <a:pPr>
                        <a:lnSpc>
                          <a:spcPct val="115000"/>
                        </a:lnSpc>
                        <a:spcAft>
                          <a:spcPts val="0"/>
                        </a:spcAft>
                      </a:pPr>
                      <a:r>
                        <a:rPr lang="en-GB" sz="800">
                          <a:effectLst/>
                        </a:rPr>
                        <a:t>Total atmospheric precipitation in: Calafat - 250-650 mm, Baliesti 250-400 mm.</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a:effectLst/>
                        </a:rPr>
                        <a:t>Underground storage basins</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a:effectLst/>
                        </a:rPr>
                        <a:t>Accumulation of large quantities of water that would otherwise be lost due to runoff and evaporation</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dirty="0">
                          <a:effectLst/>
                        </a:rPr>
                        <a:t>Pollution from runoff on urban surfaces;</a:t>
                      </a:r>
                      <a:endParaRPr lang="en-GB" sz="900" dirty="0">
                        <a:effectLst/>
                      </a:endParaRPr>
                    </a:p>
                    <a:p>
                      <a:pPr>
                        <a:lnSpc>
                          <a:spcPct val="115000"/>
                        </a:lnSpc>
                        <a:spcAft>
                          <a:spcPts val="0"/>
                        </a:spcAft>
                      </a:pPr>
                      <a:r>
                        <a:rPr lang="en-GB" sz="800" dirty="0">
                          <a:effectLst/>
                        </a:rPr>
                        <a:t>High investment costs (underground retention basin);</a:t>
                      </a:r>
                      <a:endParaRPr lang="en-GB" sz="900" dirty="0">
                        <a:effectLst/>
                      </a:endParaRPr>
                    </a:p>
                    <a:p>
                      <a:pPr>
                        <a:lnSpc>
                          <a:spcPct val="115000"/>
                        </a:lnSpc>
                        <a:spcAft>
                          <a:spcPts val="0"/>
                        </a:spcAft>
                      </a:pPr>
                      <a:r>
                        <a:rPr lang="en-GB" sz="800" dirty="0">
                          <a:effectLst/>
                        </a:rPr>
                        <a:t>Irregularity of the rain phenomena.</a:t>
                      </a:r>
                      <a:endParaRPr lang="en-GB" sz="900" dirty="0">
                        <a:effectLst/>
                        <a:latin typeface="Arial Narrow"/>
                        <a:ea typeface="Times New Roman"/>
                        <a:cs typeface="Times New Roman"/>
                      </a:endParaRPr>
                    </a:p>
                  </a:txBody>
                  <a:tcPr marL="59121" marR="59121" marT="0" marB="0" anchor="ctr"/>
                </a:tc>
              </a:tr>
              <a:tr h="761782">
                <a:tc>
                  <a:txBody>
                    <a:bodyPr/>
                    <a:lstStyle/>
                    <a:p>
                      <a:pPr>
                        <a:lnSpc>
                          <a:spcPct val="115000"/>
                        </a:lnSpc>
                        <a:spcAft>
                          <a:spcPts val="0"/>
                        </a:spcAft>
                      </a:pPr>
                      <a:r>
                        <a:rPr lang="en-GB" sz="800" dirty="0">
                          <a:effectLst/>
                        </a:rPr>
                        <a:t>Surface waters</a:t>
                      </a:r>
                      <a:endParaRPr lang="en-GB" sz="900" dirty="0">
                        <a:effectLst/>
                        <a:latin typeface="Arial Narrow"/>
                        <a:ea typeface="Times New Roman"/>
                        <a:cs typeface="Times New Roman"/>
                      </a:endParaRPr>
                    </a:p>
                  </a:txBody>
                  <a:tcPr marL="59121" marR="59121" marT="0" marB="0" anchor="ctr">
                    <a:solidFill>
                      <a:schemeClr val="accent1">
                        <a:lumMod val="50000"/>
                      </a:schemeClr>
                    </a:solidFill>
                  </a:tcPr>
                </a:tc>
                <a:tc>
                  <a:txBody>
                    <a:bodyPr/>
                    <a:lstStyle/>
                    <a:p>
                      <a:pPr>
                        <a:lnSpc>
                          <a:spcPct val="115000"/>
                        </a:lnSpc>
                        <a:spcAft>
                          <a:spcPts val="0"/>
                        </a:spcAft>
                      </a:pPr>
                      <a:r>
                        <a:rPr lang="en-GB" sz="800">
                          <a:effectLst/>
                        </a:rPr>
                        <a:t>Springs, temporary streams</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a:effectLst/>
                        </a:rPr>
                        <a:t>Infiltration basins;</a:t>
                      </a:r>
                      <a:endParaRPr lang="en-GB" sz="900">
                        <a:effectLst/>
                      </a:endParaRPr>
                    </a:p>
                    <a:p>
                      <a:pPr>
                        <a:lnSpc>
                          <a:spcPct val="115000"/>
                        </a:lnSpc>
                        <a:spcAft>
                          <a:spcPts val="0"/>
                        </a:spcAft>
                      </a:pPr>
                      <a:r>
                        <a:rPr lang="en-GB" sz="800">
                          <a:effectLst/>
                        </a:rPr>
                        <a:t>Infiltration canals;</a:t>
                      </a:r>
                      <a:endParaRPr lang="en-GB" sz="900">
                        <a:effectLst/>
                      </a:endParaRPr>
                    </a:p>
                    <a:p>
                      <a:pPr>
                        <a:lnSpc>
                          <a:spcPct val="115000"/>
                        </a:lnSpc>
                        <a:spcAft>
                          <a:spcPts val="0"/>
                        </a:spcAft>
                      </a:pPr>
                      <a:r>
                        <a:rPr lang="en-GB" sz="800">
                          <a:effectLst/>
                        </a:rPr>
                        <a:t>Mini dams for water accumulation;</a:t>
                      </a:r>
                      <a:endParaRPr lang="en-GB" sz="900">
                        <a:effectLst/>
                      </a:endParaRPr>
                    </a:p>
                    <a:p>
                      <a:pPr>
                        <a:lnSpc>
                          <a:spcPct val="115000"/>
                        </a:lnSpc>
                        <a:spcAft>
                          <a:spcPts val="0"/>
                        </a:spcAft>
                      </a:pPr>
                      <a:r>
                        <a:rPr lang="en-GB" sz="800">
                          <a:effectLst/>
                        </a:rPr>
                        <a:t>Others, dependent on the local conditions.</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dirty="0">
                          <a:effectLst/>
                        </a:rPr>
                        <a:t>Balancing the temporal water balance;</a:t>
                      </a:r>
                      <a:endParaRPr lang="en-GB" sz="900" dirty="0">
                        <a:effectLst/>
                      </a:endParaRPr>
                    </a:p>
                    <a:p>
                      <a:pPr>
                        <a:lnSpc>
                          <a:spcPct val="115000"/>
                        </a:lnSpc>
                        <a:spcAft>
                          <a:spcPts val="0"/>
                        </a:spcAft>
                      </a:pPr>
                      <a:r>
                        <a:rPr lang="en-GB" sz="800" dirty="0">
                          <a:effectLst/>
                        </a:rPr>
                        <a:t>Good water quality;</a:t>
                      </a:r>
                      <a:endParaRPr lang="en-GB" sz="900" dirty="0">
                        <a:effectLst/>
                      </a:endParaRPr>
                    </a:p>
                    <a:p>
                      <a:pPr>
                        <a:lnSpc>
                          <a:spcPct val="115000"/>
                        </a:lnSpc>
                        <a:spcAft>
                          <a:spcPts val="0"/>
                        </a:spcAft>
                      </a:pPr>
                      <a:r>
                        <a:rPr lang="en-GB" sz="800" dirty="0">
                          <a:effectLst/>
                        </a:rPr>
                        <a:t>Recharge of groundwater in phreatic aquifers.</a:t>
                      </a:r>
                      <a:endParaRPr lang="en-GB" sz="900" dirty="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dirty="0">
                          <a:effectLst/>
                        </a:rPr>
                        <a:t>Existence of favourable local conditions;</a:t>
                      </a:r>
                      <a:endParaRPr lang="en-GB" sz="900" dirty="0">
                        <a:effectLst/>
                      </a:endParaRPr>
                    </a:p>
                    <a:p>
                      <a:pPr>
                        <a:lnSpc>
                          <a:spcPct val="115000"/>
                        </a:lnSpc>
                        <a:spcAft>
                          <a:spcPts val="0"/>
                        </a:spcAft>
                      </a:pPr>
                      <a:r>
                        <a:rPr lang="en-GB" sz="800" dirty="0">
                          <a:effectLst/>
                        </a:rPr>
                        <a:t>Efficiency dependent on the water flows;</a:t>
                      </a:r>
                      <a:endParaRPr lang="en-GB" sz="900" dirty="0">
                        <a:effectLst/>
                      </a:endParaRPr>
                    </a:p>
                    <a:p>
                      <a:pPr>
                        <a:lnSpc>
                          <a:spcPct val="115000"/>
                        </a:lnSpc>
                        <a:spcAft>
                          <a:spcPts val="0"/>
                        </a:spcAft>
                      </a:pPr>
                      <a:r>
                        <a:rPr lang="en-GB" sz="800" dirty="0">
                          <a:effectLst/>
                        </a:rPr>
                        <a:t>Relatively fast clogging, which require unclogging works.</a:t>
                      </a:r>
                      <a:endParaRPr lang="en-GB" sz="900" dirty="0">
                        <a:effectLst/>
                        <a:latin typeface="Arial Narrow"/>
                        <a:ea typeface="Times New Roman"/>
                        <a:cs typeface="Times New Roman"/>
                      </a:endParaRPr>
                    </a:p>
                  </a:txBody>
                  <a:tcPr marL="59121" marR="59121" marT="0" marB="0" anchor="ctr"/>
                </a:tc>
              </a:tr>
              <a:tr h="607426">
                <a:tc>
                  <a:txBody>
                    <a:bodyPr/>
                    <a:lstStyle/>
                    <a:p>
                      <a:pPr>
                        <a:lnSpc>
                          <a:spcPct val="115000"/>
                        </a:lnSpc>
                        <a:spcAft>
                          <a:spcPts val="0"/>
                        </a:spcAft>
                      </a:pPr>
                      <a:r>
                        <a:rPr lang="en-GB" sz="800" dirty="0">
                          <a:effectLst/>
                        </a:rPr>
                        <a:t>Properly treated wastewater</a:t>
                      </a:r>
                      <a:endParaRPr lang="en-GB" sz="900" dirty="0">
                        <a:effectLst/>
                        <a:latin typeface="Arial Narrow"/>
                        <a:ea typeface="Times New Roman"/>
                        <a:cs typeface="Times New Roman"/>
                      </a:endParaRPr>
                    </a:p>
                  </a:txBody>
                  <a:tcPr marL="59121" marR="59121" marT="0" marB="0" anchor="ctr">
                    <a:solidFill>
                      <a:schemeClr val="accent1">
                        <a:lumMod val="50000"/>
                      </a:schemeClr>
                    </a:solidFill>
                  </a:tcPr>
                </a:tc>
                <a:tc>
                  <a:txBody>
                    <a:bodyPr/>
                    <a:lstStyle/>
                    <a:p>
                      <a:pPr>
                        <a:lnSpc>
                          <a:spcPct val="115000"/>
                        </a:lnSpc>
                        <a:spcAft>
                          <a:spcPts val="0"/>
                        </a:spcAft>
                      </a:pPr>
                      <a:r>
                        <a:rPr lang="en-GB" sz="800" dirty="0">
                          <a:effectLst/>
                        </a:rPr>
                        <a:t>Treated water from the localities that have economic and industrial activities;</a:t>
                      </a:r>
                      <a:endParaRPr lang="en-GB" sz="900" dirty="0">
                        <a:effectLst/>
                      </a:endParaRPr>
                    </a:p>
                    <a:p>
                      <a:pPr>
                        <a:lnSpc>
                          <a:spcPct val="115000"/>
                        </a:lnSpc>
                        <a:spcAft>
                          <a:spcPts val="0"/>
                        </a:spcAft>
                      </a:pPr>
                      <a:r>
                        <a:rPr lang="en-GB" sz="800" dirty="0">
                          <a:effectLst/>
                        </a:rPr>
                        <a:t>Localities that do not have a natural emissary for wastewater discharge</a:t>
                      </a:r>
                      <a:endParaRPr lang="en-GB" sz="900" dirty="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a:effectLst/>
                        </a:rPr>
                        <a:t>Infiltration basins;</a:t>
                      </a:r>
                      <a:endParaRPr lang="en-GB" sz="900">
                        <a:effectLst/>
                      </a:endParaRPr>
                    </a:p>
                    <a:p>
                      <a:pPr>
                        <a:lnSpc>
                          <a:spcPct val="115000"/>
                        </a:lnSpc>
                        <a:spcAft>
                          <a:spcPts val="0"/>
                        </a:spcAft>
                      </a:pPr>
                      <a:r>
                        <a:rPr lang="en-GB" sz="800">
                          <a:effectLst/>
                        </a:rPr>
                        <a:t>Infiltration canals;</a:t>
                      </a:r>
                      <a:endParaRPr lang="en-GB" sz="900">
                        <a:effectLst/>
                      </a:endParaRPr>
                    </a:p>
                    <a:p>
                      <a:pPr>
                        <a:lnSpc>
                          <a:spcPct val="115000"/>
                        </a:lnSpc>
                        <a:spcAft>
                          <a:spcPts val="0"/>
                        </a:spcAft>
                      </a:pPr>
                      <a:r>
                        <a:rPr lang="en-GB" sz="800">
                          <a:effectLst/>
                        </a:rPr>
                        <a:t>Others, dependent on the local conditions.</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a:effectLst/>
                        </a:rPr>
                        <a:t>Solution for the disposal of treated water, where there are no other possibilities</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a:effectLst/>
                        </a:rPr>
                        <a:t>Difficulties in obtaining environmental permits for infiltration - strict, rigorous water treatment conditions</a:t>
                      </a:r>
                      <a:endParaRPr lang="en-GB" sz="900">
                        <a:effectLst/>
                        <a:latin typeface="Arial Narrow"/>
                        <a:ea typeface="Times New Roman"/>
                        <a:cs typeface="Times New Roman"/>
                      </a:endParaRPr>
                    </a:p>
                  </a:txBody>
                  <a:tcPr marL="59121" marR="59121" marT="0" marB="0" anchor="ctr"/>
                </a:tc>
              </a:tr>
              <a:tr h="1070493">
                <a:tc>
                  <a:txBody>
                    <a:bodyPr/>
                    <a:lstStyle/>
                    <a:p>
                      <a:pPr>
                        <a:lnSpc>
                          <a:spcPct val="115000"/>
                        </a:lnSpc>
                        <a:spcAft>
                          <a:spcPts val="0"/>
                        </a:spcAft>
                      </a:pPr>
                      <a:r>
                        <a:rPr lang="en-GB" sz="800" dirty="0">
                          <a:effectLst/>
                        </a:rPr>
                        <a:t>Danube River</a:t>
                      </a:r>
                      <a:endParaRPr lang="en-GB" sz="900" dirty="0">
                        <a:effectLst/>
                        <a:latin typeface="Arial Narrow"/>
                        <a:ea typeface="Times New Roman"/>
                        <a:cs typeface="Times New Roman"/>
                      </a:endParaRPr>
                    </a:p>
                  </a:txBody>
                  <a:tcPr marL="59121" marR="59121" marT="0" marB="0" anchor="ctr">
                    <a:solidFill>
                      <a:schemeClr val="accent1">
                        <a:lumMod val="50000"/>
                      </a:schemeClr>
                    </a:solidFill>
                  </a:tcPr>
                </a:tc>
                <a:tc>
                  <a:txBody>
                    <a:bodyPr/>
                    <a:lstStyle/>
                    <a:p>
                      <a:pPr>
                        <a:lnSpc>
                          <a:spcPct val="115000"/>
                        </a:lnSpc>
                        <a:spcAft>
                          <a:spcPts val="0"/>
                        </a:spcAft>
                      </a:pPr>
                      <a:r>
                        <a:rPr lang="en-GB" sz="800">
                          <a:effectLst/>
                        </a:rPr>
                        <a:t>Water abstraction from the Danube and its gravitational transport; </a:t>
                      </a:r>
                      <a:endParaRPr lang="en-GB" sz="900">
                        <a:effectLst/>
                      </a:endParaRPr>
                    </a:p>
                    <a:p>
                      <a:pPr>
                        <a:lnSpc>
                          <a:spcPct val="115000"/>
                        </a:lnSpc>
                        <a:spcAft>
                          <a:spcPts val="0"/>
                        </a:spcAft>
                      </a:pPr>
                      <a:r>
                        <a:rPr lang="en-GB" sz="800">
                          <a:effectLst/>
                        </a:rPr>
                        <a:t>Choosing the outlet points in order to permit gravitational transport.</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a:effectLst/>
                        </a:rPr>
                        <a:t>Infiltration basins;</a:t>
                      </a:r>
                      <a:endParaRPr lang="en-GB" sz="900">
                        <a:effectLst/>
                      </a:endParaRPr>
                    </a:p>
                    <a:p>
                      <a:pPr>
                        <a:lnSpc>
                          <a:spcPct val="115000"/>
                        </a:lnSpc>
                        <a:spcAft>
                          <a:spcPts val="0"/>
                        </a:spcAft>
                      </a:pPr>
                      <a:r>
                        <a:rPr lang="en-GB" sz="800">
                          <a:effectLst/>
                        </a:rPr>
                        <a:t>Infiltration canals;</a:t>
                      </a:r>
                      <a:endParaRPr lang="en-GB" sz="900">
                        <a:effectLst/>
                      </a:endParaRPr>
                    </a:p>
                    <a:p>
                      <a:pPr>
                        <a:lnSpc>
                          <a:spcPct val="115000"/>
                        </a:lnSpc>
                        <a:spcAft>
                          <a:spcPts val="0"/>
                        </a:spcAft>
                      </a:pPr>
                      <a:r>
                        <a:rPr lang="en-GB" sz="800">
                          <a:effectLst/>
                        </a:rPr>
                        <a:t>Others, dependent on the local conditions.</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dirty="0">
                          <a:effectLst/>
                        </a:rPr>
                        <a:t>Reducing energy costs for pumping the water;</a:t>
                      </a:r>
                      <a:endParaRPr lang="en-GB" sz="900" dirty="0">
                        <a:effectLst/>
                      </a:endParaRPr>
                    </a:p>
                    <a:p>
                      <a:pPr>
                        <a:lnSpc>
                          <a:spcPct val="115000"/>
                        </a:lnSpc>
                        <a:spcAft>
                          <a:spcPts val="0"/>
                        </a:spcAft>
                      </a:pPr>
                      <a:r>
                        <a:rPr lang="en-GB" sz="800" dirty="0">
                          <a:effectLst/>
                        </a:rPr>
                        <a:t>Improving water quality parameters;</a:t>
                      </a:r>
                      <a:endParaRPr lang="en-GB" sz="900" dirty="0">
                        <a:effectLst/>
                      </a:endParaRPr>
                    </a:p>
                    <a:p>
                      <a:pPr>
                        <a:lnSpc>
                          <a:spcPct val="115000"/>
                        </a:lnSpc>
                        <a:spcAft>
                          <a:spcPts val="0"/>
                        </a:spcAft>
                      </a:pPr>
                      <a:r>
                        <a:rPr lang="en-GB" sz="800" dirty="0">
                          <a:effectLst/>
                        </a:rPr>
                        <a:t>Disruption in the abstraction flow is possible in case of accidental pollution in the Danube.</a:t>
                      </a:r>
                      <a:endParaRPr lang="en-GB" sz="900" dirty="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a:effectLst/>
                        </a:rPr>
                        <a:t>Higher costs for water transport systems (canals and their works);</a:t>
                      </a:r>
                      <a:endParaRPr lang="en-GB" sz="900">
                        <a:effectLst/>
                      </a:endParaRPr>
                    </a:p>
                    <a:p>
                      <a:pPr>
                        <a:lnSpc>
                          <a:spcPct val="115000"/>
                        </a:lnSpc>
                        <a:spcAft>
                          <a:spcPts val="0"/>
                        </a:spcAft>
                      </a:pPr>
                      <a:r>
                        <a:rPr lang="en-GB" sz="800">
                          <a:effectLst/>
                        </a:rPr>
                        <a:t>Loss of water in the transport network;</a:t>
                      </a:r>
                      <a:endParaRPr lang="en-GB" sz="900">
                        <a:effectLst/>
                      </a:endParaRPr>
                    </a:p>
                    <a:p>
                      <a:pPr>
                        <a:lnSpc>
                          <a:spcPct val="115000"/>
                        </a:lnSpc>
                        <a:spcAft>
                          <a:spcPts val="0"/>
                        </a:spcAft>
                      </a:pPr>
                      <a:r>
                        <a:rPr lang="en-GB" sz="800">
                          <a:effectLst/>
                        </a:rPr>
                        <a:t>Degradation of water quality in the transport network (increasing concentrations of various soluble compounds through water evaporation).</a:t>
                      </a:r>
                      <a:endParaRPr lang="en-GB" sz="900">
                        <a:effectLst/>
                        <a:latin typeface="Arial Narrow"/>
                        <a:ea typeface="Times New Roman"/>
                        <a:cs typeface="Times New Roman"/>
                      </a:endParaRPr>
                    </a:p>
                  </a:txBody>
                  <a:tcPr marL="59121" marR="59121" marT="0" marB="0" anchor="ctr"/>
                </a:tc>
              </a:tr>
              <a:tr h="761782">
                <a:tc>
                  <a:txBody>
                    <a:bodyPr/>
                    <a:lstStyle/>
                    <a:p>
                      <a:pPr>
                        <a:lnSpc>
                          <a:spcPct val="115000"/>
                        </a:lnSpc>
                        <a:spcAft>
                          <a:spcPts val="0"/>
                        </a:spcAft>
                      </a:pPr>
                      <a:r>
                        <a:rPr lang="en-GB" sz="800" dirty="0">
                          <a:effectLst/>
                        </a:rPr>
                        <a:t>Lakes and lacustrine reservoirs</a:t>
                      </a:r>
                      <a:endParaRPr lang="en-GB" sz="900" dirty="0">
                        <a:effectLst/>
                        <a:latin typeface="Arial Narrow"/>
                        <a:ea typeface="Times New Roman"/>
                        <a:cs typeface="Times New Roman"/>
                      </a:endParaRPr>
                    </a:p>
                  </a:txBody>
                  <a:tcPr marL="59121" marR="59121" marT="0" marB="0" anchor="ctr">
                    <a:solidFill>
                      <a:schemeClr val="accent1">
                        <a:lumMod val="50000"/>
                      </a:schemeClr>
                    </a:solidFill>
                  </a:tcPr>
                </a:tc>
                <a:tc>
                  <a:txBody>
                    <a:bodyPr/>
                    <a:lstStyle/>
                    <a:p>
                      <a:pPr>
                        <a:lnSpc>
                          <a:spcPct val="115000"/>
                        </a:lnSpc>
                        <a:spcAft>
                          <a:spcPts val="0"/>
                        </a:spcAft>
                      </a:pPr>
                      <a:r>
                        <a:rPr lang="en-GB" sz="800">
                          <a:effectLst/>
                        </a:rPr>
                        <a:t>In the study area a number of 150 lakes / ponds can be found, some of them with considerable water volumes </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dirty="0">
                          <a:effectLst/>
                        </a:rPr>
                        <a:t>Infiltration canals</a:t>
                      </a:r>
                      <a:endParaRPr lang="en-GB" sz="900" dirty="0">
                        <a:effectLst/>
                      </a:endParaRPr>
                    </a:p>
                    <a:p>
                      <a:pPr>
                        <a:lnSpc>
                          <a:spcPct val="115000"/>
                        </a:lnSpc>
                        <a:spcAft>
                          <a:spcPts val="0"/>
                        </a:spcAft>
                      </a:pPr>
                      <a:r>
                        <a:rPr lang="en-GB" sz="800" dirty="0">
                          <a:effectLst/>
                        </a:rPr>
                        <a:t>Injection pumping systems</a:t>
                      </a:r>
                      <a:endParaRPr lang="en-GB" sz="900" dirty="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a:effectLst/>
                        </a:rPr>
                        <a:t>A fairly large number of lakes dry up due to high evaporation values, thus storing water in the underground during drought can be a solution</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a:effectLst/>
                        </a:rPr>
                        <a:t>Many of the lakes have an overwhelming ecological importance, binding a range of habitats and ecosystems (ROSCI0039 - Ciuperceni-Desa; ROSCI0045 - Jiu Corridor);</a:t>
                      </a:r>
                      <a:endParaRPr lang="en-GB" sz="900">
                        <a:effectLst/>
                      </a:endParaRPr>
                    </a:p>
                    <a:p>
                      <a:pPr>
                        <a:lnSpc>
                          <a:spcPct val="115000"/>
                        </a:lnSpc>
                        <a:spcAft>
                          <a:spcPts val="0"/>
                        </a:spcAft>
                      </a:pPr>
                      <a:r>
                        <a:rPr lang="en-GB" sz="800">
                          <a:effectLst/>
                        </a:rPr>
                        <a:t>Sometimes the water needs a pre-treatment;</a:t>
                      </a:r>
                      <a:endParaRPr lang="en-GB" sz="900">
                        <a:effectLst/>
                      </a:endParaRPr>
                    </a:p>
                    <a:p>
                      <a:pPr>
                        <a:lnSpc>
                          <a:spcPct val="115000"/>
                        </a:lnSpc>
                        <a:spcAft>
                          <a:spcPts val="0"/>
                        </a:spcAft>
                      </a:pPr>
                      <a:r>
                        <a:rPr lang="en-GB" sz="800">
                          <a:effectLst/>
                        </a:rPr>
                        <a:t>Energy consumption.</a:t>
                      </a:r>
                      <a:endParaRPr lang="en-GB" sz="900">
                        <a:effectLst/>
                        <a:latin typeface="Arial Narrow"/>
                        <a:ea typeface="Times New Roman"/>
                        <a:cs typeface="Times New Roman"/>
                      </a:endParaRPr>
                    </a:p>
                  </a:txBody>
                  <a:tcPr marL="59121" marR="59121" marT="0" marB="0" anchor="ctr"/>
                </a:tc>
              </a:tr>
              <a:tr h="1070493">
                <a:tc>
                  <a:txBody>
                    <a:bodyPr/>
                    <a:lstStyle/>
                    <a:p>
                      <a:pPr>
                        <a:lnSpc>
                          <a:spcPct val="115000"/>
                        </a:lnSpc>
                        <a:spcAft>
                          <a:spcPts val="0"/>
                        </a:spcAft>
                      </a:pPr>
                      <a:r>
                        <a:rPr lang="en-GB" sz="800" dirty="0">
                          <a:effectLst/>
                        </a:rPr>
                        <a:t>Medium and deep (artesian) aquifer systems</a:t>
                      </a:r>
                      <a:endParaRPr lang="en-GB" sz="900" dirty="0">
                        <a:effectLst/>
                        <a:latin typeface="Arial Narrow"/>
                        <a:ea typeface="Times New Roman"/>
                        <a:cs typeface="Times New Roman"/>
                      </a:endParaRPr>
                    </a:p>
                  </a:txBody>
                  <a:tcPr marL="59121" marR="59121" marT="0" marB="0" anchor="ctr">
                    <a:solidFill>
                      <a:schemeClr val="accent1">
                        <a:lumMod val="50000"/>
                      </a:schemeClr>
                    </a:solidFill>
                  </a:tcPr>
                </a:tc>
                <a:tc>
                  <a:txBody>
                    <a:bodyPr/>
                    <a:lstStyle/>
                    <a:p>
                      <a:pPr>
                        <a:lnSpc>
                          <a:spcPct val="115000"/>
                        </a:lnSpc>
                        <a:spcAft>
                          <a:spcPts val="0"/>
                        </a:spcAft>
                      </a:pPr>
                      <a:r>
                        <a:rPr lang="en-GB" sz="800">
                          <a:effectLst/>
                        </a:rPr>
                        <a:t>The Dacian aquifer system has flows of 3-8 m/s, but there are situations in which the aquifer collector is coarse (medium - coarse sand with small gravel items) and the drilling have flows of over 10 l/s;</a:t>
                      </a:r>
                      <a:endParaRPr lang="en-GB" sz="900">
                        <a:effectLst/>
                      </a:endParaRPr>
                    </a:p>
                    <a:p>
                      <a:pPr>
                        <a:lnSpc>
                          <a:spcPct val="115000"/>
                        </a:lnSpc>
                        <a:spcAft>
                          <a:spcPts val="0"/>
                        </a:spcAft>
                      </a:pPr>
                      <a:r>
                        <a:rPr lang="en-GB" sz="800">
                          <a:effectLst/>
                        </a:rPr>
                        <a:t>The piezometric level is found near the soil surface or artesian.</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a:effectLst/>
                        </a:rPr>
                        <a:t>Open wells;</a:t>
                      </a:r>
                      <a:endParaRPr lang="en-GB" sz="900">
                        <a:effectLst/>
                      </a:endParaRPr>
                    </a:p>
                    <a:p>
                      <a:pPr>
                        <a:lnSpc>
                          <a:spcPct val="115000"/>
                        </a:lnSpc>
                        <a:spcAft>
                          <a:spcPts val="0"/>
                        </a:spcAft>
                      </a:pPr>
                      <a:r>
                        <a:rPr lang="en-GB" sz="800">
                          <a:effectLst/>
                        </a:rPr>
                        <a:t>Hydraulic connection.</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a:effectLst/>
                        </a:rPr>
                        <a:t>Low power consumption (for artesian systems);</a:t>
                      </a:r>
                      <a:endParaRPr lang="en-GB" sz="900">
                        <a:effectLst/>
                      </a:endParaRPr>
                    </a:p>
                    <a:p>
                      <a:pPr>
                        <a:lnSpc>
                          <a:spcPct val="115000"/>
                        </a:lnSpc>
                        <a:spcAft>
                          <a:spcPts val="0"/>
                        </a:spcAft>
                      </a:pPr>
                      <a:r>
                        <a:rPr lang="en-GB" sz="800">
                          <a:effectLst/>
                        </a:rPr>
                        <a:t>The high quality of used water will lead to a significant improvement in the phreatic aquiver.</a:t>
                      </a:r>
                      <a:endParaRPr lang="en-GB" sz="900">
                        <a:effectLst/>
                        <a:latin typeface="Arial Narrow"/>
                        <a:ea typeface="Times New Roman"/>
                        <a:cs typeface="Times New Roman"/>
                      </a:endParaRPr>
                    </a:p>
                  </a:txBody>
                  <a:tcPr marL="59121" marR="59121" marT="0" marB="0" anchor="ctr"/>
                </a:tc>
                <a:tc>
                  <a:txBody>
                    <a:bodyPr/>
                    <a:lstStyle/>
                    <a:p>
                      <a:pPr>
                        <a:lnSpc>
                          <a:spcPct val="115000"/>
                        </a:lnSpc>
                        <a:spcAft>
                          <a:spcPts val="0"/>
                        </a:spcAft>
                      </a:pPr>
                      <a:r>
                        <a:rPr lang="en-GB" sz="800" dirty="0">
                          <a:effectLst/>
                        </a:rPr>
                        <a:t>Innovative systems of communication management – specialized personnel</a:t>
                      </a:r>
                      <a:endParaRPr lang="en-GB" sz="900" dirty="0">
                        <a:effectLst/>
                        <a:latin typeface="Arial Narrow"/>
                        <a:ea typeface="Times New Roman"/>
                        <a:cs typeface="Times New Roman"/>
                      </a:endParaRPr>
                    </a:p>
                  </a:txBody>
                  <a:tcPr marL="59121" marR="59121" marT="0" marB="0" anchor="ctr"/>
                </a:tc>
              </a:tr>
            </a:tbl>
          </a:graphicData>
        </a:graphic>
      </p:graphicFrame>
      <p:sp>
        <p:nvSpPr>
          <p:cNvPr id="5" name="Title 1"/>
          <p:cNvSpPr>
            <a:spLocks noGrp="1"/>
          </p:cNvSpPr>
          <p:nvPr>
            <p:ph type="title"/>
          </p:nvPr>
        </p:nvSpPr>
        <p:spPr>
          <a:xfrm>
            <a:off x="722453" y="243068"/>
            <a:ext cx="11353801" cy="1111954"/>
          </a:xfrm>
        </p:spPr>
        <p:txBody>
          <a:bodyPr>
            <a:normAutofit/>
          </a:bodyPr>
          <a:lstStyle/>
          <a:p>
            <a:r>
              <a:rPr lang="en-GB" dirty="0" smtClean="0">
                <a:latin typeface="Calibri"/>
                <a:ea typeface="Times New Roman"/>
                <a:cs typeface="Arial"/>
              </a:rPr>
              <a:t>Preliminary SWOT </a:t>
            </a:r>
            <a:r>
              <a:rPr lang="en-GB" dirty="0">
                <a:latin typeface="Calibri"/>
                <a:ea typeface="Times New Roman"/>
                <a:cs typeface="Arial"/>
              </a:rPr>
              <a:t>analysis </a:t>
            </a:r>
            <a:r>
              <a:rPr lang="en-GB" dirty="0" smtClean="0">
                <a:latin typeface="Calibri"/>
                <a:ea typeface="Times New Roman"/>
                <a:cs typeface="Arial"/>
              </a:rPr>
              <a:t> </a:t>
            </a:r>
            <a:endParaRPr lang="en-GB" b="1" dirty="0"/>
          </a:p>
        </p:txBody>
      </p:sp>
    </p:spTree>
    <p:extLst>
      <p:ext uri="{BB962C8B-B14F-4D97-AF65-F5344CB8AC3E}">
        <p14:creationId xmlns:p14="http://schemas.microsoft.com/office/powerpoint/2010/main" val="73406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88" y="224852"/>
            <a:ext cx="10860563" cy="554636"/>
          </a:xfrm>
        </p:spPr>
        <p:txBody>
          <a:bodyPr>
            <a:noAutofit/>
          </a:bodyPr>
          <a:lstStyle/>
          <a:p>
            <a:r>
              <a:rPr lang="ro-RO" sz="4000" b="1" dirty="0" smtClean="0">
                <a:solidFill>
                  <a:schemeClr val="accent1">
                    <a:lumMod val="75000"/>
                  </a:schemeClr>
                </a:solidFill>
              </a:rPr>
              <a:t>Potential NBS measures in the Lower Danube Basin</a:t>
            </a:r>
            <a:endParaRPr lang="en-US" sz="4000" b="1" dirty="0">
              <a:solidFill>
                <a:schemeClr val="accent1">
                  <a:lumMod val="75000"/>
                </a:schemeClr>
              </a:solidFill>
            </a:endParaRPr>
          </a:p>
        </p:txBody>
      </p:sp>
      <p:sp>
        <p:nvSpPr>
          <p:cNvPr id="3" name="Text Placeholder 2"/>
          <p:cNvSpPr>
            <a:spLocks noGrp="1"/>
          </p:cNvSpPr>
          <p:nvPr>
            <p:ph type="body" idx="1"/>
          </p:nvPr>
        </p:nvSpPr>
        <p:spPr>
          <a:xfrm>
            <a:off x="831851" y="974361"/>
            <a:ext cx="10515600" cy="5115294"/>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42022481"/>
              </p:ext>
            </p:extLst>
          </p:nvPr>
        </p:nvGraphicFramePr>
        <p:xfrm>
          <a:off x="344385" y="999859"/>
          <a:ext cx="11602192" cy="5073666"/>
        </p:xfrm>
        <a:graphic>
          <a:graphicData uri="http://schemas.openxmlformats.org/drawingml/2006/table">
            <a:tbl>
              <a:tblPr firstRow="1" bandRow="1">
                <a:tableStyleId>{5C22544A-7EE6-4342-B048-85BDC9FD1C3A}</a:tableStyleId>
              </a:tblPr>
              <a:tblGrid>
                <a:gridCol w="2997917"/>
                <a:gridCol w="4736877"/>
                <a:gridCol w="3867398"/>
              </a:tblGrid>
              <a:tr h="624422">
                <a:tc>
                  <a:txBody>
                    <a:bodyPr/>
                    <a:lstStyle/>
                    <a:p>
                      <a:pPr algn="ctr"/>
                      <a:r>
                        <a:rPr lang="ro-RO" sz="1600" dirty="0" smtClean="0"/>
                        <a:t>Potential NBS measures </a:t>
                      </a:r>
                      <a:endParaRPr lang="en-US" sz="1600" dirty="0"/>
                    </a:p>
                  </a:txBody>
                  <a:tcPr>
                    <a:solidFill>
                      <a:schemeClr val="accent5">
                        <a:lumMod val="50000"/>
                      </a:schemeClr>
                    </a:solidFill>
                  </a:tcPr>
                </a:tc>
                <a:tc>
                  <a:txBody>
                    <a:bodyPr/>
                    <a:lstStyle/>
                    <a:p>
                      <a:pPr algn="ctr"/>
                      <a:r>
                        <a:rPr lang="ro-RO" sz="1600" dirty="0" smtClean="0"/>
                        <a:t>Why</a:t>
                      </a:r>
                      <a:endParaRPr lang="en-US" sz="1600" dirty="0"/>
                    </a:p>
                  </a:txBody>
                  <a:tcPr>
                    <a:solidFill>
                      <a:schemeClr val="accent5">
                        <a:lumMod val="50000"/>
                      </a:schemeClr>
                    </a:solidFill>
                  </a:tcPr>
                </a:tc>
                <a:tc>
                  <a:txBody>
                    <a:bodyPr/>
                    <a:lstStyle/>
                    <a:p>
                      <a:pPr algn="ctr"/>
                      <a:r>
                        <a:rPr lang="ro-RO" sz="1600" dirty="0" smtClean="0"/>
                        <a:t>How</a:t>
                      </a:r>
                      <a:endParaRPr lang="en-US" sz="1600" dirty="0"/>
                    </a:p>
                  </a:txBody>
                  <a:tcPr>
                    <a:solidFill>
                      <a:schemeClr val="accent5">
                        <a:lumMod val="50000"/>
                      </a:schemeClr>
                    </a:solidFill>
                  </a:tcPr>
                </a:tc>
              </a:tr>
              <a:tr h="624422">
                <a:tc>
                  <a:txBody>
                    <a:bodyPr/>
                    <a:lstStyle/>
                    <a:p>
                      <a:r>
                        <a:rPr lang="es-ES" sz="1600" b="1" dirty="0" smtClean="0"/>
                        <a:t>MANAGED AQUIFER ARTIFICIAL RECHARGE</a:t>
                      </a:r>
                      <a:endParaRPr lang="en-US" sz="1600" dirty="0"/>
                    </a:p>
                  </a:txBody>
                  <a:tcPr/>
                </a:tc>
                <a:tc>
                  <a:txBody>
                    <a:bodyPr/>
                    <a:lstStyle/>
                    <a:p>
                      <a:r>
                        <a:rPr lang="ro-RO" sz="1600" dirty="0" smtClean="0"/>
                        <a:t>To mitigate</a:t>
                      </a:r>
                      <a:r>
                        <a:rPr lang="ro-RO" sz="1600" baseline="0" dirty="0" smtClean="0"/>
                        <a:t> water scarcity during drought periods and to improve groundwater quality</a:t>
                      </a:r>
                      <a:endParaRPr lang="en-US" sz="1600" dirty="0"/>
                    </a:p>
                  </a:txBody>
                  <a:tcPr/>
                </a:tc>
                <a:tc>
                  <a:txBody>
                    <a:bodyPr/>
                    <a:lstStyle/>
                    <a:p>
                      <a:r>
                        <a:rPr lang="en-US" sz="1600" dirty="0" smtClean="0"/>
                        <a:t>Creating re-filtration ponds or ditches in a soil with sufficient permeability</a:t>
                      </a:r>
                      <a:endParaRPr lang="en-US" sz="1600" dirty="0"/>
                    </a:p>
                  </a:txBody>
                  <a:tcPr/>
                </a:tc>
              </a:tr>
              <a:tr h="624422">
                <a:tc>
                  <a:txBody>
                    <a:bodyPr/>
                    <a:lstStyle/>
                    <a:p>
                      <a:r>
                        <a:rPr lang="es-ES" sz="1600" b="1" dirty="0" smtClean="0">
                          <a:latin typeface="+mn-lt"/>
                        </a:rPr>
                        <a:t>SMALL RETENTION AREAS</a:t>
                      </a:r>
                      <a:endParaRPr lang="en-US" sz="1600" b="1" dirty="0"/>
                    </a:p>
                  </a:txBody>
                  <a:tcPr/>
                </a:tc>
                <a:tc>
                  <a:txBody>
                    <a:bodyPr/>
                    <a:lstStyle/>
                    <a:p>
                      <a:r>
                        <a:rPr lang="ro-RO" sz="1600" dirty="0" smtClean="0"/>
                        <a:t>T</a:t>
                      </a:r>
                      <a:r>
                        <a:rPr lang="en-US" sz="1600" dirty="0" err="1" smtClean="0"/>
                        <a:t>orrential</a:t>
                      </a:r>
                      <a:r>
                        <a:rPr lang="en-US" sz="1600" dirty="0" smtClean="0"/>
                        <a:t> rains </a:t>
                      </a:r>
                      <a:r>
                        <a:rPr lang="ro-RO" sz="1600" dirty="0" smtClean="0"/>
                        <a:t>can be mitigate with </a:t>
                      </a:r>
                      <a:r>
                        <a:rPr lang="en-US" sz="1600" dirty="0" smtClean="0"/>
                        <a:t>small areas of water retention</a:t>
                      </a:r>
                      <a:r>
                        <a:rPr lang="ro-RO" sz="1600" dirty="0" smtClean="0"/>
                        <a:t> for flood prevention</a:t>
                      </a:r>
                      <a:r>
                        <a:rPr lang="en-US" sz="1600" dirty="0" smtClean="0"/>
                        <a:t>. </a:t>
                      </a:r>
                      <a:r>
                        <a:rPr lang="ro-RO" sz="1600" dirty="0" smtClean="0"/>
                        <a:t>In case of</a:t>
                      </a:r>
                      <a:r>
                        <a:rPr lang="en-US" sz="1600" dirty="0" smtClean="0"/>
                        <a:t> droughts small dams </a:t>
                      </a:r>
                      <a:r>
                        <a:rPr lang="ro-RO" sz="1600" dirty="0" smtClean="0"/>
                        <a:t>could </a:t>
                      </a:r>
                      <a:r>
                        <a:rPr lang="en-US" sz="1600" dirty="0" smtClean="0"/>
                        <a:t>serve to maintain the water supply for a longer period</a:t>
                      </a:r>
                      <a:endParaRPr lang="en-US" sz="1600" dirty="0"/>
                    </a:p>
                  </a:txBody>
                  <a:tcPr/>
                </a:tc>
                <a:tc>
                  <a:txBody>
                    <a:bodyPr/>
                    <a:lstStyle/>
                    <a:p>
                      <a:r>
                        <a:rPr lang="en-US" sz="1600" dirty="0" smtClean="0"/>
                        <a:t>Creating ponds, small dams and flood areas that can accumulate water if necessary</a:t>
                      </a:r>
                      <a:br>
                        <a:rPr lang="en-US" sz="1600" dirty="0" smtClean="0"/>
                      </a:br>
                      <a:endParaRPr lang="en-US" sz="1600" dirty="0"/>
                    </a:p>
                  </a:txBody>
                  <a:tcPr/>
                </a:tc>
              </a:tr>
              <a:tr h="624422">
                <a:tc>
                  <a:txBody>
                    <a:bodyPr/>
                    <a:lstStyle/>
                    <a:p>
                      <a:r>
                        <a:rPr lang="es-ES" sz="1600" b="1" dirty="0" smtClean="0">
                          <a:latin typeface="+mn-lt"/>
                        </a:rPr>
                        <a:t>WATER REUSE</a:t>
                      </a:r>
                      <a:endParaRPr lang="en-US" sz="1600" b="1" dirty="0"/>
                    </a:p>
                  </a:txBody>
                  <a:tcPr/>
                </a:tc>
                <a:tc>
                  <a:txBody>
                    <a:bodyPr/>
                    <a:lstStyle/>
                    <a:p>
                      <a:r>
                        <a:rPr lang="ro-RO" sz="1600" dirty="0" smtClean="0"/>
                        <a:t>R</a:t>
                      </a:r>
                      <a:r>
                        <a:rPr lang="en-US" sz="1600" dirty="0" err="1" smtClean="0"/>
                        <a:t>ecycling</a:t>
                      </a:r>
                      <a:r>
                        <a:rPr lang="en-US" sz="1600" dirty="0" smtClean="0"/>
                        <a:t> </a:t>
                      </a:r>
                      <a:r>
                        <a:rPr lang="ro-RO" sz="1600" dirty="0" smtClean="0"/>
                        <a:t> </a:t>
                      </a:r>
                      <a:r>
                        <a:rPr lang="en-US" sz="1600" dirty="0" smtClean="0"/>
                        <a:t>wastewater is a solution to meet the growing demand for</a:t>
                      </a:r>
                      <a:r>
                        <a:rPr lang="ro-RO" sz="1600" dirty="0" smtClean="0"/>
                        <a:t> water</a:t>
                      </a:r>
                      <a:r>
                        <a:rPr lang="ro-RO" sz="1600" baseline="0" dirty="0" smtClean="0"/>
                        <a:t> for multiple users</a:t>
                      </a:r>
                      <a:r>
                        <a:rPr lang="en-US" sz="1600" dirty="0" smtClean="0"/>
                        <a:t>. At the same time, it is a natural way to reduce the impact on the environment and provide the nutrients that will fertilize the soil</a:t>
                      </a:r>
                      <a:endParaRPr lang="en-US" sz="1600" dirty="0"/>
                    </a:p>
                  </a:txBody>
                  <a:tcPr/>
                </a:tc>
                <a:tc>
                  <a:txBody>
                    <a:bodyPr/>
                    <a:lstStyle/>
                    <a:p>
                      <a:r>
                        <a:rPr lang="en-US" sz="1600" dirty="0" smtClean="0"/>
                        <a:t>Use of wastewater to meet irrigation needs in agricultural activities. This allows to economize water resources at first and a reduction of pollution finally</a:t>
                      </a:r>
                      <a:br>
                        <a:rPr lang="en-US" sz="1600" dirty="0" smtClean="0"/>
                      </a:br>
                      <a:endParaRPr lang="en-US" sz="1600" dirty="0"/>
                    </a:p>
                  </a:txBody>
                  <a:tcPr/>
                </a:tc>
              </a:tr>
              <a:tr h="6244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latin typeface="+mn-lt"/>
                        </a:rPr>
                        <a:t>WATER TRANSFER</a:t>
                      </a:r>
                      <a:endParaRPr lang="en-US" sz="1600" b="1" dirty="0" smtClean="0"/>
                    </a:p>
                    <a:p>
                      <a:endParaRPr lang="en-US" sz="1600" b="1" dirty="0"/>
                    </a:p>
                  </a:txBody>
                  <a:tcPr/>
                </a:tc>
                <a:tc>
                  <a:txBody>
                    <a:bodyPr/>
                    <a:lstStyle/>
                    <a:p>
                      <a:r>
                        <a:rPr lang="en-US" sz="1600" dirty="0" smtClean="0"/>
                        <a:t>The transfers are useful to increase the availability of water </a:t>
                      </a:r>
                      <a:r>
                        <a:rPr lang="ro-RO" sz="1600" dirty="0" smtClean="0"/>
                        <a:t>needed</a:t>
                      </a:r>
                      <a:r>
                        <a:rPr lang="ro-RO" sz="1600" baseline="0" dirty="0" smtClean="0"/>
                        <a:t> for </a:t>
                      </a:r>
                      <a:r>
                        <a:rPr lang="en-US" sz="1600" dirty="0" smtClean="0"/>
                        <a:t>provision of drinking water</a:t>
                      </a:r>
                      <a:r>
                        <a:rPr lang="ro-RO" sz="1600" dirty="0" smtClean="0"/>
                        <a:t>, irriga</a:t>
                      </a:r>
                      <a:r>
                        <a:rPr lang="en-US" sz="1600" dirty="0" err="1" smtClean="0"/>
                        <a:t>tion</a:t>
                      </a:r>
                      <a:r>
                        <a:rPr lang="en-US" sz="1600" dirty="0" smtClean="0"/>
                        <a:t>, </a:t>
                      </a:r>
                      <a:r>
                        <a:rPr lang="ro-RO" sz="1600" dirty="0" smtClean="0"/>
                        <a:t>etc.</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Through hydraulic works and systems</a:t>
                      </a:r>
                    </a:p>
                  </a:txBody>
                  <a:tcPr/>
                </a:tc>
              </a:tr>
              <a:tr h="624422">
                <a:tc>
                  <a:txBody>
                    <a:bodyPr/>
                    <a:lstStyle/>
                    <a:p>
                      <a:r>
                        <a:rPr lang="ro-RO" sz="1600" b="1" dirty="0" smtClean="0">
                          <a:latin typeface="+mn-lt"/>
                        </a:rPr>
                        <a:t>WASTE WATER </a:t>
                      </a:r>
                      <a:r>
                        <a:rPr lang="es-ES" sz="1600" b="1" dirty="0" smtClean="0">
                          <a:latin typeface="+mn-lt"/>
                        </a:rPr>
                        <a:t>PHYTOREMEDIATI</a:t>
                      </a:r>
                      <a:r>
                        <a:rPr lang="ro-RO" sz="1600" b="1" dirty="0" smtClean="0">
                          <a:latin typeface="+mn-lt"/>
                        </a:rPr>
                        <a:t>ON</a:t>
                      </a:r>
                      <a:endParaRPr lang="en-US" sz="1600" b="1" dirty="0"/>
                    </a:p>
                  </a:txBody>
                  <a:tcPr/>
                </a:tc>
                <a:tc>
                  <a:txBody>
                    <a:bodyPr/>
                    <a:lstStyle/>
                    <a:p>
                      <a:r>
                        <a:rPr lang="ro-RO" sz="1600" dirty="0" smtClean="0"/>
                        <a:t>I</a:t>
                      </a:r>
                      <a:r>
                        <a:rPr lang="en-US" sz="1600" dirty="0" err="1" smtClean="0"/>
                        <a:t>mprove</a:t>
                      </a:r>
                      <a:r>
                        <a:rPr lang="en-US" sz="1600" dirty="0" smtClean="0"/>
                        <a:t> the quality of wastewater </a:t>
                      </a:r>
                      <a:r>
                        <a:rPr lang="ro-RO" sz="1600" dirty="0" smtClean="0"/>
                        <a:t>f</a:t>
                      </a:r>
                      <a:r>
                        <a:rPr lang="en-US" sz="1600" dirty="0" smtClean="0"/>
                        <a:t>or other uses</a:t>
                      </a:r>
                      <a:r>
                        <a:rPr lang="ro-RO" sz="1600" dirty="0" smtClean="0"/>
                        <a:t> (eg</a:t>
                      </a:r>
                      <a:r>
                        <a:rPr lang="en-US" sz="1600" dirty="0" smtClean="0"/>
                        <a:t> irrigation of green areas or crops</a:t>
                      </a:r>
                      <a:r>
                        <a:rPr lang="ro-RO" sz="1600" dirty="0" smtClean="0"/>
                        <a:t>)</a:t>
                      </a:r>
                      <a:endParaRPr lang="en-US" sz="1600" dirty="0"/>
                    </a:p>
                  </a:txBody>
                  <a:tcPr/>
                </a:tc>
                <a:tc>
                  <a:txBody>
                    <a:bodyPr/>
                    <a:lstStyle/>
                    <a:p>
                      <a:r>
                        <a:rPr lang="en-US" sz="1600" dirty="0" smtClean="0"/>
                        <a:t>Technique that takes advantage of the ability of some plants to purify water</a:t>
                      </a:r>
                      <a:endParaRPr lang="en-US" sz="1600" dirty="0"/>
                    </a:p>
                  </a:txBody>
                  <a:tcPr/>
                </a:tc>
              </a:tr>
            </a:tbl>
          </a:graphicData>
        </a:graphic>
      </p:graphicFrame>
    </p:spTree>
    <p:extLst>
      <p:ext uri="{BB962C8B-B14F-4D97-AF65-F5344CB8AC3E}">
        <p14:creationId xmlns:p14="http://schemas.microsoft.com/office/powerpoint/2010/main" val="3723504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60" y="179881"/>
            <a:ext cx="10753878" cy="629588"/>
          </a:xfrm>
        </p:spPr>
        <p:txBody>
          <a:bodyPr>
            <a:noAutofit/>
          </a:bodyPr>
          <a:lstStyle/>
          <a:p>
            <a:r>
              <a:rPr lang="ro-RO" sz="4000" b="1" dirty="0">
                <a:solidFill>
                  <a:schemeClr val="accent1">
                    <a:lumMod val="75000"/>
                  </a:schemeClr>
                </a:solidFill>
              </a:rPr>
              <a:t>Potential NBS measures </a:t>
            </a:r>
            <a:r>
              <a:rPr lang="ro-RO" sz="4000" b="1" dirty="0" smtClean="0">
                <a:solidFill>
                  <a:schemeClr val="accent1">
                    <a:lumMod val="75000"/>
                  </a:schemeClr>
                </a:solidFill>
              </a:rPr>
              <a:t> in the Lower </a:t>
            </a:r>
            <a:r>
              <a:rPr lang="ro-RO" sz="4000" b="1" dirty="0">
                <a:solidFill>
                  <a:schemeClr val="accent1">
                    <a:lumMod val="75000"/>
                  </a:schemeClr>
                </a:solidFill>
              </a:rPr>
              <a:t>Danube Basin</a:t>
            </a:r>
            <a:endParaRPr lang="en-US" sz="4000" dirty="0">
              <a:solidFill>
                <a:schemeClr val="accent1">
                  <a:lumMod val="75000"/>
                </a:schemeClr>
              </a:solidFill>
            </a:endParaRPr>
          </a:p>
        </p:txBody>
      </p:sp>
      <p:sp>
        <p:nvSpPr>
          <p:cNvPr id="3" name="Text Placeholder 2"/>
          <p:cNvSpPr>
            <a:spLocks noGrp="1"/>
          </p:cNvSpPr>
          <p:nvPr>
            <p:ph type="body" idx="1"/>
          </p:nvPr>
        </p:nvSpPr>
        <p:spPr>
          <a:xfrm>
            <a:off x="831851" y="1184223"/>
            <a:ext cx="10515600" cy="4905431"/>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41753883"/>
              </p:ext>
            </p:extLst>
          </p:nvPr>
        </p:nvGraphicFramePr>
        <p:xfrm>
          <a:off x="308760" y="961901"/>
          <a:ext cx="11668381" cy="4147655"/>
        </p:xfrm>
        <a:graphic>
          <a:graphicData uri="http://schemas.openxmlformats.org/drawingml/2006/table">
            <a:tbl>
              <a:tblPr firstRow="1" bandRow="1">
                <a:tableStyleId>{5C22544A-7EE6-4342-B048-85BDC9FD1C3A}</a:tableStyleId>
              </a:tblPr>
              <a:tblGrid>
                <a:gridCol w="2799598"/>
                <a:gridCol w="4741232"/>
                <a:gridCol w="4127551"/>
              </a:tblGrid>
              <a:tr h="436914">
                <a:tc>
                  <a:txBody>
                    <a:bodyPr/>
                    <a:lstStyle/>
                    <a:p>
                      <a:pPr algn="ctr"/>
                      <a:r>
                        <a:rPr lang="ro-RO" sz="1600" dirty="0" smtClean="0"/>
                        <a:t>Potential NBS measures </a:t>
                      </a:r>
                      <a:endParaRPr lang="en-US" sz="1600" dirty="0"/>
                    </a:p>
                  </a:txBody>
                  <a:tcPr>
                    <a:solidFill>
                      <a:schemeClr val="accent5">
                        <a:lumMod val="50000"/>
                      </a:schemeClr>
                    </a:solidFill>
                  </a:tcPr>
                </a:tc>
                <a:tc>
                  <a:txBody>
                    <a:bodyPr/>
                    <a:lstStyle/>
                    <a:p>
                      <a:pPr algn="ctr"/>
                      <a:r>
                        <a:rPr lang="ro-RO" sz="1600" dirty="0" smtClean="0"/>
                        <a:t>Why</a:t>
                      </a:r>
                      <a:endParaRPr lang="en-US" sz="1600" dirty="0"/>
                    </a:p>
                  </a:txBody>
                  <a:tcPr>
                    <a:solidFill>
                      <a:schemeClr val="accent5">
                        <a:lumMod val="50000"/>
                      </a:schemeClr>
                    </a:solidFill>
                  </a:tcPr>
                </a:tc>
                <a:tc>
                  <a:txBody>
                    <a:bodyPr/>
                    <a:lstStyle/>
                    <a:p>
                      <a:pPr algn="ctr"/>
                      <a:r>
                        <a:rPr lang="ro-RO" sz="1600" dirty="0" smtClean="0"/>
                        <a:t>How</a:t>
                      </a:r>
                      <a:endParaRPr lang="en-US" sz="1600" dirty="0"/>
                    </a:p>
                  </a:txBody>
                  <a:tcPr>
                    <a:solidFill>
                      <a:schemeClr val="accent5">
                        <a:lumMod val="50000"/>
                      </a:schemeClr>
                    </a:solidFill>
                  </a:tcPr>
                </a:tc>
              </a:tr>
              <a:tr h="845621">
                <a:tc>
                  <a:txBody>
                    <a:bodyPr/>
                    <a:lstStyle/>
                    <a:p>
                      <a:r>
                        <a:rPr lang="es-ES" sz="1600" b="1" dirty="0" smtClean="0">
                          <a:latin typeface="+mn-lt"/>
                        </a:rPr>
                        <a:t>OPENING FLOODPLAINS / FLOODPLAINS CONSERVATION</a:t>
                      </a:r>
                      <a:endParaRPr lang="en-US" sz="1600" b="1" dirty="0"/>
                    </a:p>
                  </a:txBody>
                  <a:tcPr/>
                </a:tc>
                <a:tc>
                  <a:txBody>
                    <a:bodyPr/>
                    <a:lstStyle/>
                    <a:p>
                      <a:r>
                        <a:rPr lang="ro-RO" sz="1600" dirty="0" smtClean="0"/>
                        <a:t>P</a:t>
                      </a:r>
                      <a:r>
                        <a:rPr lang="en-US" sz="1600" dirty="0" err="1" smtClean="0"/>
                        <a:t>ositive</a:t>
                      </a:r>
                      <a:r>
                        <a:rPr lang="en-US" sz="1600" dirty="0" smtClean="0"/>
                        <a:t> impacts such as erosion reduction, retention of sediments, increase of biodiversity, reduction of pollution, aesthetic value</a:t>
                      </a:r>
                      <a:endParaRPr lang="en-US" sz="1600" dirty="0"/>
                    </a:p>
                  </a:txBody>
                  <a:tcPr/>
                </a:tc>
                <a:tc>
                  <a:txBody>
                    <a:bodyPr/>
                    <a:lstStyle/>
                    <a:p>
                      <a:r>
                        <a:rPr lang="en-US" sz="1600" dirty="0" smtClean="0"/>
                        <a:t>Applying legal limitations </a:t>
                      </a:r>
                      <a:r>
                        <a:rPr lang="ro-RO" sz="1600" dirty="0" smtClean="0"/>
                        <a:t>for </a:t>
                      </a:r>
                      <a:r>
                        <a:rPr lang="en-US" sz="1600" dirty="0" smtClean="0"/>
                        <a:t>the flood plains</a:t>
                      </a:r>
                      <a:r>
                        <a:rPr lang="ro-RO" sz="1600" dirty="0" smtClean="0"/>
                        <a:t> use</a:t>
                      </a:r>
                      <a:r>
                        <a:rPr lang="en-US" sz="1600" dirty="0" smtClean="0"/>
                        <a:t>, restoring unnatural plains. </a:t>
                      </a:r>
                      <a:r>
                        <a:rPr lang="ro-RO" sz="1600" dirty="0" smtClean="0"/>
                        <a:t>Legislative</a:t>
                      </a:r>
                      <a:r>
                        <a:rPr lang="ro-RO" sz="1600" baseline="0" dirty="0" smtClean="0"/>
                        <a:t> </a:t>
                      </a:r>
                      <a:r>
                        <a:rPr lang="en-US" sz="1600" dirty="0" smtClean="0"/>
                        <a:t>regulation and </a:t>
                      </a:r>
                      <a:r>
                        <a:rPr lang="ro-RO" sz="1600" dirty="0" smtClean="0"/>
                        <a:t>law inforcement</a:t>
                      </a:r>
                      <a:endParaRPr lang="en-GB" sz="1600" dirty="0" smtClean="0"/>
                    </a:p>
                  </a:txBody>
                  <a:tcPr/>
                </a:tc>
              </a:tr>
              <a:tr h="1520041">
                <a:tc>
                  <a:txBody>
                    <a:bodyPr/>
                    <a:lstStyle/>
                    <a:p>
                      <a:r>
                        <a:rPr lang="es-ES" sz="1600" b="1" dirty="0" smtClean="0">
                          <a:latin typeface="+mn-lt"/>
                        </a:rPr>
                        <a:t>DRY/WET RETENTION AREAS</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Retention areas are</a:t>
                      </a:r>
                      <a:r>
                        <a:rPr lang="ro-RO" sz="1600" dirty="0" smtClean="0"/>
                        <a:t> mainly </a:t>
                      </a:r>
                      <a:r>
                        <a:rPr lang="en-US" sz="1600" dirty="0" smtClean="0"/>
                        <a:t> intended for </a:t>
                      </a:r>
                      <a:r>
                        <a:rPr lang="ro-RO" sz="1600" dirty="0" smtClean="0"/>
                        <a:t>floods</a:t>
                      </a:r>
                      <a:r>
                        <a:rPr lang="en-US" sz="1600" dirty="0" smtClean="0"/>
                        <a:t> retention</a:t>
                      </a:r>
                      <a:r>
                        <a:rPr lang="ro-RO" sz="1600" dirty="0" smtClean="0"/>
                        <a:t>. Can be use for l</a:t>
                      </a:r>
                      <a:r>
                        <a:rPr lang="en-US" sz="1600" dirty="0" err="1" smtClean="0"/>
                        <a:t>arge</a:t>
                      </a:r>
                      <a:r>
                        <a:rPr lang="en-US" sz="1600" dirty="0" smtClean="0"/>
                        <a:t> water</a:t>
                      </a:r>
                      <a:r>
                        <a:rPr lang="ro-RO" sz="1600" dirty="0" smtClean="0"/>
                        <a:t> volume and water </a:t>
                      </a:r>
                      <a:r>
                        <a:rPr lang="en-US" sz="1600" dirty="0" smtClean="0"/>
                        <a:t>release </a:t>
                      </a:r>
                      <a:r>
                        <a:rPr lang="ro-RO" sz="1600" baseline="0" dirty="0" smtClean="0"/>
                        <a:t>control</a:t>
                      </a:r>
                      <a:r>
                        <a:rPr lang="en-US" sz="1600" dirty="0" smtClean="0"/>
                        <a:t>. </a:t>
                      </a:r>
                      <a:r>
                        <a:rPr lang="ro-RO" sz="1600" dirty="0" smtClean="0"/>
                        <a:t>C</a:t>
                      </a:r>
                      <a:r>
                        <a:rPr lang="en-US" sz="1600" dirty="0" err="1" smtClean="0"/>
                        <a:t>ontribute</a:t>
                      </a:r>
                      <a:r>
                        <a:rPr lang="en-US" sz="1600" dirty="0" smtClean="0"/>
                        <a:t> also to the regulation of erosion/transport issues and improve</a:t>
                      </a:r>
                      <a:r>
                        <a:rPr lang="ro-RO" sz="1600" dirty="0" smtClean="0"/>
                        <a:t>ment</a:t>
                      </a:r>
                      <a:r>
                        <a:rPr lang="en-US" sz="1600" dirty="0" smtClean="0"/>
                        <a:t> the state of the ecosystem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Construction of embankments at the extreme external boundaries of the flood plains,</a:t>
                      </a:r>
                      <a:r>
                        <a:rPr lang="ro-RO" sz="1600" dirty="0" smtClean="0"/>
                        <a:t> </a:t>
                      </a:r>
                      <a:r>
                        <a:rPr lang="en-US" sz="1600" dirty="0" smtClean="0"/>
                        <a:t>redirecting flood plains to floodplains,</a:t>
                      </a:r>
                      <a:r>
                        <a:rPr lang="ro-RO" sz="1600" dirty="0" smtClean="0"/>
                        <a:t> </a:t>
                      </a:r>
                      <a:r>
                        <a:rPr lang="en-US" sz="1600" dirty="0" smtClean="0"/>
                        <a:t>prevention / construction on floodplains,</a:t>
                      </a:r>
                      <a:r>
                        <a:rPr lang="ro-RO" sz="1600" dirty="0" smtClean="0"/>
                        <a:t> R</a:t>
                      </a:r>
                      <a:r>
                        <a:rPr lang="en-US" sz="1600" dirty="0" err="1" smtClean="0"/>
                        <a:t>eduction</a:t>
                      </a:r>
                      <a:r>
                        <a:rPr lang="en-US" sz="1600" dirty="0" smtClean="0"/>
                        <a:t> of artificially elevated slopes of the watercourse</a:t>
                      </a:r>
                    </a:p>
                  </a:txBody>
                  <a:tcPr/>
                </a:tc>
              </a:tr>
              <a:tr h="1157077">
                <a:tc>
                  <a:txBody>
                    <a:bodyPr/>
                    <a:lstStyle/>
                    <a:p>
                      <a:r>
                        <a:rPr lang="es-ES" sz="1600" b="1" dirty="0" smtClean="0">
                          <a:latin typeface="+mn-lt"/>
                        </a:rPr>
                        <a:t>WETLANDS</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 wetland is </a:t>
                      </a:r>
                      <a:r>
                        <a:rPr lang="ro-RO" sz="1600" dirty="0" smtClean="0"/>
                        <a:t>a</a:t>
                      </a:r>
                      <a:r>
                        <a:rPr lang="en-US" sz="1600" dirty="0" smtClean="0"/>
                        <a:t> generally flat</a:t>
                      </a:r>
                      <a:r>
                        <a:rPr lang="ro-RO" sz="1600" dirty="0" smtClean="0"/>
                        <a:t> area </a:t>
                      </a:r>
                      <a:r>
                        <a:rPr lang="en-US" sz="1600" dirty="0" smtClean="0"/>
                        <a:t>whose surface is flooded permanently or intermittently. When regularly covered with water, the soil becomes saturated, becoming devoid of oxygen and giving rise to a hybrid ecosystem between purely aquatic and terrestrial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Rerouting floods towards such areas</a:t>
                      </a:r>
                      <a:endParaRPr lang="en-GB" sz="1600" dirty="0" smtClean="0"/>
                    </a:p>
                  </a:txBody>
                  <a:tcPr/>
                </a:tc>
              </a:tr>
            </a:tbl>
          </a:graphicData>
        </a:graphic>
      </p:graphicFrame>
    </p:spTree>
    <p:extLst>
      <p:ext uri="{BB962C8B-B14F-4D97-AF65-F5344CB8AC3E}">
        <p14:creationId xmlns:p14="http://schemas.microsoft.com/office/powerpoint/2010/main" val="3136715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8" y="-160020"/>
            <a:ext cx="11531831" cy="1120641"/>
          </a:xfrm>
        </p:spPr>
        <p:txBody>
          <a:bodyPr>
            <a:noAutofit/>
          </a:bodyPr>
          <a:lstStyle/>
          <a:p>
            <a:r>
              <a:rPr lang="en-GB" sz="4000" b="1" dirty="0" smtClean="0">
                <a:solidFill>
                  <a:schemeClr val="accent1">
                    <a:lumMod val="75000"/>
                  </a:schemeClr>
                </a:solidFill>
              </a:rPr>
              <a:t/>
            </a:r>
            <a:br>
              <a:rPr lang="en-GB" sz="4000" b="1" dirty="0" smtClean="0">
                <a:solidFill>
                  <a:schemeClr val="accent1">
                    <a:lumMod val="75000"/>
                  </a:schemeClr>
                </a:solidFill>
              </a:rPr>
            </a:br>
            <a:r>
              <a:rPr lang="en-GB" sz="4000" b="1" dirty="0" smtClean="0">
                <a:solidFill>
                  <a:schemeClr val="accent1">
                    <a:lumMod val="75000"/>
                  </a:schemeClr>
                </a:solidFill>
              </a:rPr>
              <a:t/>
            </a:r>
            <a:br>
              <a:rPr lang="en-GB" sz="4000" b="1" dirty="0" smtClean="0">
                <a:solidFill>
                  <a:schemeClr val="accent1">
                    <a:lumMod val="75000"/>
                  </a:schemeClr>
                </a:solidFill>
              </a:rPr>
            </a:br>
            <a:r>
              <a:rPr lang="en-GB" sz="3800" b="1" dirty="0" smtClean="0">
                <a:solidFill>
                  <a:schemeClr val="accent1">
                    <a:lumMod val="75000"/>
                  </a:schemeClr>
                </a:solidFill>
              </a:rPr>
              <a:t>Complementary measures (soft) in </a:t>
            </a:r>
            <a:r>
              <a:rPr lang="en-GB" sz="3800" b="1" dirty="0" smtClean="0">
                <a:solidFill>
                  <a:schemeClr val="accent1">
                    <a:lumMod val="75000"/>
                  </a:schemeClr>
                </a:solidFill>
              </a:rPr>
              <a:t>the Lower Danube Basin</a:t>
            </a:r>
            <a:endParaRPr lang="en-GB" sz="3800" dirty="0">
              <a:solidFill>
                <a:schemeClr val="accent1">
                  <a:lumMod val="75000"/>
                </a:schemeClr>
              </a:solidFill>
            </a:endParaRPr>
          </a:p>
        </p:txBody>
      </p:sp>
      <p:sp>
        <p:nvSpPr>
          <p:cNvPr id="3" name="Text Placeholder 2"/>
          <p:cNvSpPr>
            <a:spLocks noGrp="1"/>
          </p:cNvSpPr>
          <p:nvPr>
            <p:ph type="body" idx="1"/>
          </p:nvPr>
        </p:nvSpPr>
        <p:spPr>
          <a:xfrm>
            <a:off x="717321" y="1317580"/>
            <a:ext cx="11300505" cy="4412022"/>
          </a:xfrm>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574242984"/>
              </p:ext>
            </p:extLst>
          </p:nvPr>
        </p:nvGraphicFramePr>
        <p:xfrm>
          <a:off x="332509" y="1311933"/>
          <a:ext cx="11685318" cy="5713331"/>
        </p:xfrm>
        <a:graphic>
          <a:graphicData uri="http://schemas.openxmlformats.org/drawingml/2006/table">
            <a:tbl>
              <a:tblPr firstRow="1" bandRow="1">
                <a:tableStyleId>{5C22544A-7EE6-4342-B048-85BDC9FD1C3A}</a:tableStyleId>
              </a:tblPr>
              <a:tblGrid>
                <a:gridCol w="2379266"/>
                <a:gridCol w="4496813"/>
                <a:gridCol w="4809239"/>
              </a:tblGrid>
              <a:tr h="498764">
                <a:tc>
                  <a:txBody>
                    <a:bodyPr/>
                    <a:lstStyle/>
                    <a:p>
                      <a:pPr algn="ctr"/>
                      <a:r>
                        <a:rPr lang="ro-RO" sz="1600" dirty="0" smtClean="0"/>
                        <a:t>Potential NBS measures </a:t>
                      </a:r>
                      <a:endParaRPr lang="en-US" sz="1600" dirty="0"/>
                    </a:p>
                  </a:txBody>
                  <a:tcPr>
                    <a:solidFill>
                      <a:schemeClr val="accent5">
                        <a:lumMod val="50000"/>
                      </a:schemeClr>
                    </a:solidFill>
                  </a:tcPr>
                </a:tc>
                <a:tc>
                  <a:txBody>
                    <a:bodyPr/>
                    <a:lstStyle/>
                    <a:p>
                      <a:pPr algn="ctr"/>
                      <a:r>
                        <a:rPr lang="ro-RO" sz="1600" dirty="0" smtClean="0"/>
                        <a:t>Why</a:t>
                      </a:r>
                      <a:endParaRPr lang="en-US" sz="1600" dirty="0"/>
                    </a:p>
                  </a:txBody>
                  <a:tcPr>
                    <a:solidFill>
                      <a:schemeClr val="accent5">
                        <a:lumMod val="50000"/>
                      </a:schemeClr>
                    </a:solidFill>
                  </a:tcPr>
                </a:tc>
                <a:tc>
                  <a:txBody>
                    <a:bodyPr/>
                    <a:lstStyle/>
                    <a:p>
                      <a:pPr algn="ctr"/>
                      <a:r>
                        <a:rPr lang="ro-RO" sz="1600" dirty="0" smtClean="0"/>
                        <a:t>How</a:t>
                      </a:r>
                      <a:endParaRPr lang="en-US" sz="1600" dirty="0"/>
                    </a:p>
                  </a:txBody>
                  <a:tcPr>
                    <a:solidFill>
                      <a:schemeClr val="accent5">
                        <a:lumMod val="50000"/>
                      </a:schemeClr>
                    </a:solidFill>
                  </a:tcPr>
                </a:tc>
              </a:tr>
              <a:tr h="1301309">
                <a:tc>
                  <a:txBody>
                    <a:bodyPr/>
                    <a:lstStyle/>
                    <a:p>
                      <a:r>
                        <a:rPr lang="es-ES" sz="1600" b="1" dirty="0" smtClean="0"/>
                        <a:t>CONTROL OF ILLEGAL ACTIVITIES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There is pressure for the extraction of water resources for </a:t>
                      </a:r>
                      <a:r>
                        <a:rPr lang="ro-RO" sz="1600" dirty="0" smtClean="0"/>
                        <a:t>various</a:t>
                      </a:r>
                      <a:r>
                        <a:rPr lang="en-US" sz="1600" dirty="0" smtClean="0"/>
                        <a:t> activities</a:t>
                      </a:r>
                      <a:r>
                        <a:rPr lang="ro-RO" sz="1600" dirty="0" smtClean="0"/>
                        <a:t> that lead to a </a:t>
                      </a:r>
                      <a:r>
                        <a:rPr lang="en-US" sz="1600" dirty="0" smtClean="0"/>
                        <a:t>possible overexploitation of aquifers and surface water, due to unauthorized extractions and / or extractions over the constituted rights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Defining limits and rights of water use, supervising the unauthorized extractions and controlling that the authorized extractions are being carried out in accordance with what is indicated in the respective water exploitation rights</a:t>
                      </a:r>
                      <a:endParaRPr lang="en-US" sz="1600" dirty="0"/>
                    </a:p>
                  </a:txBody>
                  <a:tcPr/>
                </a:tc>
              </a:tr>
              <a:tr h="1301309">
                <a:tc>
                  <a:txBody>
                    <a:bodyPr/>
                    <a:lstStyle/>
                    <a:p>
                      <a:r>
                        <a:rPr lang="es-ES" sz="1600" b="1" dirty="0" smtClean="0"/>
                        <a:t>INCREASE OF ENVIRONMENTAL AWARENESS</a:t>
                      </a:r>
                      <a:r>
                        <a:rPr lang="en-US" sz="1600" dirty="0" smtClean="0"/>
                        <a:t/>
                      </a:r>
                      <a:br>
                        <a:rPr lang="en-US" sz="1600" dirty="0" smtClean="0"/>
                      </a:b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Dangerous behaviors or choices might be due to a limited knowledge/awareness either of risk level and of potential impacts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With specific training and educational processes, and implementing participatory/collective decision processes</a:t>
                      </a:r>
                      <a:endParaRPr lang="en-US" sz="1600" dirty="0"/>
                    </a:p>
                  </a:txBody>
                  <a:tcPr/>
                </a:tc>
              </a:tr>
              <a:tr h="1301309">
                <a:tc>
                  <a:txBody>
                    <a:bodyPr/>
                    <a:lstStyle/>
                    <a:p>
                      <a:r>
                        <a:rPr lang="es-ES" sz="1600" b="1" dirty="0" smtClean="0"/>
                        <a:t>FINES AND TARIFFS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Economic tools are highly relevant to influence water use and </a:t>
                      </a:r>
                      <a:r>
                        <a:rPr lang="ro-RO" sz="1600" dirty="0" smtClean="0"/>
                        <a:t>impact </a:t>
                      </a:r>
                      <a:r>
                        <a:rPr lang="en-US" sz="1600" dirty="0" smtClean="0"/>
                        <a:t>on the environment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 regulatory function of the State to prevent a party that operates as a monopoly from setting high prices. Fines are needed to limit dangerous behaviors</a:t>
                      </a:r>
                      <a:endParaRPr lang="en-US" sz="1600" dirty="0"/>
                    </a:p>
                  </a:txBody>
                  <a:tcPr/>
                </a:tc>
              </a:tr>
              <a:tr h="1301309">
                <a:tc>
                  <a:txBody>
                    <a:bodyPr/>
                    <a:lstStyle/>
                    <a:p>
                      <a:r>
                        <a:rPr lang="es-ES" sz="1600" b="1" dirty="0" smtClean="0">
                          <a:latin typeface="+mn-lt"/>
                        </a:rPr>
                        <a:t>URBAN PLANNING</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 easiest and most effective protection against floods</a:t>
                      </a:r>
                      <a:r>
                        <a:rPr lang="ro-RO" sz="1600" dirty="0" smtClean="0"/>
                        <a:t> and secure water sources for</a:t>
                      </a:r>
                      <a:r>
                        <a:rPr lang="ro-RO" sz="1600" baseline="0" dirty="0" smtClean="0"/>
                        <a:t> various users</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With an efficient and professional spatial planning at both national and local level, increasing control and using financial measures, increasing risk awareness</a:t>
                      </a:r>
                      <a:endParaRPr lang="en-GB" sz="1600" dirty="0" smtClean="0"/>
                    </a:p>
                  </a:txBody>
                  <a:tcPr/>
                </a:tc>
              </a:tr>
            </a:tbl>
          </a:graphicData>
        </a:graphic>
      </p:graphicFrame>
    </p:spTree>
    <p:extLst>
      <p:ext uri="{BB962C8B-B14F-4D97-AF65-F5344CB8AC3E}">
        <p14:creationId xmlns:p14="http://schemas.microsoft.com/office/powerpoint/2010/main" val="2996215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151765"/>
            <a:ext cx="10515600" cy="1325563"/>
          </a:xfrm>
        </p:spPr>
        <p:txBody>
          <a:bodyPr/>
          <a:lstStyle/>
          <a:p>
            <a:r>
              <a:rPr lang="en-US" b="1" dirty="0" smtClean="0"/>
              <a:t>Content</a:t>
            </a:r>
            <a:endParaRPr lang="en-US" b="1" dirty="0"/>
          </a:p>
        </p:txBody>
      </p:sp>
      <p:sp>
        <p:nvSpPr>
          <p:cNvPr id="3" name="Content Placeholder 2"/>
          <p:cNvSpPr>
            <a:spLocks noGrp="1"/>
          </p:cNvSpPr>
          <p:nvPr>
            <p:ph idx="1"/>
          </p:nvPr>
        </p:nvSpPr>
        <p:spPr>
          <a:xfrm>
            <a:off x="320040" y="1368425"/>
            <a:ext cx="7421880" cy="4351338"/>
          </a:xfrm>
        </p:spPr>
        <p:txBody>
          <a:bodyPr/>
          <a:lstStyle/>
          <a:p>
            <a:endParaRPr lang="sl-SI" dirty="0"/>
          </a:p>
          <a:p>
            <a:r>
              <a:rPr lang="sl-SI" dirty="0"/>
              <a:t>About </a:t>
            </a:r>
            <a:r>
              <a:rPr lang="sl-SI" dirty="0" smtClean="0"/>
              <a:t>NAIAD</a:t>
            </a:r>
            <a:r>
              <a:rPr lang="en-US" b="1" dirty="0" smtClean="0"/>
              <a:t>: </a:t>
            </a:r>
            <a:r>
              <a:rPr lang="en-US" dirty="0" smtClean="0"/>
              <a:t>p</a:t>
            </a:r>
            <a:r>
              <a:rPr lang="sl-SI" dirty="0" smtClean="0"/>
              <a:t>roject purpose</a:t>
            </a:r>
            <a:r>
              <a:rPr lang="en-US" dirty="0" smtClean="0"/>
              <a:t>, </a:t>
            </a:r>
            <a:r>
              <a:rPr lang="en-US" dirty="0" err="1" smtClean="0"/>
              <a:t>ob</a:t>
            </a:r>
            <a:r>
              <a:rPr lang="sl-SI" dirty="0" smtClean="0"/>
              <a:t>jectives</a:t>
            </a:r>
            <a:r>
              <a:rPr lang="en-US" dirty="0" smtClean="0"/>
              <a:t>, a</a:t>
            </a:r>
            <a:r>
              <a:rPr lang="sl-SI" dirty="0" smtClean="0"/>
              <a:t>dded </a:t>
            </a:r>
            <a:r>
              <a:rPr lang="sl-SI" dirty="0"/>
              <a:t>value</a:t>
            </a:r>
          </a:p>
          <a:p>
            <a:r>
              <a:rPr lang="en-US" dirty="0" smtClean="0"/>
              <a:t>Demo cases across Europe</a:t>
            </a:r>
          </a:p>
          <a:p>
            <a:r>
              <a:rPr lang="en-US" dirty="0" smtClean="0"/>
              <a:t>Specifics of the Lower Danube Demo case</a:t>
            </a:r>
          </a:p>
          <a:p>
            <a:r>
              <a:rPr lang="en-US" dirty="0" smtClean="0"/>
              <a:t>NAIAD  collaborative approach for sustainable water services</a:t>
            </a:r>
            <a:endParaRPr lang="en-US" dirty="0" smtClean="0"/>
          </a:p>
          <a:p>
            <a:pPr marL="0" indent="0">
              <a:buNone/>
            </a:pPr>
            <a:endParaRPr lang="en-US" dirty="0" smtClean="0">
              <a:solidFill>
                <a:srgbClr val="FF0000"/>
              </a:solidFill>
            </a:endParaRP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452" y="538480"/>
            <a:ext cx="4757548" cy="493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490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6840"/>
          </a:xfrm>
        </p:spPr>
        <p:txBody>
          <a:bodyPr>
            <a:normAutofit/>
          </a:bodyPr>
          <a:lstStyle/>
          <a:p>
            <a:r>
              <a:rPr lang="en-US" sz="4000" b="1" dirty="0" smtClean="0"/>
              <a:t>NAIAD - Collaborative Approach</a:t>
            </a:r>
            <a:endParaRPr lang="sl-SI" sz="4000" b="1" dirty="0"/>
          </a:p>
        </p:txBody>
      </p:sp>
      <p:sp>
        <p:nvSpPr>
          <p:cNvPr id="3" name="Content Placeholder 2"/>
          <p:cNvSpPr>
            <a:spLocks noGrp="1"/>
          </p:cNvSpPr>
          <p:nvPr>
            <p:ph idx="1"/>
          </p:nvPr>
        </p:nvSpPr>
        <p:spPr>
          <a:xfrm>
            <a:off x="838200" y="1825625"/>
            <a:ext cx="10201712" cy="4351338"/>
          </a:xfrm>
        </p:spPr>
        <p:txBody>
          <a:bodyPr>
            <a:normAutofit fontScale="92500" lnSpcReduction="20000"/>
          </a:bodyPr>
          <a:lstStyle/>
          <a:p>
            <a:pPr marL="0" indent="0" algn="just">
              <a:buNone/>
            </a:pPr>
            <a:r>
              <a:rPr lang="en-US" dirty="0"/>
              <a:t>NAIAD is a </a:t>
            </a:r>
            <a:r>
              <a:rPr lang="en-US" b="1" dirty="0"/>
              <a:t>co-development project</a:t>
            </a:r>
            <a:r>
              <a:rPr lang="en-US" dirty="0"/>
              <a:t>, understanding </a:t>
            </a:r>
            <a:r>
              <a:rPr lang="en-US" b="1" dirty="0"/>
              <a:t>end-user specific challenges</a:t>
            </a:r>
            <a:r>
              <a:rPr lang="sl-SI" dirty="0"/>
              <a:t>,</a:t>
            </a:r>
            <a:r>
              <a:rPr lang="en-US" dirty="0"/>
              <a:t> enables us to better focus and fine tune the solutions, making it more robust, replicable and transferable.</a:t>
            </a:r>
          </a:p>
          <a:p>
            <a:pPr marL="0" indent="0" algn="just">
              <a:buNone/>
            </a:pPr>
            <a:endParaRPr lang="sl-SI" dirty="0"/>
          </a:p>
          <a:p>
            <a:pPr marL="0" indent="0" algn="just">
              <a:buNone/>
            </a:pPr>
            <a:r>
              <a:rPr lang="en-US" b="1" dirty="0"/>
              <a:t>Exchange of information </a:t>
            </a:r>
            <a:r>
              <a:rPr lang="en-US" dirty="0"/>
              <a:t>and better </a:t>
            </a:r>
            <a:r>
              <a:rPr lang="sl-SI" dirty="0" err="1"/>
              <a:t>understanding</a:t>
            </a:r>
            <a:r>
              <a:rPr lang="en-US" dirty="0"/>
              <a:t> of bio-physical environment</a:t>
            </a:r>
            <a:r>
              <a:rPr lang="sl-SI" dirty="0"/>
              <a:t>,</a:t>
            </a:r>
            <a:r>
              <a:rPr lang="en-US" dirty="0"/>
              <a:t> enables better responses, predictions and therefore forecasts in case of natural hazards, </a:t>
            </a:r>
            <a:r>
              <a:rPr lang="en-US" b="1" dirty="0"/>
              <a:t>opening business opportunities </a:t>
            </a:r>
            <a:r>
              <a:rPr lang="en-US" dirty="0"/>
              <a:t>for insurance sectors to develop new insurance products or upgrade existing ones.</a:t>
            </a:r>
          </a:p>
          <a:p>
            <a:pPr marL="0" indent="0" algn="just">
              <a:buNone/>
            </a:pPr>
            <a:endParaRPr lang="en-US" dirty="0"/>
          </a:p>
          <a:p>
            <a:pPr marL="0" indent="0" algn="just">
              <a:buNone/>
            </a:pPr>
            <a:r>
              <a:rPr lang="en-US" dirty="0"/>
              <a:t>In connecting growing understanding of ecosystems and social innovation, private businesses can develop </a:t>
            </a:r>
            <a:r>
              <a:rPr lang="en-US" b="1" dirty="0"/>
              <a:t>novel approaches to community led business initiatives, consultancy and RTD opportunities</a:t>
            </a:r>
            <a:r>
              <a:rPr lang="en-US" dirty="0"/>
              <a:t>.</a:t>
            </a:r>
          </a:p>
          <a:p>
            <a:endParaRPr lang="en-US" dirty="0"/>
          </a:p>
        </p:txBody>
      </p:sp>
    </p:spTree>
    <p:extLst>
      <p:ext uri="{BB962C8B-B14F-4D97-AF65-F5344CB8AC3E}">
        <p14:creationId xmlns:p14="http://schemas.microsoft.com/office/powerpoint/2010/main" val="2665053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49" y="51824"/>
            <a:ext cx="11468455" cy="1325563"/>
          </a:xfrm>
        </p:spPr>
        <p:txBody>
          <a:bodyPr/>
          <a:lstStyle/>
          <a:p>
            <a:r>
              <a:rPr lang="en-US" b="1" dirty="0" smtClean="0"/>
              <a:t>Novel Business Models - PPP for Water Services</a:t>
            </a:r>
            <a:endParaRPr lang="en-GB" b="1" dirty="0"/>
          </a:p>
        </p:txBody>
      </p:sp>
      <p:sp>
        <p:nvSpPr>
          <p:cNvPr id="3" name="Content Placeholder 2"/>
          <p:cNvSpPr>
            <a:spLocks noGrp="1"/>
          </p:cNvSpPr>
          <p:nvPr>
            <p:ph idx="1"/>
          </p:nvPr>
        </p:nvSpPr>
        <p:spPr>
          <a:xfrm>
            <a:off x="838199" y="1825625"/>
            <a:ext cx="11002701" cy="4351338"/>
          </a:xfrm>
        </p:spPr>
        <p:txBody>
          <a:bodyPr>
            <a:normAutofit fontScale="92500" lnSpcReduction="10000"/>
          </a:bodyPr>
          <a:lstStyle/>
          <a:p>
            <a:pPr lvl="0"/>
            <a:endParaRPr lang="en-GB" dirty="0" smtClean="0"/>
          </a:p>
          <a:p>
            <a:pPr lvl="0"/>
            <a:endParaRPr lang="en-GB" dirty="0"/>
          </a:p>
          <a:p>
            <a:pPr lvl="0"/>
            <a:endParaRPr lang="en-GB" dirty="0" smtClean="0"/>
          </a:p>
          <a:p>
            <a:pPr lvl="0"/>
            <a:endParaRPr lang="en-GB" dirty="0"/>
          </a:p>
          <a:p>
            <a:pPr marL="0" lvl="0" indent="0">
              <a:buNone/>
            </a:pPr>
            <a:endParaRPr lang="en-GB" sz="1400" dirty="0" smtClean="0"/>
          </a:p>
          <a:p>
            <a:pPr lvl="0"/>
            <a:endParaRPr lang="en-GB" sz="1400" dirty="0"/>
          </a:p>
          <a:p>
            <a:pPr lvl="0"/>
            <a:endParaRPr lang="en-GB" sz="1400" dirty="0" smtClean="0"/>
          </a:p>
          <a:p>
            <a:pPr lvl="0"/>
            <a:endParaRPr lang="en-GB" sz="1400" dirty="0"/>
          </a:p>
          <a:p>
            <a:pPr lvl="0"/>
            <a:endParaRPr lang="en-GB" sz="1400" dirty="0" smtClean="0"/>
          </a:p>
          <a:p>
            <a:pPr marL="0" lvl="0" indent="0">
              <a:buNone/>
            </a:pPr>
            <a:endParaRPr lang="en-GB" sz="1400" dirty="0" smtClean="0"/>
          </a:p>
          <a:p>
            <a:pPr marL="0" lvl="0" indent="0">
              <a:buNone/>
            </a:pPr>
            <a:endParaRPr lang="en-GB" sz="1400" dirty="0" smtClean="0"/>
          </a:p>
          <a:p>
            <a:pPr marL="0" lvl="0" indent="0">
              <a:buNone/>
            </a:pPr>
            <a:r>
              <a:rPr lang="en-GB" sz="1400" dirty="0" smtClean="0"/>
              <a:t>Source: PPP </a:t>
            </a:r>
            <a:r>
              <a:rPr lang="en-GB" sz="1400" dirty="0"/>
              <a:t>Canvas from the Inclusive Business </a:t>
            </a:r>
            <a:r>
              <a:rPr lang="en-GB" sz="1400" dirty="0" smtClean="0"/>
              <a:t>Hub</a:t>
            </a:r>
          </a:p>
          <a:p>
            <a:pPr marL="0" lvl="0" indent="0">
              <a:buNone/>
            </a:pPr>
            <a:r>
              <a:rPr lang="en-GB" sz="1400" dirty="0" smtClean="0"/>
              <a:t> </a:t>
            </a:r>
            <a:r>
              <a:rPr lang="en-GB" sz="1400" u="sng" dirty="0">
                <a:hlinkClick r:id="rId2"/>
              </a:rPr>
              <a:t>http://www.inclusivebusinesshub.org/pppcanvas-a-simple-tool-to-tackle-complex-business-models-of/</a:t>
            </a:r>
            <a:endParaRPr lang="en-GB" sz="1400" dirty="0"/>
          </a:p>
          <a:p>
            <a:endParaRPr lang="en-GB" sz="14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268638" y="1203766"/>
            <a:ext cx="6794340" cy="4582642"/>
          </a:xfrm>
          <a:prstGeom prst="rect">
            <a:avLst/>
          </a:prstGeom>
        </p:spPr>
      </p:pic>
    </p:spTree>
    <p:extLst>
      <p:ext uri="{BB962C8B-B14F-4D97-AF65-F5344CB8AC3E}">
        <p14:creationId xmlns:p14="http://schemas.microsoft.com/office/powerpoint/2010/main" val="4103700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 y="-45720"/>
            <a:ext cx="12273280" cy="6903720"/>
          </a:xfrm>
          <a:prstGeom prst="rect">
            <a:avLst/>
          </a:prstGeom>
        </p:spPr>
      </p:pic>
      <p:sp>
        <p:nvSpPr>
          <p:cNvPr id="5" name="Rectangle 2"/>
          <p:cNvSpPr>
            <a:spLocks noChangeArrowheads="1"/>
          </p:cNvSpPr>
          <p:nvPr/>
        </p:nvSpPr>
        <p:spPr bwMode="auto">
          <a:xfrm>
            <a:off x="8036561" y="1261884"/>
            <a:ext cx="36880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4800" b="1" dirty="0" smtClean="0">
                <a:solidFill>
                  <a:schemeClr val="bg1"/>
                </a:solidFill>
              </a:rPr>
              <a:t>Thank you!</a:t>
            </a:r>
            <a:endParaRPr lang="en-US" altLang="en-US" sz="4800" b="1" dirty="0">
              <a:solidFill>
                <a:schemeClr val="bg1"/>
              </a:solidFill>
            </a:endParaRPr>
          </a:p>
        </p:txBody>
      </p:sp>
      <p:sp>
        <p:nvSpPr>
          <p:cNvPr id="4" name="PoljeZBesedilom 5"/>
          <p:cNvSpPr txBox="1"/>
          <p:nvPr/>
        </p:nvSpPr>
        <p:spPr>
          <a:xfrm>
            <a:off x="-81280" y="2419271"/>
            <a:ext cx="9615330" cy="3785652"/>
          </a:xfrm>
          <a:prstGeom prst="rect">
            <a:avLst/>
          </a:prstGeom>
          <a:noFill/>
        </p:spPr>
        <p:txBody>
          <a:bodyPr wrap="square" rtlCol="0">
            <a:spAutoFit/>
          </a:bodyPr>
          <a:lstStyle/>
          <a:p>
            <a:pPr algn="ctr"/>
            <a:r>
              <a:rPr lang="en-US" sz="2400" b="1" dirty="0" smtClean="0">
                <a:solidFill>
                  <a:schemeClr val="bg1"/>
                </a:solidFill>
                <a:hlinkClick r:id="rId3"/>
              </a:rPr>
              <a:t>www.naiad2020.eu</a:t>
            </a:r>
            <a:endParaRPr lang="en-US" sz="2400" b="1" dirty="0" smtClean="0">
              <a:solidFill>
                <a:schemeClr val="bg1"/>
              </a:solidFill>
            </a:endParaRPr>
          </a:p>
          <a:p>
            <a:pPr algn="ctr"/>
            <a:r>
              <a:rPr lang="sl-SI" b="1" dirty="0" smtClean="0">
                <a:solidFill>
                  <a:schemeClr val="bg1"/>
                </a:solidFill>
                <a:latin typeface="Arial Black" panose="020B0A04020102020204" pitchFamily="34" charset="0"/>
              </a:rPr>
              <a:t>More </a:t>
            </a:r>
            <a:r>
              <a:rPr lang="en-US" b="1" dirty="0" smtClean="0">
                <a:solidFill>
                  <a:schemeClr val="bg1"/>
                </a:solidFill>
                <a:latin typeface="Arial Black" panose="020B0A04020102020204" pitchFamily="34" charset="0"/>
              </a:rPr>
              <a:t>information </a:t>
            </a:r>
            <a:r>
              <a:rPr lang="sl-SI" b="1" dirty="0" smtClean="0">
                <a:solidFill>
                  <a:schemeClr val="bg1"/>
                </a:solidFill>
                <a:latin typeface="Arial Black" panose="020B0A04020102020204" pitchFamily="34" charset="0"/>
              </a:rPr>
              <a:t>on </a:t>
            </a:r>
            <a:r>
              <a:rPr lang="sl-SI" b="1" dirty="0">
                <a:solidFill>
                  <a:schemeClr val="bg1"/>
                </a:solidFill>
                <a:latin typeface="Arial Black" panose="020B0A04020102020204" pitchFamily="34" charset="0"/>
              </a:rPr>
              <a:t>EU-wide partnership, </a:t>
            </a:r>
            <a:r>
              <a:rPr lang="sl-SI" b="1" dirty="0" smtClean="0">
                <a:solidFill>
                  <a:schemeClr val="bg1"/>
                </a:solidFill>
                <a:latin typeface="Arial Black" panose="020B0A04020102020204" pitchFamily="34" charset="0"/>
              </a:rPr>
              <a:t>expertise</a:t>
            </a:r>
            <a:r>
              <a:rPr lang="sl-SI" b="1" dirty="0">
                <a:solidFill>
                  <a:schemeClr val="bg1"/>
                </a:solidFill>
                <a:latin typeface="Arial Black" panose="020B0A04020102020204" pitchFamily="34" charset="0"/>
              </a:rPr>
              <a:t>, relevance and achievements</a:t>
            </a:r>
          </a:p>
          <a:p>
            <a:pPr algn="ctr"/>
            <a:r>
              <a:rPr lang="sl-SI" b="1" dirty="0" err="1">
                <a:solidFill>
                  <a:schemeClr val="bg1"/>
                </a:solidFill>
                <a:latin typeface="Arial Black" panose="020B0A04020102020204" pitchFamily="34" charset="0"/>
              </a:rPr>
              <a:t>Details</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about</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specific</a:t>
            </a:r>
            <a:r>
              <a:rPr lang="sl-SI" b="1" dirty="0">
                <a:solidFill>
                  <a:schemeClr val="bg1"/>
                </a:solidFill>
                <a:latin typeface="Arial Black" panose="020B0A04020102020204" pitchFamily="34" charset="0"/>
              </a:rPr>
              <a:t> NBS </a:t>
            </a:r>
            <a:r>
              <a:rPr lang="sl-SI" b="1" dirty="0" err="1">
                <a:solidFill>
                  <a:schemeClr val="bg1"/>
                </a:solidFill>
                <a:latin typeface="Arial Black" panose="020B0A04020102020204" pitchFamily="34" charset="0"/>
              </a:rPr>
              <a:t>solution</a:t>
            </a:r>
            <a:r>
              <a:rPr lang="sl-SI" b="1" dirty="0">
                <a:solidFill>
                  <a:schemeClr val="bg1"/>
                </a:solidFill>
                <a:latin typeface="Arial Black" panose="020B0A04020102020204" pitchFamily="34" charset="0"/>
              </a:rPr>
              <a:t> at 8 demos </a:t>
            </a:r>
            <a:r>
              <a:rPr lang="sl-SI" b="1" dirty="0" err="1">
                <a:solidFill>
                  <a:schemeClr val="bg1"/>
                </a:solidFill>
                <a:latin typeface="Arial Black" panose="020B0A04020102020204" pitchFamily="34" charset="0"/>
              </a:rPr>
              <a:t>sites</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across</a:t>
            </a:r>
            <a:r>
              <a:rPr lang="sl-SI" b="1" dirty="0">
                <a:solidFill>
                  <a:schemeClr val="bg1"/>
                </a:solidFill>
                <a:latin typeface="Arial Black" panose="020B0A04020102020204" pitchFamily="34" charset="0"/>
              </a:rPr>
              <a:t> EU</a:t>
            </a:r>
          </a:p>
          <a:p>
            <a:pPr algn="ctr"/>
            <a:r>
              <a:rPr lang="sl-SI" b="1" dirty="0">
                <a:solidFill>
                  <a:schemeClr val="bg1"/>
                </a:solidFill>
                <a:latin typeface="Arial Black" panose="020B0A04020102020204" pitchFamily="34" charset="0"/>
              </a:rPr>
              <a:t>Data </a:t>
            </a:r>
            <a:r>
              <a:rPr lang="sl-SI" b="1" dirty="0" err="1">
                <a:solidFill>
                  <a:schemeClr val="bg1"/>
                </a:solidFill>
                <a:latin typeface="Arial Black" panose="020B0A04020102020204" pitchFamily="34" charset="0"/>
              </a:rPr>
              <a:t>and</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info</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point</a:t>
            </a:r>
            <a:endParaRPr lang="sl-SI" b="1" dirty="0">
              <a:solidFill>
                <a:schemeClr val="bg1"/>
              </a:solidFill>
              <a:latin typeface="Arial Black" panose="020B0A04020102020204" pitchFamily="34" charset="0"/>
            </a:endParaRPr>
          </a:p>
          <a:p>
            <a:pPr algn="ctr"/>
            <a:r>
              <a:rPr lang="sl-SI" b="1" dirty="0">
                <a:solidFill>
                  <a:schemeClr val="bg1"/>
                </a:solidFill>
                <a:latin typeface="Arial Black" panose="020B0A04020102020204" pitchFamily="34" charset="0"/>
              </a:rPr>
              <a:t> </a:t>
            </a:r>
            <a:endParaRPr lang="en-US" b="1" dirty="0" smtClean="0">
              <a:solidFill>
                <a:schemeClr val="bg1"/>
              </a:solidFill>
              <a:latin typeface="Arial Black" panose="020B0A04020102020204" pitchFamily="34" charset="0"/>
            </a:endParaRPr>
          </a:p>
          <a:p>
            <a:pPr algn="ctr"/>
            <a:endParaRPr lang="en-US" b="1" dirty="0">
              <a:solidFill>
                <a:schemeClr val="bg1"/>
              </a:solidFill>
              <a:latin typeface="Arial Black" panose="020B0A04020102020204" pitchFamily="34" charset="0"/>
            </a:endParaRPr>
          </a:p>
          <a:p>
            <a:pPr algn="ctr"/>
            <a:endParaRPr lang="sl-SI" b="1" dirty="0">
              <a:solidFill>
                <a:schemeClr val="bg1"/>
              </a:solidFill>
              <a:latin typeface="Arial Black" panose="020B0A04020102020204" pitchFamily="34" charset="0"/>
            </a:endParaRPr>
          </a:p>
          <a:p>
            <a:pPr algn="ctr"/>
            <a:r>
              <a:rPr lang="sl-SI" b="1" dirty="0" err="1">
                <a:solidFill>
                  <a:schemeClr val="bg1"/>
                </a:solidFill>
                <a:latin typeface="Arial Black" panose="020B0A04020102020204" pitchFamily="34" charset="0"/>
              </a:rPr>
              <a:t>Join</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and</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share</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your</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views</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expectations</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and</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suggestions</a:t>
            </a:r>
            <a:r>
              <a:rPr lang="sl-SI" b="1" dirty="0">
                <a:solidFill>
                  <a:schemeClr val="bg1"/>
                </a:solidFill>
                <a:latin typeface="Arial Black" panose="020B0A04020102020204" pitchFamily="34" charset="0"/>
              </a:rPr>
              <a:t> </a:t>
            </a:r>
            <a:r>
              <a:rPr lang="sl-SI" b="1" dirty="0" err="1">
                <a:solidFill>
                  <a:schemeClr val="bg1"/>
                </a:solidFill>
                <a:latin typeface="Arial Black" panose="020B0A04020102020204" pitchFamily="34" charset="0"/>
              </a:rPr>
              <a:t>with</a:t>
            </a:r>
            <a:r>
              <a:rPr lang="sl-SI" b="1" dirty="0">
                <a:solidFill>
                  <a:schemeClr val="bg1"/>
                </a:solidFill>
                <a:latin typeface="Arial Black" panose="020B0A04020102020204" pitchFamily="34" charset="0"/>
              </a:rPr>
              <a:t> NAIAD</a:t>
            </a:r>
          </a:p>
          <a:p>
            <a:pPr algn="ctr"/>
            <a:endParaRPr lang="sl-SI" dirty="0">
              <a:solidFill>
                <a:schemeClr val="bg1"/>
              </a:solidFill>
            </a:endParaRPr>
          </a:p>
          <a:p>
            <a:pPr algn="ctr"/>
            <a:endParaRPr lang="sl-SI" dirty="0" smtClean="0">
              <a:solidFill>
                <a:schemeClr val="bg1"/>
              </a:solidFill>
            </a:endParaRPr>
          </a:p>
          <a:p>
            <a:r>
              <a:rPr lang="en-US" dirty="0" smtClean="0">
                <a:solidFill>
                  <a:schemeClr val="bg1"/>
                </a:solidFill>
              </a:rPr>
              <a:t>        </a:t>
            </a:r>
            <a:r>
              <a:rPr lang="sl-SI" dirty="0" smtClean="0">
                <a:solidFill>
                  <a:schemeClr val="bg1"/>
                </a:solidFill>
              </a:rPr>
              <a:t>NAIAD2020 </a:t>
            </a:r>
            <a:r>
              <a:rPr lang="en-US" dirty="0" smtClean="0">
                <a:solidFill>
                  <a:schemeClr val="bg1"/>
                </a:solidFill>
              </a:rPr>
              <a:t>                                                        				             </a:t>
            </a:r>
            <a:r>
              <a:rPr lang="sl-SI" dirty="0" smtClean="0">
                <a:solidFill>
                  <a:schemeClr val="bg1"/>
                </a:solidFill>
              </a:rPr>
              <a:t>#</a:t>
            </a:r>
            <a:r>
              <a:rPr lang="sl-SI" dirty="0">
                <a:solidFill>
                  <a:schemeClr val="bg1"/>
                </a:solidFill>
              </a:rPr>
              <a:t>NAIAD2020</a:t>
            </a:r>
          </a:p>
          <a:p>
            <a:endParaRPr lang="en-US" dirty="0"/>
          </a:p>
        </p:txBody>
      </p:sp>
      <p:sp>
        <p:nvSpPr>
          <p:cNvPr id="2" name="TextBox 1"/>
          <p:cNvSpPr txBox="1"/>
          <p:nvPr/>
        </p:nvSpPr>
        <p:spPr>
          <a:xfrm>
            <a:off x="-81280" y="0"/>
            <a:ext cx="5132209" cy="2092881"/>
          </a:xfrm>
          <a:prstGeom prst="rect">
            <a:avLst/>
          </a:prstGeom>
          <a:noFill/>
        </p:spPr>
        <p:txBody>
          <a:bodyPr wrap="square" rtlCol="0">
            <a:spAutoFit/>
          </a:bodyPr>
          <a:lstStyle/>
          <a:p>
            <a:pPr algn="ctr"/>
            <a:r>
              <a:rPr lang="en-US" sz="2400" b="1" dirty="0" err="1" smtClean="0">
                <a:solidFill>
                  <a:schemeClr val="bg1"/>
                </a:solidFill>
              </a:rPr>
              <a:t>Florentina</a:t>
            </a:r>
            <a:r>
              <a:rPr lang="en-US" sz="2400" b="1" dirty="0" smtClean="0">
                <a:solidFill>
                  <a:schemeClr val="bg1"/>
                </a:solidFill>
              </a:rPr>
              <a:t> </a:t>
            </a:r>
            <a:r>
              <a:rPr lang="en-US" sz="2400" b="1" dirty="0" err="1" smtClean="0">
                <a:solidFill>
                  <a:schemeClr val="bg1"/>
                </a:solidFill>
              </a:rPr>
              <a:t>Nanu</a:t>
            </a:r>
            <a:endParaRPr lang="en-US" sz="2400" b="1" dirty="0" smtClean="0">
              <a:solidFill>
                <a:schemeClr val="bg1"/>
              </a:solidFill>
            </a:endParaRPr>
          </a:p>
          <a:p>
            <a:pPr algn="ctr"/>
            <a:r>
              <a:rPr lang="en-US" sz="2400" b="1" dirty="0" smtClean="0">
                <a:solidFill>
                  <a:schemeClr val="bg1"/>
                </a:solidFill>
              </a:rPr>
              <a:t>Managing Partner </a:t>
            </a:r>
          </a:p>
          <a:p>
            <a:pPr algn="ctr"/>
            <a:r>
              <a:rPr lang="en-US" sz="2400" b="1" dirty="0" smtClean="0">
                <a:solidFill>
                  <a:schemeClr val="bg1"/>
                </a:solidFill>
              </a:rPr>
              <a:t>Business Development Group Romania</a:t>
            </a:r>
          </a:p>
          <a:p>
            <a:pPr algn="ctr"/>
            <a:r>
              <a:rPr lang="en-US" sz="2000" b="1" dirty="0">
                <a:solidFill>
                  <a:schemeClr val="bg1"/>
                </a:solidFill>
                <a:hlinkClick r:id="rId4"/>
              </a:rPr>
              <a:t>f</a:t>
            </a:r>
            <a:r>
              <a:rPr lang="en-US" sz="2000" b="1" dirty="0" smtClean="0">
                <a:solidFill>
                  <a:schemeClr val="bg1"/>
                </a:solidFill>
                <a:hlinkClick r:id="rId4"/>
              </a:rPr>
              <a:t>lorentina.nanu@bdgroup.ro</a:t>
            </a:r>
            <a:endParaRPr lang="en-US" sz="2000" b="1" dirty="0" smtClean="0">
              <a:solidFill>
                <a:schemeClr val="bg1"/>
              </a:solidFill>
            </a:endParaRPr>
          </a:p>
          <a:p>
            <a:pPr algn="ctr"/>
            <a:r>
              <a:rPr lang="en-US" sz="2000" b="1" dirty="0" smtClean="0">
                <a:solidFill>
                  <a:schemeClr val="bg1"/>
                </a:solidFill>
                <a:hlinkClick r:id="rId5"/>
              </a:rPr>
              <a:t>www.bdgroup.ro</a:t>
            </a:r>
            <a:endParaRPr lang="en-US" sz="2000" b="1" dirty="0" smtClean="0">
              <a:solidFill>
                <a:schemeClr val="bg1"/>
              </a:solidFill>
            </a:endParaRPr>
          </a:p>
          <a:p>
            <a:pPr algn="ctr"/>
            <a:endParaRPr lang="en-US" b="1" dirty="0" smtClean="0">
              <a:solidFill>
                <a:schemeClr val="bg1"/>
              </a:solidFill>
            </a:endParaRPr>
          </a:p>
        </p:txBody>
      </p:sp>
      <p:pic>
        <p:nvPicPr>
          <p:cNvPr id="6" name="Slika 7"/>
          <p:cNvPicPr>
            <a:picLocks noChangeAspect="1"/>
          </p:cNvPicPr>
          <p:nvPr/>
        </p:nvPicPr>
        <p:blipFill>
          <a:blip r:embed="rId6"/>
          <a:stretch>
            <a:fillRect/>
          </a:stretch>
        </p:blipFill>
        <p:spPr>
          <a:xfrm>
            <a:off x="771835" y="5093654"/>
            <a:ext cx="453442" cy="452004"/>
          </a:xfrm>
          <a:prstGeom prst="rect">
            <a:avLst/>
          </a:prstGeom>
        </p:spPr>
      </p:pic>
      <p:pic>
        <p:nvPicPr>
          <p:cNvPr id="8" name="Slika 9"/>
          <p:cNvPicPr>
            <a:picLocks noChangeAspect="1"/>
          </p:cNvPicPr>
          <p:nvPr/>
        </p:nvPicPr>
        <p:blipFill>
          <a:blip r:embed="rId7"/>
          <a:stretch>
            <a:fillRect/>
          </a:stretch>
        </p:blipFill>
        <p:spPr>
          <a:xfrm>
            <a:off x="8420158" y="4973942"/>
            <a:ext cx="452004" cy="452004"/>
          </a:xfrm>
          <a:prstGeom prst="rect">
            <a:avLst/>
          </a:prstGeom>
        </p:spPr>
      </p:pic>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148" name="Imagen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87" y="6339498"/>
            <a:ext cx="639762" cy="431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771835" y="6402490"/>
            <a:ext cx="92764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800" b="0" i="1" u="none" strike="noStrike" cap="none" normalizeH="0" baseline="0" dirty="0" smtClean="0">
                <a:ln>
                  <a:noFill/>
                </a:ln>
                <a:solidFill>
                  <a:schemeClr val="bg1"/>
                </a:solidFill>
                <a:effectLst/>
                <a:latin typeface="Calibri" pitchFamily="34" charset="0"/>
                <a:ea typeface="Arial" pitchFamily="34" charset="0"/>
                <a:cs typeface="Times New Roman" pitchFamily="18" charset="0"/>
              </a:rPr>
              <a:t>This project has received funding from the European Union’s Horizon 2020 research and innovation programme under grant agreement No 730497.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800" b="0" i="1" u="none" strike="noStrike" cap="none" normalizeH="0" baseline="0" dirty="0" smtClean="0">
                <a:ln>
                  <a:noFill/>
                </a:ln>
                <a:solidFill>
                  <a:schemeClr val="bg1"/>
                </a:solidFill>
                <a:effectLst/>
                <a:latin typeface="Calibri" pitchFamily="34" charset="0"/>
                <a:ea typeface="Arial" pitchFamily="34" charset="0"/>
                <a:cs typeface="Times New Roman" pitchFamily="18" charset="0"/>
              </a:rPr>
              <a:t>The opinions expressed in this document reflect only the author’s view and in no way reflect the European Commission’s opinions.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800" b="0" i="1" u="none" strike="noStrike" cap="none" normalizeH="0" baseline="0" dirty="0" smtClean="0">
                <a:ln>
                  <a:noFill/>
                </a:ln>
                <a:solidFill>
                  <a:schemeClr val="bg1"/>
                </a:solidFill>
                <a:effectLst/>
                <a:latin typeface="Calibri" pitchFamily="34" charset="0"/>
                <a:ea typeface="Arial" pitchFamily="34" charset="0"/>
                <a:cs typeface="Times New Roman" pitchFamily="18" charset="0"/>
              </a:rPr>
              <a:t>The European Commission is not responsible for any use that may be made of the information it contains.</a:t>
            </a:r>
            <a:endParaRPr kumimoji="0" lang="en-GB" altLang="en-US"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220696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3382"/>
            <a:ext cx="10515600" cy="1325563"/>
          </a:xfrm>
        </p:spPr>
        <p:txBody>
          <a:bodyPr/>
          <a:lstStyle/>
          <a:p>
            <a:r>
              <a:rPr lang="en-US" b="1" dirty="0" smtClean="0"/>
              <a:t>Abou</a:t>
            </a:r>
            <a:r>
              <a:rPr lang="en-US" b="1" dirty="0" smtClean="0"/>
              <a:t>t NAIAD -</a:t>
            </a:r>
            <a:r>
              <a:rPr lang="sl-SI" b="1" dirty="0" smtClean="0"/>
              <a:t>Project </a:t>
            </a:r>
            <a:r>
              <a:rPr lang="sl-SI" b="1" dirty="0"/>
              <a:t>purpose</a:t>
            </a:r>
          </a:p>
        </p:txBody>
      </p:sp>
      <p:sp>
        <p:nvSpPr>
          <p:cNvPr id="3" name="Content Placeholder 2"/>
          <p:cNvSpPr>
            <a:spLocks noGrp="1"/>
          </p:cNvSpPr>
          <p:nvPr>
            <p:ph idx="1"/>
          </p:nvPr>
        </p:nvSpPr>
        <p:spPr>
          <a:xfrm>
            <a:off x="6390125" y="1901688"/>
            <a:ext cx="5713269" cy="4349362"/>
          </a:xfrm>
        </p:spPr>
        <p:txBody>
          <a:bodyPr>
            <a:normAutofit fontScale="47500" lnSpcReduction="20000"/>
          </a:bodyPr>
          <a:lstStyle/>
          <a:p>
            <a:pPr marL="0" indent="0" algn="just">
              <a:lnSpc>
                <a:spcPct val="170000"/>
              </a:lnSpc>
              <a:buNone/>
            </a:pPr>
            <a:endParaRPr lang="sl-SI" sz="1400" dirty="0"/>
          </a:p>
          <a:p>
            <a:pPr>
              <a:lnSpc>
                <a:spcPct val="120000"/>
              </a:lnSpc>
              <a:buFont typeface="Wingdings" panose="05000000000000000000" pitchFamily="2" charset="2"/>
              <a:buChar char="q"/>
            </a:pPr>
            <a:r>
              <a:rPr lang="en-US" sz="4200" dirty="0" smtClean="0"/>
              <a:t>Develop </a:t>
            </a:r>
            <a:r>
              <a:rPr lang="en-US" sz="4200" i="1" dirty="0"/>
              <a:t>novel business models </a:t>
            </a:r>
            <a:r>
              <a:rPr lang="en-US" sz="4200" dirty="0" smtClean="0"/>
              <a:t>to capture </a:t>
            </a:r>
            <a:r>
              <a:rPr lang="en-GB" sz="4200" dirty="0"/>
              <a:t>positive externalities of these projects and convert them in to revenue streams that pay back for the investments </a:t>
            </a:r>
            <a:r>
              <a:rPr lang="en-GB" sz="4200" dirty="0" smtClean="0"/>
              <a:t>made </a:t>
            </a:r>
          </a:p>
          <a:p>
            <a:pPr>
              <a:lnSpc>
                <a:spcPct val="120000"/>
              </a:lnSpc>
              <a:buFont typeface="Wingdings" panose="05000000000000000000" pitchFamily="2" charset="2"/>
              <a:buChar char="q"/>
            </a:pPr>
            <a:r>
              <a:rPr lang="en-US" sz="4200" i="1" dirty="0"/>
              <a:t>I</a:t>
            </a:r>
            <a:r>
              <a:rPr lang="en-US" sz="4200" i="1" dirty="0" smtClean="0"/>
              <a:t>ncrease </a:t>
            </a:r>
            <a:r>
              <a:rPr lang="en-US" sz="4200" i="1" dirty="0"/>
              <a:t>capacity of policy decision makers to integrate NBS in development planning </a:t>
            </a:r>
            <a:r>
              <a:rPr lang="en-US" sz="4200" dirty="0"/>
              <a:t>and contribute to general awareness of need of NBS and socio-economic opportunities arising with their </a:t>
            </a:r>
            <a:r>
              <a:rPr lang="en-US" sz="4200" dirty="0" err="1" smtClean="0"/>
              <a:t>implementationn</a:t>
            </a:r>
            <a:r>
              <a:rPr lang="en-US" sz="4200" dirty="0" smtClean="0"/>
              <a:t> at </a:t>
            </a:r>
            <a:r>
              <a:rPr lang="en-US" sz="4200" dirty="0"/>
              <a:t>local, regional or EU level</a:t>
            </a:r>
            <a:r>
              <a:rPr lang="sl-SI" sz="4200" dirty="0"/>
              <a:t>.</a:t>
            </a:r>
            <a:endParaRPr lang="en-US" sz="4200" dirty="0"/>
          </a:p>
        </p:txBody>
      </p:sp>
      <p:pic>
        <p:nvPicPr>
          <p:cNvPr id="5122" name="Picture 2" descr="Z:\Proiecte\2018\Naiad\Implementation\WP 9\Prezentari proiect\N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62" y="3481561"/>
            <a:ext cx="6390125" cy="32350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4125" y="1044997"/>
            <a:ext cx="6096000" cy="2067233"/>
          </a:xfrm>
          <a:prstGeom prst="rect">
            <a:avLst/>
          </a:prstGeom>
          <a:ln>
            <a:solidFill>
              <a:schemeClr val="accent1">
                <a:lumMod val="50000"/>
              </a:schemeClr>
            </a:solidFill>
          </a:ln>
        </p:spPr>
        <p:txBody>
          <a:bodyPr>
            <a:spAutoFit/>
          </a:bodyPr>
          <a:lstStyle/>
          <a:p>
            <a:pPr marL="285750" lvl="0" indent="-285750">
              <a:spcBef>
                <a:spcPts val="1000"/>
              </a:spcBef>
              <a:buFont typeface="Wingdings" panose="05000000000000000000" pitchFamily="2" charset="2"/>
              <a:buChar char="q"/>
            </a:pPr>
            <a:r>
              <a:rPr lang="sl-SI" sz="2000" dirty="0" smtClean="0">
                <a:solidFill>
                  <a:prstClr val="black"/>
                </a:solidFill>
              </a:rPr>
              <a:t>D</a:t>
            </a:r>
            <a:r>
              <a:rPr lang="en-US" sz="2000" dirty="0" err="1">
                <a:solidFill>
                  <a:prstClr val="black"/>
                </a:solidFill>
              </a:rPr>
              <a:t>esign</a:t>
            </a:r>
            <a:r>
              <a:rPr lang="en-US" sz="2000" dirty="0">
                <a:solidFill>
                  <a:prstClr val="black"/>
                </a:solidFill>
              </a:rPr>
              <a:t> </a:t>
            </a:r>
            <a:r>
              <a:rPr lang="en-US" sz="2000" i="1" dirty="0">
                <a:solidFill>
                  <a:prstClr val="black"/>
                </a:solidFill>
              </a:rPr>
              <a:t>concrete Nature Based Solutions </a:t>
            </a:r>
            <a:r>
              <a:rPr lang="en-US" sz="2000" dirty="0">
                <a:solidFill>
                  <a:prstClr val="black"/>
                </a:solidFill>
              </a:rPr>
              <a:t>(NBS) </a:t>
            </a:r>
            <a:r>
              <a:rPr lang="sl-SI" sz="2000" dirty="0">
                <a:solidFill>
                  <a:prstClr val="black"/>
                </a:solidFill>
              </a:rPr>
              <a:t>approach </a:t>
            </a:r>
            <a:r>
              <a:rPr lang="en-US" sz="2000" dirty="0">
                <a:solidFill>
                  <a:prstClr val="black"/>
                </a:solidFill>
              </a:rPr>
              <a:t>in response to specific water risks in </a:t>
            </a:r>
            <a:r>
              <a:rPr lang="en-US" sz="2000" dirty="0" smtClean="0">
                <a:solidFill>
                  <a:prstClr val="black"/>
                </a:solidFill>
              </a:rPr>
              <a:t>9 </a:t>
            </a:r>
            <a:r>
              <a:rPr lang="en-US" sz="2000" dirty="0">
                <a:solidFill>
                  <a:prstClr val="black"/>
                </a:solidFill>
              </a:rPr>
              <a:t>demo sites across EU</a:t>
            </a:r>
          </a:p>
          <a:p>
            <a:pPr marL="285750" lvl="0" indent="-285750">
              <a:spcBef>
                <a:spcPts val="1000"/>
              </a:spcBef>
              <a:buFont typeface="Wingdings" panose="05000000000000000000" pitchFamily="2" charset="2"/>
              <a:buChar char="q"/>
            </a:pPr>
            <a:r>
              <a:rPr lang="sl-SI" sz="2000" dirty="0">
                <a:solidFill>
                  <a:prstClr val="black"/>
                </a:solidFill>
              </a:rPr>
              <a:t>D</a:t>
            </a:r>
            <a:r>
              <a:rPr lang="en-US" sz="2000" dirty="0" err="1">
                <a:solidFill>
                  <a:prstClr val="black"/>
                </a:solidFill>
              </a:rPr>
              <a:t>eliver</a:t>
            </a:r>
            <a:r>
              <a:rPr lang="en-US" sz="2000" dirty="0">
                <a:solidFill>
                  <a:prstClr val="black"/>
                </a:solidFill>
              </a:rPr>
              <a:t> </a:t>
            </a:r>
            <a:r>
              <a:rPr lang="en-US" sz="2000" i="1" dirty="0">
                <a:solidFill>
                  <a:prstClr val="black"/>
                </a:solidFill>
              </a:rPr>
              <a:t>replicable methods </a:t>
            </a:r>
            <a:r>
              <a:rPr lang="en-US" sz="2000" dirty="0">
                <a:solidFill>
                  <a:prstClr val="black"/>
                </a:solidFill>
              </a:rPr>
              <a:t>to support NBS implementation independent or in combination with grey </a:t>
            </a:r>
            <a:r>
              <a:rPr lang="en-US" sz="2000" dirty="0" smtClean="0">
                <a:solidFill>
                  <a:prstClr val="black"/>
                </a:solidFill>
              </a:rPr>
              <a:t>and soft measures </a:t>
            </a:r>
            <a:endParaRPr lang="en-US" sz="2000" dirty="0">
              <a:solidFill>
                <a:prstClr val="black"/>
              </a:solidFill>
            </a:endParaRPr>
          </a:p>
        </p:txBody>
      </p:sp>
    </p:spTree>
    <p:extLst>
      <p:ext uri="{BB962C8B-B14F-4D97-AF65-F5344CB8AC3E}">
        <p14:creationId xmlns:p14="http://schemas.microsoft.com/office/powerpoint/2010/main" val="2946633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80216"/>
            <a:ext cx="10515600" cy="1325563"/>
          </a:xfrm>
        </p:spPr>
        <p:txBody>
          <a:bodyPr/>
          <a:lstStyle/>
          <a:p>
            <a:r>
              <a:rPr lang="en-US" b="1" dirty="0"/>
              <a:t>About NAIAD </a:t>
            </a:r>
            <a:r>
              <a:rPr lang="en-US" b="1" dirty="0" smtClean="0"/>
              <a:t>–Project Ob</a:t>
            </a:r>
            <a:r>
              <a:rPr lang="sl-SI" b="1" dirty="0" smtClean="0"/>
              <a:t>jectives</a:t>
            </a:r>
            <a:endParaRPr lang="sl-SI" b="1" dirty="0"/>
          </a:p>
        </p:txBody>
      </p:sp>
      <p:sp>
        <p:nvSpPr>
          <p:cNvPr id="3" name="Content Placeholder 2"/>
          <p:cNvSpPr>
            <a:spLocks noGrp="1"/>
          </p:cNvSpPr>
          <p:nvPr>
            <p:ph idx="1"/>
          </p:nvPr>
        </p:nvSpPr>
        <p:spPr>
          <a:xfrm>
            <a:off x="304800" y="1396254"/>
            <a:ext cx="8324381" cy="3342723"/>
          </a:xfrm>
        </p:spPr>
        <p:txBody>
          <a:bodyPr>
            <a:noAutofit/>
          </a:bodyPr>
          <a:lstStyle/>
          <a:p>
            <a:pPr marL="0" indent="0">
              <a:buNone/>
            </a:pPr>
            <a:r>
              <a:rPr lang="en-US" sz="2000" b="1" dirty="0"/>
              <a:t>Objective 1 – Synthesis of </a:t>
            </a:r>
            <a:r>
              <a:rPr lang="en-US" sz="2000" b="1" dirty="0"/>
              <a:t>biophysical and </a:t>
            </a:r>
            <a:r>
              <a:rPr lang="en-US" sz="2000" b="1" dirty="0" smtClean="0"/>
              <a:t>socio-economic knowledge</a:t>
            </a:r>
            <a:r>
              <a:rPr lang="en-US" sz="2000" b="1" dirty="0" smtClean="0"/>
              <a:t> </a:t>
            </a:r>
          </a:p>
          <a:p>
            <a:pPr marL="0" indent="0">
              <a:buNone/>
            </a:pPr>
            <a:endParaRPr lang="en-US" sz="2000" b="1" dirty="0"/>
          </a:p>
          <a:p>
            <a:pPr algn="just">
              <a:buFontTx/>
              <a:buChar char="-"/>
            </a:pPr>
            <a:r>
              <a:rPr lang="en-US" sz="2000" dirty="0" smtClean="0"/>
              <a:t>Providing </a:t>
            </a:r>
            <a:r>
              <a:rPr lang="en-US" sz="2000" dirty="0"/>
              <a:t>assessment framework for testing, evidence data collection and operationalization of NBS in support of mitigation or prevention </a:t>
            </a:r>
            <a:r>
              <a:rPr lang="en-US" sz="2000" dirty="0" smtClean="0"/>
              <a:t>of water related </a:t>
            </a:r>
            <a:r>
              <a:rPr lang="en-US" sz="2000" dirty="0" smtClean="0"/>
              <a:t>risks</a:t>
            </a:r>
          </a:p>
          <a:p>
            <a:pPr marL="0" indent="0" algn="just">
              <a:buNone/>
            </a:pPr>
            <a:endParaRPr lang="en-US" sz="2000" dirty="0"/>
          </a:p>
          <a:p>
            <a:pPr algn="just">
              <a:buFontTx/>
              <a:buChar char="-"/>
            </a:pPr>
            <a:r>
              <a:rPr lang="en-US" sz="2000" dirty="0"/>
              <a:t>Combining research, secondary data collection and analysis and stakeholder participation approach</a:t>
            </a:r>
            <a:r>
              <a:rPr lang="sl-SI" sz="2000" dirty="0" smtClean="0"/>
              <a:t>.</a:t>
            </a:r>
            <a:endParaRPr lang="en-US" sz="2000" dirty="0" smtClean="0"/>
          </a:p>
          <a:p>
            <a:pPr algn="just">
              <a:buFontTx/>
              <a:buChar char="-"/>
            </a:pPr>
            <a:endParaRPr lang="en-US" sz="2000" dirty="0"/>
          </a:p>
          <a:p>
            <a:pPr marL="0" indent="0" algn="ctr">
              <a:buNone/>
            </a:pPr>
            <a:r>
              <a:rPr lang="en-US" sz="2000" b="1" i="1" dirty="0" smtClean="0">
                <a:solidFill>
                  <a:schemeClr val="accent1">
                    <a:lumMod val="75000"/>
                  </a:schemeClr>
                </a:solidFill>
              </a:rPr>
              <a:t>The </a:t>
            </a:r>
            <a:r>
              <a:rPr lang="en-US" sz="2000" b="1" i="1" dirty="0">
                <a:solidFill>
                  <a:schemeClr val="accent1">
                    <a:lumMod val="75000"/>
                  </a:schemeClr>
                </a:solidFill>
              </a:rPr>
              <a:t>goal is to deliver a robust informed decision support and planning tool for NBS implementation</a:t>
            </a:r>
            <a:r>
              <a:rPr lang="sl-SI" sz="2000" b="1" dirty="0">
                <a:solidFill>
                  <a:schemeClr val="accent1">
                    <a:lumMod val="75000"/>
                  </a:schemeClr>
                </a:solidFill>
              </a:rPr>
              <a:t>.</a:t>
            </a:r>
            <a:endParaRPr lang="en-US" sz="2000" b="1" dirty="0">
              <a:solidFill>
                <a:schemeClr val="accent1">
                  <a:lumMod val="75000"/>
                </a:schemeClr>
              </a:solidFill>
            </a:endParaRPr>
          </a:p>
          <a:p>
            <a:endParaRPr lang="en-US" sz="2000" dirty="0"/>
          </a:p>
        </p:txBody>
      </p:sp>
      <p:pic>
        <p:nvPicPr>
          <p:cNvPr id="4" name="Slika 4"/>
          <p:cNvPicPr>
            <a:picLocks noChangeAspect="1"/>
          </p:cNvPicPr>
          <p:nvPr/>
        </p:nvPicPr>
        <p:blipFill>
          <a:blip r:embed="rId2"/>
          <a:stretch>
            <a:fillRect/>
          </a:stretch>
        </p:blipFill>
        <p:spPr>
          <a:xfrm>
            <a:off x="8629180" y="2011487"/>
            <a:ext cx="3562819" cy="3562819"/>
          </a:xfrm>
          <a:prstGeom prst="rect">
            <a:avLst/>
          </a:prstGeom>
        </p:spPr>
      </p:pic>
    </p:spTree>
    <p:extLst>
      <p:ext uri="{BB962C8B-B14F-4D97-AF65-F5344CB8AC3E}">
        <p14:creationId xmlns:p14="http://schemas.microsoft.com/office/powerpoint/2010/main" val="14448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1914"/>
            <a:ext cx="10515600" cy="4351338"/>
          </a:xfrm>
        </p:spPr>
        <p:txBody>
          <a:bodyPr>
            <a:normAutofit fontScale="47500" lnSpcReduction="20000"/>
          </a:bodyPr>
          <a:lstStyle/>
          <a:p>
            <a:pPr marL="0" indent="0">
              <a:buNone/>
            </a:pPr>
            <a:r>
              <a:rPr lang="en-US" sz="5100" b="1" dirty="0"/>
              <a:t>Objective 2 – Operationalization of the framework</a:t>
            </a:r>
          </a:p>
          <a:p>
            <a:pPr algn="just">
              <a:lnSpc>
                <a:spcPct val="170000"/>
              </a:lnSpc>
              <a:buFontTx/>
              <a:buChar char="-"/>
            </a:pPr>
            <a:r>
              <a:rPr lang="en-US" sz="4400" dirty="0" smtClean="0"/>
              <a:t>Testing </a:t>
            </a:r>
            <a:r>
              <a:rPr lang="en-US" sz="4400" dirty="0"/>
              <a:t>of the framework on selected demo sites, </a:t>
            </a:r>
          </a:p>
          <a:p>
            <a:pPr algn="just">
              <a:lnSpc>
                <a:spcPct val="120000"/>
              </a:lnSpc>
              <a:buFontTx/>
              <a:buChar char="-"/>
            </a:pPr>
            <a:r>
              <a:rPr lang="en-US" sz="4400" dirty="0"/>
              <a:t>Fine tuning and upgrade of the decision support and planning tool, </a:t>
            </a:r>
            <a:r>
              <a:rPr lang="en-US" sz="4400" dirty="0" smtClean="0"/>
              <a:t>through </a:t>
            </a:r>
            <a:r>
              <a:rPr lang="en-US" sz="4400" dirty="0"/>
              <a:t>stakeholder engagement and implementation experience,</a:t>
            </a:r>
          </a:p>
          <a:p>
            <a:pPr algn="just">
              <a:lnSpc>
                <a:spcPct val="120000"/>
              </a:lnSpc>
              <a:buFontTx/>
              <a:buChar char="-"/>
            </a:pPr>
            <a:r>
              <a:rPr lang="en-US" sz="4400" dirty="0"/>
              <a:t>Involving investment, business and insurance sector to participate in identification of novel business and </a:t>
            </a:r>
            <a:r>
              <a:rPr lang="sl-SI" sz="4400" dirty="0" err="1"/>
              <a:t>financial</a:t>
            </a:r>
            <a:r>
              <a:rPr lang="en-US" sz="4400" dirty="0"/>
              <a:t> opportunities with NBS measures implementation.</a:t>
            </a:r>
          </a:p>
          <a:p>
            <a:pPr>
              <a:buFontTx/>
              <a:buChar char="-"/>
            </a:pPr>
            <a:endParaRPr lang="en-US" sz="3300" dirty="0"/>
          </a:p>
          <a:p>
            <a:pPr marL="0" indent="0" algn="ctr">
              <a:buNone/>
            </a:pPr>
            <a:r>
              <a:rPr lang="en-US" sz="5100" b="1" i="1" dirty="0">
                <a:solidFill>
                  <a:schemeClr val="accent1">
                    <a:lumMod val="75000"/>
                  </a:schemeClr>
                </a:solidFill>
              </a:rPr>
              <a:t>The goal is to test the theoretical knowledge and upgrade it through testing in real environment</a:t>
            </a:r>
            <a:r>
              <a:rPr lang="sl-SI" sz="5100" b="1" i="1" dirty="0">
                <a:solidFill>
                  <a:schemeClr val="accent1">
                    <a:lumMod val="75000"/>
                  </a:schemeClr>
                </a:solidFill>
              </a:rPr>
              <a:t>,</a:t>
            </a:r>
            <a:r>
              <a:rPr lang="en-US" sz="5100" b="1" i="1" dirty="0">
                <a:solidFill>
                  <a:schemeClr val="accent1">
                    <a:lumMod val="75000"/>
                  </a:schemeClr>
                </a:solidFill>
              </a:rPr>
              <a:t> while at the same time </a:t>
            </a:r>
            <a:r>
              <a:rPr lang="sl-SI" sz="5100" b="1" i="1" dirty="0" err="1">
                <a:solidFill>
                  <a:schemeClr val="accent1">
                    <a:lumMod val="75000"/>
                  </a:schemeClr>
                </a:solidFill>
              </a:rPr>
              <a:t>co-develop</a:t>
            </a:r>
            <a:r>
              <a:rPr lang="en-US" sz="5100" b="1" i="1" dirty="0">
                <a:solidFill>
                  <a:schemeClr val="accent1">
                    <a:lumMod val="75000"/>
                  </a:schemeClr>
                </a:solidFill>
              </a:rPr>
              <a:t> novel financial and business models in support of their implementation and </a:t>
            </a:r>
            <a:r>
              <a:rPr lang="en-US" sz="5100" b="1" i="1" dirty="0" smtClean="0">
                <a:solidFill>
                  <a:schemeClr val="accent1">
                    <a:lumMod val="75000"/>
                  </a:schemeClr>
                </a:solidFill>
              </a:rPr>
              <a:t>replicability</a:t>
            </a:r>
            <a:r>
              <a:rPr lang="sl-SI" sz="5100" b="1" i="1" dirty="0" smtClean="0">
                <a:solidFill>
                  <a:schemeClr val="accent1">
                    <a:lumMod val="75000"/>
                  </a:schemeClr>
                </a:solidFill>
              </a:rPr>
              <a:t>.</a:t>
            </a:r>
          </a:p>
          <a:p>
            <a:pPr>
              <a:buFontTx/>
              <a:buChar char="-"/>
            </a:pPr>
            <a:endParaRPr lang="en-US" dirty="0"/>
          </a:p>
          <a:p>
            <a:endParaRPr lang="en-US" dirty="0"/>
          </a:p>
        </p:txBody>
      </p:sp>
      <p:sp>
        <p:nvSpPr>
          <p:cNvPr id="5" name="Title 1"/>
          <p:cNvSpPr txBox="1">
            <a:spLocks/>
          </p:cNvSpPr>
          <p:nvPr/>
        </p:nvSpPr>
        <p:spPr>
          <a:xfrm>
            <a:off x="750736" y="2948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en-US" b="1" dirty="0" smtClean="0"/>
              <a:t>About NAIAD – Project Ob</a:t>
            </a:r>
            <a:r>
              <a:rPr lang="sl-SI" b="1" dirty="0" smtClean="0"/>
              <a:t>jectives</a:t>
            </a:r>
            <a:endParaRPr lang="sl-SI" b="1" dirty="0"/>
          </a:p>
        </p:txBody>
      </p:sp>
    </p:spTree>
    <p:extLst>
      <p:ext uri="{BB962C8B-B14F-4D97-AF65-F5344CB8AC3E}">
        <p14:creationId xmlns:p14="http://schemas.microsoft.com/office/powerpoint/2010/main" val="1445377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sz="2600" b="1" dirty="0"/>
              <a:t>Objective 3 – Policy uptake, communication, dissemination and capacity building</a:t>
            </a:r>
          </a:p>
          <a:p>
            <a:pPr algn="just">
              <a:buFontTx/>
              <a:buChar char="-"/>
            </a:pPr>
            <a:r>
              <a:rPr lang="en-US" sz="2600" dirty="0" smtClean="0"/>
              <a:t>Build </a:t>
            </a:r>
            <a:r>
              <a:rPr lang="en-US" sz="2600" dirty="0"/>
              <a:t>awareness at government, business, insurance sector, civil society and academia on the benefits and risk provided through NBS implementation</a:t>
            </a:r>
            <a:r>
              <a:rPr lang="sl-SI" sz="2600" dirty="0"/>
              <a:t>,</a:t>
            </a:r>
            <a:endParaRPr lang="en-US" sz="2600" dirty="0"/>
          </a:p>
          <a:p>
            <a:pPr algn="just">
              <a:buFontTx/>
              <a:buChar char="-"/>
            </a:pPr>
            <a:r>
              <a:rPr lang="en-US" sz="2600" dirty="0"/>
              <a:t>Provide targeted recommendations and guidance to utilize </a:t>
            </a:r>
            <a:r>
              <a:rPr lang="en-US" sz="2600" b="1" dirty="0"/>
              <a:t>natural assurance schemes to improve economic, social and environmental conditions </a:t>
            </a:r>
            <a:r>
              <a:rPr lang="en-US" sz="2600" dirty="0"/>
              <a:t>on the field at EU level</a:t>
            </a:r>
            <a:r>
              <a:rPr lang="sl-SI" sz="2600" dirty="0"/>
              <a:t>.</a:t>
            </a:r>
            <a:endParaRPr lang="en-US" sz="2600" dirty="0"/>
          </a:p>
          <a:p>
            <a:pPr marL="0" indent="0">
              <a:buNone/>
            </a:pPr>
            <a:endParaRPr lang="en-US" sz="2600" dirty="0"/>
          </a:p>
          <a:p>
            <a:pPr marL="0" indent="0" algn="ctr">
              <a:buNone/>
            </a:pPr>
            <a:r>
              <a:rPr lang="en-US" sz="2600" b="1" i="1" dirty="0">
                <a:solidFill>
                  <a:schemeClr val="accent1">
                    <a:lumMod val="75000"/>
                  </a:schemeClr>
                </a:solidFill>
              </a:rPr>
              <a:t>The goal is to contribute, through financially viable and technically sound NBS informed decision support and planning tools, to socio-economic prosperity and sustainability of natural environment.</a:t>
            </a:r>
          </a:p>
          <a:p>
            <a:pPr>
              <a:buFontTx/>
              <a:buChar char="-"/>
            </a:pPr>
            <a:endParaRPr lang="en-US" dirty="0"/>
          </a:p>
          <a:p>
            <a:endParaRPr lang="en-US" dirty="0"/>
          </a:p>
        </p:txBody>
      </p:sp>
      <p:sp>
        <p:nvSpPr>
          <p:cNvPr id="9" name="Title 1"/>
          <p:cNvSpPr txBox="1">
            <a:spLocks/>
          </p:cNvSpPr>
          <p:nvPr/>
        </p:nvSpPr>
        <p:spPr>
          <a:xfrm>
            <a:off x="838200" y="3858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en-US" b="1" dirty="0" smtClean="0"/>
              <a:t>About NAIAD –Project Ob</a:t>
            </a:r>
            <a:r>
              <a:rPr lang="sl-SI" b="1" dirty="0" smtClean="0"/>
              <a:t>jectives</a:t>
            </a:r>
            <a:endParaRPr lang="sl-SI" b="1" dirty="0"/>
          </a:p>
        </p:txBody>
      </p:sp>
    </p:spTree>
    <p:extLst>
      <p:ext uri="{BB962C8B-B14F-4D97-AF65-F5344CB8AC3E}">
        <p14:creationId xmlns:p14="http://schemas.microsoft.com/office/powerpoint/2010/main" val="1279395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160" y="995681"/>
            <a:ext cx="7904480" cy="5730240"/>
          </a:xfrm>
        </p:spPr>
        <p:txBody>
          <a:bodyPr>
            <a:normAutofit fontScale="70000" lnSpcReduction="20000"/>
          </a:bodyPr>
          <a:lstStyle/>
          <a:p>
            <a:r>
              <a:rPr lang="en-US" sz="2900" dirty="0">
                <a:solidFill>
                  <a:schemeClr val="tx2">
                    <a:lumMod val="50000"/>
                  </a:schemeClr>
                </a:solidFill>
                <a:latin typeface="Calibri" panose="020F0502020204030204" pitchFamily="34" charset="0"/>
              </a:rPr>
              <a:t>d</a:t>
            </a:r>
            <a:r>
              <a:rPr lang="en-US" sz="2900" dirty="0" smtClean="0">
                <a:solidFill>
                  <a:schemeClr val="tx2">
                    <a:lumMod val="50000"/>
                  </a:schemeClr>
                </a:solidFill>
                <a:latin typeface="Calibri" panose="020F0502020204030204" pitchFamily="34" charset="0"/>
              </a:rPr>
              <a:t>emo sites characterization</a:t>
            </a:r>
            <a:r>
              <a:rPr lang="vi-VN" sz="2900" dirty="0" smtClean="0">
                <a:solidFill>
                  <a:schemeClr val="tx2">
                    <a:lumMod val="50000"/>
                  </a:schemeClr>
                </a:solidFill>
                <a:latin typeface="Calibri" panose="020F0502020204030204" pitchFamily="34" charset="0"/>
              </a:rPr>
              <a:t> </a:t>
            </a:r>
            <a:r>
              <a:rPr lang="en-US" sz="2900" dirty="0" smtClean="0">
                <a:solidFill>
                  <a:schemeClr val="tx2">
                    <a:lumMod val="50000"/>
                  </a:schemeClr>
                </a:solidFill>
                <a:latin typeface="Calibri" panose="020F0502020204030204" pitchFamily="34" charset="0"/>
              </a:rPr>
              <a:t>(</a:t>
            </a:r>
            <a:r>
              <a:rPr lang="vi-VN" sz="2900" dirty="0" smtClean="0">
                <a:solidFill>
                  <a:schemeClr val="tx2">
                    <a:lumMod val="50000"/>
                  </a:schemeClr>
                </a:solidFill>
                <a:latin typeface="Calibri" panose="020F0502020204030204" pitchFamily="34" charset="0"/>
              </a:rPr>
              <a:t>geomorfolog</a:t>
            </a:r>
            <a:r>
              <a:rPr lang="en-US" sz="2900" dirty="0" smtClean="0">
                <a:solidFill>
                  <a:schemeClr val="tx2">
                    <a:lumMod val="50000"/>
                  </a:schemeClr>
                </a:solidFill>
                <a:latin typeface="Calibri" panose="020F0502020204030204" pitchFamily="34" charset="0"/>
              </a:rPr>
              <a:t>y and hydrology)</a:t>
            </a:r>
            <a:endParaRPr lang="ro-RO" sz="2900" dirty="0" smtClean="0">
              <a:solidFill>
                <a:schemeClr val="tx2">
                  <a:lumMod val="50000"/>
                </a:schemeClr>
              </a:solidFill>
              <a:latin typeface="Calibri" panose="020F0502020204030204" pitchFamily="34" charset="0"/>
            </a:endParaRPr>
          </a:p>
          <a:p>
            <a:r>
              <a:rPr lang="en-US" sz="2900" dirty="0" smtClean="0">
                <a:solidFill>
                  <a:schemeClr val="tx2">
                    <a:lumMod val="50000"/>
                  </a:schemeClr>
                </a:solidFill>
                <a:latin typeface="Calibri" panose="020F0502020204030204" pitchFamily="34" charset="0"/>
              </a:rPr>
              <a:t>m</a:t>
            </a:r>
            <a:r>
              <a:rPr lang="en-GB" sz="2900" dirty="0" err="1" smtClean="0">
                <a:solidFill>
                  <a:schemeClr val="tx2">
                    <a:lumMod val="50000"/>
                  </a:schemeClr>
                </a:solidFill>
                <a:latin typeface="Calibri" panose="020F0502020204030204" pitchFamily="34" charset="0"/>
              </a:rPr>
              <a:t>ulti</a:t>
            </a:r>
            <a:r>
              <a:rPr lang="en-GB" sz="2900" dirty="0" smtClean="0">
                <a:solidFill>
                  <a:schemeClr val="tx2">
                    <a:lumMod val="50000"/>
                  </a:schemeClr>
                </a:solidFill>
                <a:latin typeface="Calibri" panose="020F0502020204030204" pitchFamily="34" charset="0"/>
              </a:rPr>
              <a:t>-hazard </a:t>
            </a:r>
            <a:r>
              <a:rPr lang="en-GB" sz="2900" dirty="0">
                <a:solidFill>
                  <a:schemeClr val="tx2">
                    <a:lumMod val="50000"/>
                  </a:schemeClr>
                </a:solidFill>
                <a:latin typeface="Calibri" panose="020F0502020204030204" pitchFamily="34" charset="0"/>
              </a:rPr>
              <a:t>risk </a:t>
            </a:r>
            <a:r>
              <a:rPr lang="en-GB" sz="2900" dirty="0" smtClean="0">
                <a:solidFill>
                  <a:schemeClr val="tx2">
                    <a:lumMod val="50000"/>
                  </a:schemeClr>
                </a:solidFill>
                <a:latin typeface="Calibri" panose="020F0502020204030204" pitchFamily="34" charset="0"/>
              </a:rPr>
              <a:t>modelling: </a:t>
            </a:r>
            <a:r>
              <a:rPr lang="vi-VN" sz="2900" b="1" dirty="0" smtClean="0">
                <a:solidFill>
                  <a:schemeClr val="tx2">
                    <a:lumMod val="50000"/>
                  </a:schemeClr>
                </a:solidFill>
                <a:latin typeface="Calibri" panose="020F0502020204030204" pitchFamily="34" charset="0"/>
              </a:rPr>
              <a:t>Eco-Actuary</a:t>
            </a:r>
            <a:r>
              <a:rPr lang="vi-VN" sz="2900" dirty="0" smtClean="0">
                <a:solidFill>
                  <a:schemeClr val="tx2">
                    <a:lumMod val="50000"/>
                  </a:schemeClr>
                </a:solidFill>
                <a:latin typeface="Calibri" panose="020F0502020204030204" pitchFamily="34" charset="0"/>
              </a:rPr>
              <a:t> </a:t>
            </a:r>
            <a:r>
              <a:rPr lang="en-US" sz="2900" dirty="0">
                <a:solidFill>
                  <a:schemeClr val="tx2">
                    <a:lumMod val="50000"/>
                  </a:schemeClr>
                </a:solidFill>
                <a:latin typeface="Calibri" panose="020F0502020204030204" pitchFamily="34" charset="0"/>
              </a:rPr>
              <a:t>and</a:t>
            </a:r>
            <a:r>
              <a:rPr lang="vi-VN" sz="2900" dirty="0">
                <a:solidFill>
                  <a:schemeClr val="tx2">
                    <a:lumMod val="50000"/>
                  </a:schemeClr>
                </a:solidFill>
                <a:latin typeface="Calibri" panose="020F0502020204030204" pitchFamily="34" charset="0"/>
              </a:rPr>
              <a:t> </a:t>
            </a:r>
            <a:r>
              <a:rPr lang="vi-VN" sz="2900" b="1" dirty="0">
                <a:solidFill>
                  <a:schemeClr val="tx2">
                    <a:lumMod val="50000"/>
                  </a:schemeClr>
                </a:solidFill>
                <a:latin typeface="Calibri" panose="020F0502020204030204" pitchFamily="34" charset="0"/>
              </a:rPr>
              <a:t>CoSting </a:t>
            </a:r>
            <a:r>
              <a:rPr lang="vi-VN" sz="2900" b="1" dirty="0" smtClean="0">
                <a:solidFill>
                  <a:schemeClr val="tx2">
                    <a:lumMod val="50000"/>
                  </a:schemeClr>
                </a:solidFill>
                <a:latin typeface="Calibri" panose="020F0502020204030204" pitchFamily="34" charset="0"/>
              </a:rPr>
              <a:t>Nature</a:t>
            </a:r>
            <a:endParaRPr lang="en-US" sz="2900" b="1" dirty="0" smtClean="0">
              <a:solidFill>
                <a:schemeClr val="tx2">
                  <a:lumMod val="50000"/>
                </a:schemeClr>
              </a:solidFill>
              <a:latin typeface="Calibri" panose="020F0502020204030204" pitchFamily="34" charset="0"/>
            </a:endParaRPr>
          </a:p>
          <a:p>
            <a:pPr lvl="1"/>
            <a:r>
              <a:rPr lang="en-US" sz="2900" dirty="0" smtClean="0">
                <a:solidFill>
                  <a:schemeClr val="accent1">
                    <a:lumMod val="75000"/>
                  </a:schemeClr>
                </a:solidFill>
                <a:latin typeface="Calibri" panose="020F0502020204030204" pitchFamily="34" charset="0"/>
              </a:rPr>
              <a:t>big scale (basin level) to small areas (city/parts of a city)</a:t>
            </a:r>
          </a:p>
          <a:p>
            <a:pPr lvl="1"/>
            <a:r>
              <a:rPr lang="en-US" sz="2900" dirty="0">
                <a:solidFill>
                  <a:schemeClr val="accent1">
                    <a:lumMod val="75000"/>
                  </a:schemeClr>
                </a:solidFill>
                <a:latin typeface="Calibri" panose="020F0502020204030204" pitchFamily="34" charset="0"/>
              </a:rPr>
              <a:t>f</a:t>
            </a:r>
            <a:r>
              <a:rPr lang="en-US" sz="2900" dirty="0" smtClean="0">
                <a:solidFill>
                  <a:schemeClr val="accent1">
                    <a:lumMod val="75000"/>
                  </a:schemeClr>
                </a:solidFill>
                <a:latin typeface="Calibri" panose="020F0502020204030204" pitchFamily="34" charset="0"/>
              </a:rPr>
              <a:t>or the use of authorities and insurance sector</a:t>
            </a:r>
          </a:p>
          <a:p>
            <a:pPr lvl="0"/>
            <a:r>
              <a:rPr lang="en-US" sz="2900" dirty="0"/>
              <a:t>e</a:t>
            </a:r>
            <a:r>
              <a:rPr lang="en-US" sz="2900" dirty="0" smtClean="0"/>
              <a:t>valuation of the social risk perception</a:t>
            </a:r>
          </a:p>
          <a:p>
            <a:pPr lvl="1"/>
            <a:r>
              <a:rPr lang="en-US" sz="2900" dirty="0">
                <a:solidFill>
                  <a:schemeClr val="accent1">
                    <a:lumMod val="75000"/>
                  </a:schemeClr>
                </a:solidFill>
              </a:rPr>
              <a:t>i</a:t>
            </a:r>
            <a:r>
              <a:rPr lang="en-US" sz="2900" dirty="0" smtClean="0">
                <a:solidFill>
                  <a:schemeClr val="accent1">
                    <a:lumMod val="75000"/>
                  </a:schemeClr>
                </a:solidFill>
              </a:rPr>
              <a:t>nterviews and consultations with stakeholders on drivers and actions at local level </a:t>
            </a:r>
          </a:p>
          <a:p>
            <a:pPr lvl="0"/>
            <a:r>
              <a:rPr lang="en-US" sz="2900" dirty="0" smtClean="0"/>
              <a:t>research on the insurance value of ecosystems,  </a:t>
            </a:r>
          </a:p>
          <a:p>
            <a:pPr lvl="1"/>
            <a:r>
              <a:rPr lang="en-US" sz="2900" dirty="0" smtClean="0"/>
              <a:t>evaluate national systems and the </a:t>
            </a:r>
            <a:r>
              <a:rPr lang="en-GB" sz="2900" dirty="0"/>
              <a:t>the extent to which they take into account risks related to water / natural hazards and recognize green solutions as potential flood / desertification / erosion </a:t>
            </a:r>
            <a:r>
              <a:rPr lang="en-GB" sz="2900" i="1" dirty="0"/>
              <a:t>risk prevention </a:t>
            </a:r>
            <a:r>
              <a:rPr lang="en-GB" sz="2900" dirty="0" smtClean="0"/>
              <a:t>solutions</a:t>
            </a:r>
          </a:p>
          <a:p>
            <a:r>
              <a:rPr lang="en-GB" sz="2900" dirty="0" smtClean="0"/>
              <a:t>institutional </a:t>
            </a:r>
            <a:r>
              <a:rPr lang="en-GB" sz="2900" dirty="0"/>
              <a:t>a</a:t>
            </a:r>
            <a:r>
              <a:rPr lang="en-GB" sz="2900" dirty="0" smtClean="0"/>
              <a:t>nalysis </a:t>
            </a:r>
          </a:p>
          <a:p>
            <a:pPr lvl="1"/>
            <a:r>
              <a:rPr lang="en-GB" sz="2900" dirty="0" smtClean="0"/>
              <a:t>3 </a:t>
            </a:r>
            <a:r>
              <a:rPr lang="en-GB" sz="2900" dirty="0"/>
              <a:t>levels: EU, national and </a:t>
            </a:r>
            <a:r>
              <a:rPr lang="en-GB" sz="2900" dirty="0" smtClean="0"/>
              <a:t>demo areas</a:t>
            </a:r>
          </a:p>
          <a:p>
            <a:r>
              <a:rPr lang="en-GB" sz="2900" dirty="0" smtClean="0"/>
              <a:t>Innovative business models, economic and financial instruments </a:t>
            </a:r>
          </a:p>
          <a:p>
            <a:pPr lvl="1"/>
            <a:r>
              <a:rPr lang="en-GB" sz="2900" dirty="0"/>
              <a:t>a</a:t>
            </a:r>
            <a:r>
              <a:rPr lang="en-GB" sz="2900" dirty="0" smtClean="0"/>
              <a:t>lso considering  </a:t>
            </a:r>
            <a:r>
              <a:rPr lang="en-GB" sz="2900" dirty="0"/>
              <a:t>opportunity costs and </a:t>
            </a:r>
            <a:r>
              <a:rPr lang="en-GB" sz="2900" dirty="0" smtClean="0"/>
              <a:t>co-benefits  </a:t>
            </a:r>
          </a:p>
          <a:p>
            <a:r>
              <a:rPr lang="en-GB" sz="2900" dirty="0" smtClean="0"/>
              <a:t>Integrated decision making instrument for </a:t>
            </a:r>
            <a:r>
              <a:rPr lang="en-GB" sz="2900" dirty="0"/>
              <a:t>the selection, development and implementation of green solutions </a:t>
            </a:r>
          </a:p>
          <a:p>
            <a:pPr lvl="1"/>
            <a:r>
              <a:rPr lang="en-GB" sz="2900" b="1" dirty="0" smtClean="0"/>
              <a:t>user-friendly </a:t>
            </a:r>
            <a:r>
              <a:rPr lang="en-GB" sz="2900" b="1" dirty="0"/>
              <a:t>platform </a:t>
            </a:r>
            <a:r>
              <a:rPr lang="en-GB" sz="2900" b="1" dirty="0" smtClean="0"/>
              <a:t>to support decision making  at local level</a:t>
            </a:r>
          </a:p>
          <a:p>
            <a:r>
              <a:rPr lang="en-GB" sz="2900" dirty="0" smtClean="0"/>
              <a:t>public </a:t>
            </a:r>
            <a:r>
              <a:rPr lang="en-GB" sz="2900" dirty="0"/>
              <a:t>policy recommendations </a:t>
            </a:r>
            <a:endParaRPr lang="en-GB" sz="2900" dirty="0" smtClean="0"/>
          </a:p>
          <a:p>
            <a:endParaRPr lang="en-GB" dirty="0" smtClean="0"/>
          </a:p>
          <a:p>
            <a:endParaRPr lang="en-GB" dirty="0"/>
          </a:p>
          <a:p>
            <a:pPr lvl="0"/>
            <a:endParaRPr lang="en-GB" dirty="0" smtClean="0"/>
          </a:p>
          <a:p>
            <a:pPr lvl="0"/>
            <a:endParaRPr lang="en-GB" dirty="0"/>
          </a:p>
          <a:p>
            <a:endParaRPr lang="en-US" dirty="0" smtClean="0">
              <a:solidFill>
                <a:schemeClr val="tx2">
                  <a:lumMod val="50000"/>
                </a:schemeClr>
              </a:solidFill>
              <a:latin typeface="Calibri" panose="020F0502020204030204" pitchFamily="34" charset="0"/>
            </a:endParaRPr>
          </a:p>
          <a:p>
            <a:pPr lvl="1"/>
            <a:endParaRPr lang="ro-RO" dirty="0" smtClean="0"/>
          </a:p>
        </p:txBody>
      </p:sp>
      <p:sp>
        <p:nvSpPr>
          <p:cNvPr id="4" name="Title 1"/>
          <p:cNvSpPr txBox="1">
            <a:spLocks/>
          </p:cNvSpPr>
          <p:nvPr/>
        </p:nvSpPr>
        <p:spPr>
          <a:xfrm>
            <a:off x="595023" y="45747"/>
            <a:ext cx="10184958" cy="1042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en-US" b="1" dirty="0" smtClean="0"/>
              <a:t>About </a:t>
            </a:r>
            <a:r>
              <a:rPr lang="sl-SI" b="1" dirty="0" smtClean="0"/>
              <a:t>NAIAD </a:t>
            </a:r>
            <a:r>
              <a:rPr lang="en-US" b="1" dirty="0" smtClean="0"/>
              <a:t>– Project Activities </a:t>
            </a:r>
            <a:endParaRPr lang="sl-SI"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161" y="3220720"/>
            <a:ext cx="4307839" cy="253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065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 y="365126"/>
            <a:ext cx="11160760" cy="833754"/>
          </a:xfrm>
        </p:spPr>
        <p:txBody>
          <a:bodyPr>
            <a:normAutofit/>
          </a:bodyPr>
          <a:lstStyle/>
          <a:p>
            <a:r>
              <a:rPr lang="en-US" b="1" dirty="0" smtClean="0"/>
              <a:t>About </a:t>
            </a:r>
            <a:r>
              <a:rPr lang="sl-SI" b="1" dirty="0" smtClean="0"/>
              <a:t>NAIAD </a:t>
            </a:r>
            <a:r>
              <a:rPr lang="en-US" b="1" dirty="0" smtClean="0"/>
              <a:t>– The </a:t>
            </a:r>
            <a:r>
              <a:rPr lang="en-US" b="1" dirty="0"/>
              <a:t>A</a:t>
            </a:r>
            <a:r>
              <a:rPr lang="sl-SI" b="1" dirty="0" smtClean="0"/>
              <a:t>dded </a:t>
            </a:r>
            <a:r>
              <a:rPr lang="en-US" b="1" dirty="0"/>
              <a:t>V</a:t>
            </a:r>
            <a:r>
              <a:rPr lang="sl-SI" b="1" dirty="0" smtClean="0"/>
              <a:t>alue</a:t>
            </a:r>
            <a:r>
              <a:rPr lang="en-US" b="1" dirty="0" smtClean="0"/>
              <a:t> (1)</a:t>
            </a:r>
            <a:endParaRPr lang="sl-SI" b="1" dirty="0"/>
          </a:p>
        </p:txBody>
      </p:sp>
      <p:sp>
        <p:nvSpPr>
          <p:cNvPr id="3" name="Content Placeholder 2"/>
          <p:cNvSpPr>
            <a:spLocks noGrp="1"/>
          </p:cNvSpPr>
          <p:nvPr>
            <p:ph idx="1"/>
          </p:nvPr>
        </p:nvSpPr>
        <p:spPr>
          <a:xfrm>
            <a:off x="838200" y="1825625"/>
            <a:ext cx="7483679" cy="4351338"/>
          </a:xfrm>
        </p:spPr>
        <p:txBody>
          <a:bodyPr>
            <a:normAutofit fontScale="85000" lnSpcReduction="20000"/>
          </a:bodyPr>
          <a:lstStyle/>
          <a:p>
            <a:pPr marL="0" indent="0">
              <a:buNone/>
            </a:pPr>
            <a:r>
              <a:rPr lang="en-US" b="1" dirty="0"/>
              <a:t>FOR PUBLIC INSTITUTIONS </a:t>
            </a:r>
            <a:r>
              <a:rPr lang="en-US" b="1" dirty="0" smtClean="0"/>
              <a:t>IN THE WATER SECTOR</a:t>
            </a:r>
            <a:endParaRPr lang="sl-SI" b="1" dirty="0"/>
          </a:p>
          <a:p>
            <a:pPr marL="0" indent="0">
              <a:buNone/>
            </a:pPr>
            <a:endParaRPr lang="en-US" b="1" dirty="0"/>
          </a:p>
          <a:p>
            <a:pPr algn="just">
              <a:buFontTx/>
              <a:buChar char="-"/>
            </a:pPr>
            <a:r>
              <a:rPr lang="en-US" dirty="0"/>
              <a:t>Tested, applicable, sustainable, technically sound and financially viable solutions to </a:t>
            </a:r>
            <a:r>
              <a:rPr lang="en-US" dirty="0" smtClean="0"/>
              <a:t>mitigation of water security</a:t>
            </a:r>
            <a:endParaRPr lang="sl-SI" dirty="0"/>
          </a:p>
          <a:p>
            <a:pPr algn="just">
              <a:buFontTx/>
              <a:buChar char="-"/>
            </a:pPr>
            <a:endParaRPr lang="en-US" dirty="0"/>
          </a:p>
          <a:p>
            <a:pPr algn="just">
              <a:buFontTx/>
              <a:buChar char="-"/>
            </a:pPr>
            <a:r>
              <a:rPr lang="en-US" dirty="0"/>
              <a:t>Solutions in-line with EU strategic goals on sustainable development, green economy, development with nature, Millennium Development Goals,</a:t>
            </a:r>
            <a:endParaRPr lang="sl-SI" dirty="0"/>
          </a:p>
          <a:p>
            <a:pPr algn="just">
              <a:buFontTx/>
              <a:buChar char="-"/>
            </a:pPr>
            <a:endParaRPr lang="en-US" dirty="0"/>
          </a:p>
          <a:p>
            <a:pPr algn="just">
              <a:buFontTx/>
              <a:buChar char="-"/>
            </a:pPr>
            <a:r>
              <a:rPr lang="en-US" dirty="0"/>
              <a:t>Solutions, opening novel possibilities of public-private partnerships or community led initiatives</a:t>
            </a:r>
            <a:r>
              <a:rPr lang="sl-SI" dirty="0"/>
              <a:t> </a:t>
            </a:r>
            <a:r>
              <a:rPr lang="sl-SI" dirty="0" err="1"/>
              <a:t>and</a:t>
            </a:r>
            <a:r>
              <a:rPr lang="sl-SI" dirty="0"/>
              <a:t> social </a:t>
            </a:r>
            <a:r>
              <a:rPr lang="sl-SI" dirty="0" err="1"/>
              <a:t>innovation</a:t>
            </a:r>
            <a:r>
              <a:rPr lang="sl-SI" dirty="0"/>
              <a:t>.</a:t>
            </a:r>
            <a:endParaRPr lang="en-US" dirty="0"/>
          </a:p>
        </p:txBody>
      </p:sp>
      <p:pic>
        <p:nvPicPr>
          <p:cNvPr id="6" name="Slika 5"/>
          <p:cNvPicPr>
            <a:picLocks noChangeAspect="1"/>
          </p:cNvPicPr>
          <p:nvPr/>
        </p:nvPicPr>
        <p:blipFill>
          <a:blip r:embed="rId2"/>
          <a:stretch>
            <a:fillRect/>
          </a:stretch>
        </p:blipFill>
        <p:spPr>
          <a:xfrm>
            <a:off x="8321878" y="1825625"/>
            <a:ext cx="3870121" cy="3859474"/>
          </a:xfrm>
          <a:prstGeom prst="rect">
            <a:avLst/>
          </a:prstGeom>
        </p:spPr>
      </p:pic>
    </p:spTree>
    <p:extLst>
      <p:ext uri="{BB962C8B-B14F-4D97-AF65-F5344CB8AC3E}">
        <p14:creationId xmlns:p14="http://schemas.microsoft.com/office/powerpoint/2010/main" val="2666073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637" y="1240403"/>
            <a:ext cx="7413305" cy="4713924"/>
          </a:xfrm>
        </p:spPr>
        <p:txBody>
          <a:bodyPr>
            <a:normAutofit fontScale="77500" lnSpcReduction="20000"/>
          </a:bodyPr>
          <a:lstStyle/>
          <a:p>
            <a:pPr marL="0" indent="0">
              <a:buNone/>
            </a:pPr>
            <a:r>
              <a:rPr lang="en-US" b="1" dirty="0"/>
              <a:t>FOR PRIVATE SECTOR, INVESTORS AND INSURANCE COMPANIES</a:t>
            </a:r>
            <a:endParaRPr lang="sl-SI" b="1" dirty="0"/>
          </a:p>
          <a:p>
            <a:pPr marL="0" indent="0">
              <a:buNone/>
            </a:pPr>
            <a:endParaRPr lang="en-US" b="1" dirty="0"/>
          </a:p>
          <a:p>
            <a:pPr>
              <a:buFontTx/>
              <a:buChar char="-"/>
            </a:pPr>
            <a:r>
              <a:rPr lang="en-US" dirty="0"/>
              <a:t>Increasing knowledge on </a:t>
            </a:r>
            <a:r>
              <a:rPr lang="en-US" b="1" dirty="0"/>
              <a:t>causal connection of natural events </a:t>
            </a:r>
            <a:r>
              <a:rPr lang="en-US" dirty="0"/>
              <a:t>to environmental and socio-economic damage their mitigation or prevention, leading to,</a:t>
            </a:r>
            <a:endParaRPr lang="sl-SI" dirty="0"/>
          </a:p>
          <a:p>
            <a:pPr>
              <a:buFontTx/>
              <a:buChar char="-"/>
            </a:pPr>
            <a:endParaRPr lang="en-US" dirty="0"/>
          </a:p>
          <a:p>
            <a:pPr>
              <a:buFontTx/>
              <a:buChar char="-"/>
            </a:pPr>
            <a:r>
              <a:rPr lang="en-US" dirty="0"/>
              <a:t>Need for </a:t>
            </a:r>
            <a:r>
              <a:rPr lang="en-US" b="1" dirty="0"/>
              <a:t>new technical, consultancy, financing mechanism in support for their implementation</a:t>
            </a:r>
            <a:r>
              <a:rPr lang="en-US" dirty="0"/>
              <a:t>, making it interesting for,</a:t>
            </a:r>
            <a:endParaRPr lang="sl-SI" dirty="0"/>
          </a:p>
          <a:p>
            <a:pPr>
              <a:buFontTx/>
              <a:buChar char="-"/>
            </a:pPr>
            <a:endParaRPr lang="en-US" dirty="0"/>
          </a:p>
          <a:p>
            <a:pPr>
              <a:buFontTx/>
              <a:buChar char="-"/>
            </a:pPr>
            <a:r>
              <a:rPr lang="en-US" dirty="0" smtClean="0"/>
              <a:t>Insurance </a:t>
            </a:r>
            <a:r>
              <a:rPr lang="en-US" dirty="0"/>
              <a:t>sector to further explore viability of these solutions as part of their insurance business, responding to climate change and changing socio-economics in light of new development paradigms e.g. green economy, cyclic-economy, community led development</a:t>
            </a:r>
            <a:r>
              <a:rPr lang="sl-SI" dirty="0"/>
              <a:t>.</a:t>
            </a:r>
            <a:endParaRPr lang="en-US" dirty="0"/>
          </a:p>
        </p:txBody>
      </p:sp>
      <p:pic>
        <p:nvPicPr>
          <p:cNvPr id="5" name="Slika 4"/>
          <p:cNvPicPr>
            <a:picLocks noChangeAspect="1"/>
          </p:cNvPicPr>
          <p:nvPr/>
        </p:nvPicPr>
        <p:blipFill>
          <a:blip r:embed="rId2"/>
          <a:stretch>
            <a:fillRect/>
          </a:stretch>
        </p:blipFill>
        <p:spPr>
          <a:xfrm>
            <a:off x="8179943" y="1388539"/>
            <a:ext cx="4115424" cy="3796018"/>
          </a:xfrm>
          <a:prstGeom prst="rect">
            <a:avLst/>
          </a:prstGeom>
        </p:spPr>
      </p:pic>
      <p:sp>
        <p:nvSpPr>
          <p:cNvPr id="7" name="Title 1"/>
          <p:cNvSpPr txBox="1">
            <a:spLocks/>
          </p:cNvSpPr>
          <p:nvPr/>
        </p:nvSpPr>
        <p:spPr>
          <a:xfrm>
            <a:off x="766638" y="198147"/>
            <a:ext cx="10515600" cy="1042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en-US" b="1" dirty="0" smtClean="0"/>
              <a:t>About </a:t>
            </a:r>
            <a:r>
              <a:rPr lang="sl-SI" b="1" dirty="0" smtClean="0"/>
              <a:t>NAIAD </a:t>
            </a:r>
            <a:r>
              <a:rPr lang="en-US" b="1" dirty="0" smtClean="0"/>
              <a:t>– The A</a:t>
            </a:r>
            <a:r>
              <a:rPr lang="sl-SI" b="1" dirty="0" smtClean="0"/>
              <a:t>dded </a:t>
            </a:r>
            <a:r>
              <a:rPr lang="en-US" b="1" dirty="0" smtClean="0"/>
              <a:t>V</a:t>
            </a:r>
            <a:r>
              <a:rPr lang="sl-SI" b="1" dirty="0" smtClean="0"/>
              <a:t>alue</a:t>
            </a:r>
            <a:r>
              <a:rPr lang="en-US" b="1" dirty="0" smtClean="0"/>
              <a:t> (2)</a:t>
            </a:r>
            <a:endParaRPr lang="sl-SI" b="1" dirty="0"/>
          </a:p>
        </p:txBody>
      </p:sp>
    </p:spTree>
    <p:extLst>
      <p:ext uri="{BB962C8B-B14F-4D97-AF65-F5344CB8AC3E}">
        <p14:creationId xmlns:p14="http://schemas.microsoft.com/office/powerpoint/2010/main" val="441427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4911</TotalTime>
  <Words>2795</Words>
  <Application>Microsoft Office PowerPoint</Application>
  <PresentationFormat>Custom</PresentationFormat>
  <Paragraphs>277</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Bitmap Image</vt:lpstr>
      <vt:lpstr>       NAIAD –  NAture Insurance value: Assessment and Demonstration  Reducing dependency - increasing quality  for water utilities in the Lower Danube basin:   NAIAD - a new collaborative approach  for strengthening water services using  Nature Based Solutions  Florentina Nanu Business Development Group Romania</vt:lpstr>
      <vt:lpstr>Content</vt:lpstr>
      <vt:lpstr>About NAIAD -Project purpose</vt:lpstr>
      <vt:lpstr>About NAIAD –Project Objectives</vt:lpstr>
      <vt:lpstr>PowerPoint Presentation</vt:lpstr>
      <vt:lpstr>PowerPoint Presentation</vt:lpstr>
      <vt:lpstr>PowerPoint Presentation</vt:lpstr>
      <vt:lpstr>About NAIAD – The Added Value (1)</vt:lpstr>
      <vt:lpstr>PowerPoint Presentation</vt:lpstr>
      <vt:lpstr>PowerPoint Presentation</vt:lpstr>
      <vt:lpstr>NAIAD Demo Sites (1)</vt:lpstr>
      <vt:lpstr>NAIAD Demo Sites (2)</vt:lpstr>
      <vt:lpstr>PowerPoint Presentation</vt:lpstr>
      <vt:lpstr>Lower Danube Demo – main risks  for the water services</vt:lpstr>
      <vt:lpstr>Lower Danube Demo – main risks  for the water services</vt:lpstr>
      <vt:lpstr>Preliminary SWOT analysis  </vt:lpstr>
      <vt:lpstr>Potential NBS measures in the Lower Danube Basin</vt:lpstr>
      <vt:lpstr>Potential NBS measures  in the Lower Danube Basin</vt:lpstr>
      <vt:lpstr>  Complementary measures (soft) in the Lower Danube Basin</vt:lpstr>
      <vt:lpstr>NAIAD - Collaborative Approach</vt:lpstr>
      <vt:lpstr>Novel Business Models - PPP for Water Services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Florentina Nanu</cp:lastModifiedBy>
  <cp:revision>52</cp:revision>
  <dcterms:created xsi:type="dcterms:W3CDTF">2017-03-23T20:32:26Z</dcterms:created>
  <dcterms:modified xsi:type="dcterms:W3CDTF">2018-04-23T15:38:09Z</dcterms:modified>
</cp:coreProperties>
</file>