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71" r:id="rId14"/>
    <p:sldId id="262" r:id="rId15"/>
    <p:sldId id="274" r:id="rId16"/>
    <p:sldId id="277" r:id="rId17"/>
    <p:sldId id="27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CF992-B233-45DB-B325-186271B04650}" type="datetimeFigureOut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D24E4-5361-4D81-BD5B-69758B3A25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88205C3-FF89-4D0D-A591-03D4262ADBD8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5AE8E2-9A83-4563-BCB6-E7168AC17DFF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13E343-5DD7-4A9A-8D14-ECB8C45E7DDE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6FA8CF-809F-40ED-8676-D89C6D7CCB04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5D02DCB-3ED5-4785-BC3F-F80CB2E0FDD6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0ACE0-2281-4C14-924D-11C22DB54343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479F67-7993-4C2B-AE2C-2C727D4004E0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CE77DB-B21A-47A9-9F9B-71ABF3784672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4E7B60-6DF4-4815-BFD0-6E8E478B61CE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3833EA-2147-4622-866D-5E4ECF1BA006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1FB3A31-C7CA-47E2-97D6-DF1D4CB12835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r>
              <a:rPr lang="en-US" smtClean="0"/>
              <a:t>MINISTRY OF SUSTAINABLE DEVELOPMENT AND TOURISM OF MONTENEGRO 2018 DANUBE WATER CONFERENCE - DANUBE WATER PROGRAM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D1BFA63A-6772-4F0A-8080-07A44478AAD6}" type="datetime1">
              <a:rPr lang="en-US" smtClean="0"/>
              <a:pPr/>
              <a:t>4/30/2018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nezana.didanovic@mrt.gov.m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h.wikipedia.org/wiki/Datoteka:Montenegro_adm_location_map.sv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0"/>
            <a:ext cx="8229600" cy="2438399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sr-Latn-ME" dirty="0" smtClean="0"/>
              <a:t/>
            </a:r>
            <a:br>
              <a:rPr lang="sr-Latn-ME" dirty="0" smtClean="0"/>
            </a:br>
            <a:r>
              <a:rPr lang="en-US" sz="3600" dirty="0" smtClean="0">
                <a:solidFill>
                  <a:srgbClr val="92D050"/>
                </a:solidFill>
                <a:latin typeface="Cambria" pitchFamily="18" charset="0"/>
              </a:rPr>
              <a:t>“LOW COST </a:t>
            </a:r>
            <a:r>
              <a:rPr lang="sr-Latn-ME" sz="3600" dirty="0" smtClean="0">
                <a:solidFill>
                  <a:srgbClr val="92D050"/>
                </a:solidFill>
                <a:latin typeface="Cambria" pitchFamily="18" charset="0"/>
              </a:rPr>
              <a:t>WASTEWATER TRETATMEN</a:t>
            </a:r>
            <a:r>
              <a:rPr lang="en-US" sz="3600" dirty="0" smtClean="0">
                <a:solidFill>
                  <a:srgbClr val="92D050"/>
                </a:solidFill>
                <a:latin typeface="Cambria" pitchFamily="18" charset="0"/>
              </a:rPr>
              <a:t> FOR SMALL COMMUNITIES – IMPLEMENTATION EXPERIENCE FROM M</a:t>
            </a:r>
            <a:r>
              <a:rPr lang="sr-Latn-ME" sz="3600" dirty="0" smtClean="0">
                <a:solidFill>
                  <a:srgbClr val="92D050"/>
                </a:solidFill>
                <a:latin typeface="Cambria" pitchFamily="18" charset="0"/>
              </a:rPr>
              <a:t>O</a:t>
            </a:r>
            <a:r>
              <a:rPr lang="en-US" sz="3600" dirty="0" smtClean="0">
                <a:solidFill>
                  <a:srgbClr val="92D050"/>
                </a:solidFill>
                <a:latin typeface="Cambria" pitchFamily="18" charset="0"/>
              </a:rPr>
              <a:t>N</a:t>
            </a:r>
            <a:r>
              <a:rPr lang="sr-Latn-ME" sz="3600" dirty="0" smtClean="0">
                <a:solidFill>
                  <a:srgbClr val="92D050"/>
                </a:solidFill>
                <a:latin typeface="Cambria" pitchFamily="18" charset="0"/>
              </a:rPr>
              <a:t>TENEGRO</a:t>
            </a:r>
            <a:r>
              <a:rPr lang="en-US" sz="3600" dirty="0" smtClean="0">
                <a:solidFill>
                  <a:srgbClr val="92D050"/>
                </a:solidFill>
                <a:latin typeface="Cambria" pitchFamily="18" charset="0"/>
              </a:rPr>
              <a:t>”</a:t>
            </a:r>
            <a:br>
              <a:rPr lang="en-US" sz="3600" dirty="0" smtClean="0">
                <a:solidFill>
                  <a:srgbClr val="92D050"/>
                </a:solidFill>
                <a:latin typeface="Cambria" pitchFamily="18" charset="0"/>
              </a:rPr>
            </a:br>
            <a:endParaRPr lang="en-US" sz="3600" dirty="0">
              <a:solidFill>
                <a:srgbClr val="92D050"/>
              </a:solidFill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19400"/>
            <a:ext cx="8160434" cy="1752600"/>
          </a:xfrm>
        </p:spPr>
        <p:txBody>
          <a:bodyPr>
            <a:normAutofit fontScale="92500" lnSpcReduction="10000"/>
          </a:bodyPr>
          <a:lstStyle/>
          <a:p>
            <a:r>
              <a:rPr lang="sr-Latn-ME" dirty="0" smtClean="0"/>
              <a:t>Didanovic Snezana</a:t>
            </a:r>
          </a:p>
          <a:p>
            <a:r>
              <a:rPr lang="sr-Latn-ME" dirty="0" smtClean="0"/>
              <a:t>Head of Division for Utility Development</a:t>
            </a:r>
          </a:p>
          <a:p>
            <a:r>
              <a:rPr lang="sr-Latn-ME" dirty="0" smtClean="0"/>
              <a:t>of Ministry of sustainable development and tourism of Montenegro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28600" y="6248400"/>
            <a:ext cx="8458200" cy="53492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</a:t>
            </a:r>
            <a:endParaRPr lang="sr-Latn-ME" dirty="0" smtClean="0">
              <a:solidFill>
                <a:srgbClr val="92D050"/>
              </a:solidFill>
            </a:endParaRPr>
          </a:p>
          <a:p>
            <a:pPr algn="ctr"/>
            <a:r>
              <a:rPr lang="en-US" dirty="0" smtClean="0">
                <a:solidFill>
                  <a:srgbClr val="92D050"/>
                </a:solidFill>
              </a:rPr>
              <a:t>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608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Plant device for wastewater Savnik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ME" dirty="0" smtClean="0"/>
              <a:t>500 ES</a:t>
            </a:r>
          </a:p>
          <a:p>
            <a:pPr>
              <a:buNone/>
            </a:pPr>
            <a:endParaRPr lang="sr-Latn-ME" dirty="0" smtClean="0"/>
          </a:p>
          <a:p>
            <a:r>
              <a:rPr lang="en-US" dirty="0" smtClean="0"/>
              <a:t>Technology </a:t>
            </a:r>
            <a:r>
              <a:rPr lang="sr-Latn-ME" dirty="0" smtClean="0"/>
              <a:t>-</a:t>
            </a:r>
            <a:r>
              <a:rPr lang="en-US" dirty="0" smtClean="0"/>
              <a:t>reed</a:t>
            </a:r>
            <a:r>
              <a:rPr lang="sr-Latn-ME" dirty="0" smtClean="0"/>
              <a:t> bed/field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781800" cy="50292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snezana.didanovic\AppData\Local\Microsoft\Windows\Temporary Internet Files\Content.Outlook\LGBI0AK5\20170602_120655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657600" cy="2209800"/>
          </a:xfrm>
          <a:prstGeom prst="rect">
            <a:avLst/>
          </a:prstGeom>
          <a:noFill/>
        </p:spPr>
      </p:pic>
      <p:pic>
        <p:nvPicPr>
          <p:cNvPr id="3075" name="Picture 3" descr="C:\Users\snezana.didanovic\AppData\Local\Microsoft\Windows\Temporary Internet Files\Content.Outlook\LGBI0AK5\20170602_120709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3683000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Sludge drying and treatment from the WWTP in  Mojkovac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657600" cy="4526280"/>
          </a:xfrm>
        </p:spPr>
        <p:txBody>
          <a:bodyPr>
            <a:normAutofit fontScale="92500"/>
          </a:bodyPr>
          <a:lstStyle/>
          <a:p>
            <a:r>
              <a:rPr lang="sr-Latn-ME" dirty="0" smtClean="0"/>
              <a:t>WWTP 5250 ES</a:t>
            </a:r>
          </a:p>
          <a:p>
            <a:pPr>
              <a:buNone/>
            </a:pPr>
            <a:r>
              <a:rPr lang="sr-Latn-ME" dirty="0" smtClean="0"/>
              <a:t> </a:t>
            </a:r>
          </a:p>
          <a:p>
            <a:r>
              <a:rPr lang="sr-Latn-ME" dirty="0" smtClean="0"/>
              <a:t>WWTP STARTED TO WORK 2007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45920"/>
            <a:ext cx="4572000" cy="452628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THE FIRST SYSTEM FOR THE TREATMENT OF THE SEWAGE SLUDGE ON THE BALKANS</a:t>
            </a:r>
            <a:endParaRPr lang="sr-Latn-ME" sz="2400" dirty="0" smtClean="0"/>
          </a:p>
          <a:p>
            <a:endParaRPr lang="sr-Latn-ME" sz="2400" dirty="0" smtClean="0"/>
          </a:p>
          <a:p>
            <a:r>
              <a:rPr lang="en-US" sz="2400" dirty="0" smtClean="0"/>
              <a:t>In accordance with the donor contract signed by the Ministry of Sustainable Development with UNIDO in 2014, a donation of € 243,221 was provided, while the Montenegrin participation was provided through an in-kind form (people, offices, surveillance, etc.) and estimated at € 48,700</a:t>
            </a:r>
            <a:endParaRPr lang="sr-Latn-ME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48400"/>
            <a:ext cx="6629400" cy="3048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System for the treatment of sewage sludge from the wastewater treatment plant in Mojkovac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realization of the Project of the Municipality of Mojkovac in the long run solved the issue of treatment of sewage sludge from the wastewater treatment plant.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accordance with the Directive 86/278 / EEC on the use of sludge and regulation in Montenegro, after a certain period of treated sludge can be used if there is a need for various purposes for this purpose (rehabilitation of devastated areas - excavation mines, landfills, agriculture, etc.).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System for the treatment of sewage sludge from the wastewater treatment plant in Mojkovac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sr-Latn-ME" sz="2800" dirty="0" smtClean="0"/>
              <a:t>F</a:t>
            </a:r>
            <a:r>
              <a:rPr lang="en-US" sz="2800" dirty="0" err="1" smtClean="0"/>
              <a:t>irst</a:t>
            </a:r>
            <a:r>
              <a:rPr lang="en-US" sz="2800" dirty="0" smtClean="0"/>
              <a:t> system in the Balkans, of this type and it represents a unique concept.</a:t>
            </a:r>
            <a:endParaRPr lang="sr-Latn-ME" sz="2800" dirty="0" smtClean="0"/>
          </a:p>
          <a:p>
            <a:pPr>
              <a:buFont typeface="Courier New" pitchFamily="49" charset="0"/>
              <a:buChar char="o"/>
            </a:pPr>
            <a:endParaRPr lang="sr-Latn-ME" sz="2600" b="1" dirty="0" smtClean="0"/>
          </a:p>
          <a:p>
            <a:r>
              <a:rPr lang="en-US" dirty="0" smtClean="0"/>
              <a:t>was done on the model of Denmark.</a:t>
            </a: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r>
              <a:rPr lang="en-US" dirty="0" smtClean="0"/>
              <a:t>The system for the treatment of sewage sludge in </a:t>
            </a:r>
            <a:r>
              <a:rPr lang="sr-Latn-ME" dirty="0" smtClean="0"/>
              <a:t>municipality </a:t>
            </a:r>
            <a:r>
              <a:rPr lang="en-US" dirty="0" err="1" smtClean="0"/>
              <a:t>Mojkov</a:t>
            </a:r>
            <a:r>
              <a:rPr lang="sr-Latn-ME" dirty="0" smtClean="0"/>
              <a:t>ac</a:t>
            </a:r>
            <a:r>
              <a:rPr lang="en-US" dirty="0" smtClean="0"/>
              <a:t> was made within the circle of wastewater treatment plant, which saves money for transport.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5400" y="6019800"/>
            <a:ext cx="6705600" cy="6553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2050" name="Picture 2" descr="C:\Users\snezana.didanovic\AppData\Local\Microsoft\Windows\Temporary Internet Files\Content.Outlook\LGBI0AK5\DSC_5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86800" cy="5650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Latn-ME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MOJKOVAC WWTP/</a:t>
            </a:r>
            <a:r>
              <a:rPr lang="en-US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SYSTEM FOR TREATMENT O</a:t>
            </a:r>
            <a:r>
              <a:rPr lang="sr-Latn-ME" sz="24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F SEWAGE SLUDGE </a:t>
            </a:r>
            <a:endParaRPr lang="en-US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3733800" cy="45262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snezana.didanovic\Desktop\viber\media\Viber Images\image-0-02-04-bf1f1cde674f464b1d1284d954d984fee94a941d7a207bbadfd744fc4d839e1c-V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733800" cy="4419600"/>
          </a:xfrm>
          <a:prstGeom prst="rect">
            <a:avLst/>
          </a:prstGeom>
          <a:noFill/>
        </p:spPr>
      </p:pic>
      <p:pic>
        <p:nvPicPr>
          <p:cNvPr id="6" name="Content Placeholder 5" descr="C:\Users\SNEZAN~1.DID\AppData\Local\Temp\Rar$DI18.342\DSC_5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46238"/>
            <a:ext cx="3581400" cy="4525962"/>
          </a:xfrm>
          <a:prstGeom prst="rect">
            <a:avLst/>
          </a:prstGeom>
          <a:noFill/>
        </p:spPr>
      </p:pic>
      <p:pic>
        <p:nvPicPr>
          <p:cNvPr id="9" name="Picture 2" descr="C:\Users\snezana.didanovic\AppData\Local\Microsoft\Windows\Temporary Internet Files\Content.Outlook\LGBI0AK5\20170630_123616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600200"/>
            <a:ext cx="4267199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b="1" dirty="0" smtClean="0"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ECOREMEDIATION</a:t>
            </a:r>
            <a:r>
              <a:rPr lang="sr-Latn-ME" sz="2800" b="1" dirty="0" smtClean="0"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CONCEPT USED: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1645920"/>
            <a:ext cx="58674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</a:t>
            </a:r>
            <a:r>
              <a:rPr lang="sr-Latn-ME" dirty="0" smtClean="0"/>
              <a:t>WTP – </a:t>
            </a:r>
            <a:r>
              <a:rPr lang="en-US" dirty="0" smtClean="0"/>
              <a:t>Primary school </a:t>
            </a:r>
            <a:r>
              <a:rPr lang="sr-Latn-ME" dirty="0" smtClean="0"/>
              <a:t>in Niksic</a:t>
            </a:r>
          </a:p>
          <a:p>
            <a:r>
              <a:rPr lang="en-US" dirty="0" smtClean="0"/>
              <a:t>in the National Park </a:t>
            </a:r>
            <a:r>
              <a:rPr lang="en-US" dirty="0" err="1" smtClean="0"/>
              <a:t>Biogradsko</a:t>
            </a:r>
            <a:r>
              <a:rPr lang="en-US" dirty="0" smtClean="0"/>
              <a:t> Lake-protected area</a:t>
            </a:r>
            <a:r>
              <a:rPr lang="sr-Latn-ME" dirty="0" smtClean="0"/>
              <a:t> </a:t>
            </a:r>
          </a:p>
          <a:p>
            <a:r>
              <a:rPr lang="sr-Latn-ME" dirty="0" smtClean="0"/>
              <a:t>For tretament sewage sludge in municipality Mojkovac, Zabljak</a:t>
            </a:r>
          </a:p>
          <a:p>
            <a:r>
              <a:rPr lang="en-US" dirty="0" smtClean="0"/>
              <a:t>for remediation of waste dumps and treatment of </a:t>
            </a:r>
            <a:r>
              <a:rPr lang="en-US" dirty="0" err="1" smtClean="0"/>
              <a:t>leachate</a:t>
            </a:r>
            <a:r>
              <a:rPr lang="en-US" dirty="0" smtClean="0"/>
              <a:t> water</a:t>
            </a:r>
            <a:r>
              <a:rPr lang="sr-Latn-ME" dirty="0" smtClean="0"/>
              <a:t> in Zabljak</a:t>
            </a:r>
          </a:p>
          <a:p>
            <a:r>
              <a:rPr lang="en-US" dirty="0" smtClean="0"/>
              <a:t>projects in progress</a:t>
            </a:r>
            <a:r>
              <a:rPr lang="sr-Latn-ME" dirty="0" smtClean="0"/>
              <a:t>: WWTP Vranjina, </a:t>
            </a:r>
            <a:r>
              <a:rPr lang="en-US" dirty="0" smtClean="0"/>
              <a:t>remediation of waste dump</a:t>
            </a:r>
            <a:r>
              <a:rPr lang="sr-Latn-ME" dirty="0" smtClean="0"/>
              <a:t> of</a:t>
            </a:r>
            <a:r>
              <a:rPr lang="en-US" dirty="0" smtClean="0"/>
              <a:t> </a:t>
            </a:r>
            <a:r>
              <a:rPr lang="sr-Latn-ME" dirty="0" smtClean="0"/>
              <a:t>Plav</a:t>
            </a:r>
            <a:endParaRPr lang="en-US" dirty="0"/>
          </a:p>
        </p:txBody>
      </p:sp>
      <p:pic>
        <p:nvPicPr>
          <p:cNvPr id="6" name="Picture 1" descr="C:\Users\snezana.didanovic\Desktop\SAVNIK\SAJAM-NOVEMBAR\za slanje\BPPOV u Ozrinicima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9646" y="1646238"/>
            <a:ext cx="197735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using alternative technologies in small settlements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2296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Many of environmental issues solved</a:t>
            </a:r>
            <a:r>
              <a:rPr lang="sr-Latn-ME" dirty="0" smtClean="0"/>
              <a:t> by ERM concept </a:t>
            </a:r>
          </a:p>
          <a:p>
            <a:endParaRPr lang="sr-Latn-ME" dirty="0" smtClean="0"/>
          </a:p>
          <a:p>
            <a:r>
              <a:rPr lang="en-US" dirty="0" smtClean="0"/>
              <a:t>H</a:t>
            </a:r>
            <a:r>
              <a:rPr lang="sr-Latn-ME" dirty="0" smtClean="0"/>
              <a:t>igh standard</a:t>
            </a:r>
          </a:p>
          <a:p>
            <a:endParaRPr lang="sr-Latn-ME" dirty="0" smtClean="0"/>
          </a:p>
          <a:p>
            <a:r>
              <a:rPr lang="en-US" dirty="0" smtClean="0"/>
              <a:t>reduced costs in relation to basic strategies</a:t>
            </a:r>
            <a:r>
              <a:rPr lang="sr-Latn-ME" dirty="0" smtClean="0"/>
              <a:t> (</a:t>
            </a:r>
            <a:r>
              <a:rPr lang="en-US" dirty="0" smtClean="0"/>
              <a:t>c</a:t>
            </a:r>
            <a:endParaRPr lang="sr-Latn-ME" dirty="0" smtClean="0"/>
          </a:p>
          <a:p>
            <a:pPr>
              <a:buNone/>
            </a:pPr>
            <a:r>
              <a:rPr lang="en-US" dirty="0" err="1" smtClean="0"/>
              <a:t>onstruction</a:t>
            </a:r>
            <a:r>
              <a:rPr lang="en-US" dirty="0" smtClean="0"/>
              <a:t> and maintenance</a:t>
            </a:r>
            <a:r>
              <a:rPr lang="sr-Latn-ME" dirty="0" smtClean="0"/>
              <a:t>)</a:t>
            </a:r>
          </a:p>
          <a:p>
            <a:endParaRPr lang="sr-Latn-ME" dirty="0" smtClean="0"/>
          </a:p>
          <a:p>
            <a:r>
              <a:rPr lang="en-US" dirty="0" smtClean="0"/>
              <a:t>high percentage of donations is provided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7010400" cy="502920"/>
          </a:xfrm>
        </p:spPr>
        <p:txBody>
          <a:bodyPr/>
          <a:lstStyle/>
          <a:p>
            <a:r>
              <a:rPr lang="en-US" dirty="0" smtClean="0"/>
              <a:t>MINISTRY OF SUSTAINABLE DEVELOPMENT AND TOURISM OF MONTENEGRO 2018 DANUBE WATER CONFERENCE - DANUBE WATER PROGRAM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609600"/>
            <a:ext cx="8229600" cy="4038600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sr-Latn-C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Thank you for your attention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sr-Latn-C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sr-Latn-C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Snezana Didanovic</a:t>
            </a:r>
            <a:br>
              <a:rPr kumimoji="0" lang="sr-Latn-C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sr-Latn-C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Ministry of sustainable development and tourism</a:t>
            </a:r>
            <a:br>
              <a:rPr kumimoji="0" lang="sr-Latn-C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sr-Latn-C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  <a:hlinkClick r:id="rId2"/>
              </a:rPr>
              <a:t>snezana.didanovic</a:t>
            </a:r>
            <a:r>
              <a:rPr kumimoji="0" lang="en-US" sz="4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  <a:hlinkClick r:id="rId2"/>
              </a:rPr>
              <a:t>@</a:t>
            </a:r>
            <a:r>
              <a:rPr kumimoji="0" lang="en-US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  <a:hlinkClick r:id="rId2"/>
              </a:rPr>
              <a:t>mrt.gov.me</a:t>
            </a:r>
            <a:endParaRPr kumimoji="0" lang="en-US" sz="4600" b="0" i="0" u="none" strike="noStrike" kern="120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ME" dirty="0" smtClean="0"/>
              <a:t>MONTENEGRO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0" y="6019800"/>
            <a:ext cx="6781800" cy="6553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2" descr="Montenegro adm location map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653" y="1752600"/>
            <a:ext cx="2942348" cy="3809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267200" y="1752601"/>
            <a:ext cx="419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r-BA" dirty="0" smtClean="0"/>
              <a:t> </a:t>
            </a:r>
            <a:r>
              <a:rPr lang="en-US" dirty="0" smtClean="0"/>
              <a:t>Montenegro is located in Southeast Europe on the Balkan Peninsula. It lies on the coast of the Adriatic Sea</a:t>
            </a:r>
            <a:endParaRPr lang="sr-Latn-ME" dirty="0" smtClean="0"/>
          </a:p>
          <a:p>
            <a:pPr>
              <a:buFont typeface="Courier New" pitchFamily="49" charset="0"/>
              <a:buChar char="o"/>
            </a:pPr>
            <a:endParaRPr lang="sr-Latn-ME" dirty="0" smtClean="0"/>
          </a:p>
          <a:p>
            <a:pPr>
              <a:buFont typeface="Arial" pitchFamily="34" charset="0"/>
              <a:buChar char="•"/>
            </a:pPr>
            <a:r>
              <a:rPr lang="hr-BA" dirty="0" smtClean="0"/>
              <a:t> </a:t>
            </a:r>
            <a:r>
              <a:rPr lang="en-US" dirty="0" smtClean="0"/>
              <a:t>The territory of Montenegro occupies approximately 13,812 km²</a:t>
            </a:r>
            <a:endParaRPr lang="sr-Latn-ME" dirty="0" smtClean="0"/>
          </a:p>
          <a:p>
            <a:pPr>
              <a:buFont typeface="Arial" pitchFamily="34" charset="0"/>
              <a:buChar char="•"/>
            </a:pPr>
            <a:endParaRPr lang="hr-BA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In Montenegro there are about 620,029 inhabitants in 23 municipalities</a:t>
            </a:r>
            <a:endParaRPr lang="hr-BA" dirty="0" smtClean="0"/>
          </a:p>
          <a:p>
            <a:pPr>
              <a:buFont typeface="Courier New" pitchFamily="49" charset="0"/>
              <a:buChar char="o"/>
            </a:pPr>
            <a:endParaRPr lang="hr-BA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Rich in water (4% of the world's population)</a:t>
            </a:r>
            <a:endParaRPr lang="hr-BA" dirty="0" smtClean="0"/>
          </a:p>
          <a:p>
            <a:pPr>
              <a:buFont typeface="Courier New" pitchFamily="49" charset="0"/>
              <a:buChar char="o"/>
            </a:pPr>
            <a:endParaRPr lang="hr-BA" dirty="0" smtClean="0"/>
          </a:p>
          <a:p>
            <a:endParaRPr lang="hr-BA" dirty="0" smtClean="0"/>
          </a:p>
          <a:p>
            <a:pPr>
              <a:buFont typeface="Courier New" pitchFamily="49" charset="0"/>
              <a:buChar char="o"/>
            </a:pPr>
            <a:endParaRPr lang="hr-BA" dirty="0" smtClean="0"/>
          </a:p>
          <a:p>
            <a:pPr>
              <a:buFont typeface="Courier New" pitchFamily="49" charset="0"/>
              <a:buChar char="o"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GENERAL ON WASTE WATER TREATMENT IN MONTENEGRO 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Until 10 years ago, Montenegro had only 1 wastewater treatment plant (in Podgorica)</a:t>
            </a: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r>
              <a:rPr lang="en-US" dirty="0" smtClean="0"/>
              <a:t>Other municipalities did not have wastewater treatment plants in the 20th century in Montenegro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Montenegro, development of waste water is coming in 2005 by the adoption by the Government of Montenegro: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Master plan for sewage drainage of the Montenegrin coast and the municipality of </a:t>
            </a:r>
            <a:r>
              <a:rPr lang="en-US" dirty="0" err="1" smtClean="0"/>
              <a:t>Cetinje</a:t>
            </a:r>
            <a:r>
              <a:rPr lang="en-US" dirty="0" smtClean="0"/>
              <a:t> and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Strategic master plan for sewage and wastewater in the central and northern region of Montenegro.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48400"/>
            <a:ext cx="7391400" cy="4267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GENERAL ON WASTE WATER TREATMENT IN MONTENEGRO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At the moment, the number of population connected to the sewage network in urban areas is 67%. </a:t>
            </a:r>
            <a:endParaRPr lang="sr-Latn-ME" dirty="0" smtClean="0"/>
          </a:p>
          <a:p>
            <a:pPr>
              <a:buNone/>
            </a:pPr>
            <a:endParaRPr lang="sr-Latn-ME" dirty="0" smtClean="0"/>
          </a:p>
          <a:p>
            <a:r>
              <a:rPr lang="en-GB" dirty="0" smtClean="0"/>
              <a:t>Number and Capacity of Agglomerations ("OG of MNE ", No. 078/17), 35 agglomerations have been identified in Montenegro, out of which 34 are with a load of over 2000 EC.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There are 8 operational waste water treatment plants (WWTPs) of which 5 are with secondary treatment (Podgorica, Mojkovac, </a:t>
            </a:r>
            <a:r>
              <a:rPr lang="en-GB" dirty="0" err="1" smtClean="0"/>
              <a:t>Žabljak</a:t>
            </a:r>
            <a:r>
              <a:rPr lang="en-GB" dirty="0" smtClean="0"/>
              <a:t>, Kotor and Tivat (common) and Šavnik), while 3 are with tertiary treatment (</a:t>
            </a:r>
            <a:r>
              <a:rPr lang="en-GB" dirty="0" err="1" smtClean="0"/>
              <a:t>Nikšic</a:t>
            </a:r>
            <a:r>
              <a:rPr lang="en-GB" dirty="0" smtClean="0"/>
              <a:t>́, </a:t>
            </a:r>
            <a:r>
              <a:rPr lang="en-GB" dirty="0" err="1" smtClean="0"/>
              <a:t>Budva</a:t>
            </a:r>
            <a:r>
              <a:rPr lang="en-GB" dirty="0" smtClean="0"/>
              <a:t> i Herceg Novi). </a:t>
            </a:r>
            <a:endParaRPr lang="sr-Latn-ME" dirty="0" smtClean="0"/>
          </a:p>
          <a:p>
            <a:endParaRPr lang="sr-Latn-ME" dirty="0" smtClean="0"/>
          </a:p>
          <a:p>
            <a:r>
              <a:rPr lang="sr-Latn-ME" dirty="0" smtClean="0"/>
              <a:t>S</a:t>
            </a:r>
            <a:r>
              <a:rPr lang="en-US" dirty="0" smtClean="0"/>
              <a:t>mall plants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" y="6172200"/>
            <a:ext cx="7696200" cy="5029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38200" y="6172200"/>
            <a:ext cx="7315200" cy="381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1026" name="Picture 3" descr="grafika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3276600" cy="4572000"/>
          </a:xfrm>
          <a:prstGeom prst="rect">
            <a:avLst/>
          </a:prstGeom>
          <a:noFill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133600"/>
            <a:ext cx="2362200" cy="230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66801" y="-825122"/>
            <a:ext cx="2971799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endParaRPr kumimoji="0" lang="sr-Latn-M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endParaRPr lang="sr-Latn-ME" sz="14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endParaRPr kumimoji="0" lang="sr-Latn-M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endParaRPr lang="sr-Latn-ME" sz="14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endParaRPr kumimoji="0" lang="sr-Latn-M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endParaRPr lang="sr-Latn-ME" sz="14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endParaRPr kumimoji="0" lang="sr-Latn-M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endParaRPr lang="sr-Latn-ME" sz="14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endParaRPr kumimoji="0" lang="sr-Latn-M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ECOREMEDIATION STRATEGY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 MONTENEGRO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With Action Plan for the Period 2014-2020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1" descr="C:\Users\snezana.didanovic\Desktop\SAVNIK\SAJAM-NOVEMBAR\za slanje\BPPOV u Ozrinicima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5688"/>
            <a:ext cx="4038599" cy="511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495800" y="233690"/>
            <a:ext cx="449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92275" algn="l"/>
              </a:tabLst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Plant system for wastewater treatment at the Elementary School “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Radoje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Cizmovic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” in </a:t>
            </a:r>
            <a:r>
              <a:rPr kumimoji="0" lang="en-US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Ozrinici</a:t>
            </a: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477000" cy="5029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57400" y="1524000"/>
          <a:ext cx="5021580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219200"/>
                <a:gridCol w="136398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ERM/Measure/Activity</a:t>
                      </a:r>
                      <a:endParaRPr lang="en-US" sz="11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Location of Issue</a:t>
                      </a:r>
                      <a:endParaRPr lang="en-US" sz="11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 dirty="0" smtClean="0">
                          <a:solidFill>
                            <a:schemeClr val="lt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Estimated funds required for implementation (EUR)</a:t>
                      </a:r>
                      <a:endParaRPr lang="en-US" sz="11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Calibri"/>
                        </a:rPr>
                        <a:t>Plant device for wastewater Savnik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r-Latn-ME" sz="1400" dirty="0" smtClean="0">
                          <a:latin typeface="Cambria" pitchFamily="18" charset="0"/>
                        </a:rPr>
                        <a:t>Savnik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Calibri"/>
                        </a:rPr>
                        <a:t>250 000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mbria"/>
                          <a:ea typeface="Calibri"/>
                          <a:cs typeface="Calibri"/>
                        </a:rPr>
                        <a:t>Plant device for wastewater Vranjina village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r-Latn-ME" sz="1400" dirty="0" smtClean="0">
                          <a:latin typeface="Cambria" pitchFamily="18" charset="0"/>
                        </a:rPr>
                        <a:t>Vranjina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latin typeface="Cambria"/>
                          <a:ea typeface="Calibri"/>
                          <a:cs typeface="Calibri"/>
                        </a:rPr>
                        <a:t>250 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Calibri"/>
                        </a:rPr>
                        <a:t>000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latin typeface="Cambria"/>
                          <a:ea typeface="Calibri"/>
                          <a:cs typeface="Calibri"/>
                        </a:rPr>
                        <a:t>Plant device for wastewater campsite at Mount Biograd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r-Latn-ME" sz="1400" dirty="0" smtClean="0">
                          <a:latin typeface="Cambria" pitchFamily="18" charset="0"/>
                        </a:rPr>
                        <a:t>Mojkovac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Calibri"/>
                        </a:rPr>
                        <a:t>15.000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Calibri"/>
                        </a:rPr>
                        <a:t>Plant device for wastewater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Calibri"/>
                        </a:rPr>
                        <a:t>Gusinje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r-Latn-ME" sz="1400" dirty="0" smtClean="0">
                          <a:latin typeface="Cambria" pitchFamily="18" charset="0"/>
                        </a:rPr>
                        <a:t>Gusinje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Calibri"/>
                        </a:rPr>
                        <a:t>450 000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Calibri"/>
                        </a:rPr>
                        <a:t>Sludge drying and treatment from the WWTP in  Mojkovac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r-Latn-ME" sz="1400" dirty="0" smtClean="0">
                          <a:latin typeface="Cambria" pitchFamily="18" charset="0"/>
                        </a:rPr>
                        <a:t>Mojkovac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r-Latn-ME" sz="1000" dirty="0" smtClean="0">
                          <a:latin typeface="Cambria" pitchFamily="18" charset="0"/>
                        </a:rPr>
                        <a:t>               250 000</a:t>
                      </a:r>
                      <a:endParaRPr lang="en-US" sz="1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latin typeface="Cambria"/>
                          <a:ea typeface="Calibri"/>
                          <a:cs typeface="Arial"/>
                        </a:rPr>
                        <a:t>Reconstruction and rehabilitation of the municipal landfill in </a:t>
                      </a:r>
                      <a:r>
                        <a:rPr lang="en-US" sz="1000" dirty="0" err="1">
                          <a:latin typeface="Cambria"/>
                          <a:ea typeface="Calibri"/>
                          <a:cs typeface="Arial"/>
                        </a:rPr>
                        <a:t>Plav</a:t>
                      </a:r>
                      <a:r>
                        <a:rPr lang="en-US" sz="1000" dirty="0">
                          <a:latin typeface="Cambria"/>
                          <a:ea typeface="Calibri"/>
                          <a:cs typeface="Arial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sr-Latn-ME" sz="1400" dirty="0" smtClean="0">
                          <a:latin typeface="Cambria" pitchFamily="18" charset="0"/>
                        </a:rPr>
                        <a:t>Plav</a:t>
                      </a:r>
                      <a:endParaRPr lang="en-US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sr-Latn-ME" sz="1000" dirty="0" smtClean="0">
                          <a:latin typeface="Cambria" pitchFamily="18" charset="0"/>
                        </a:rPr>
                        <a:t>               250</a:t>
                      </a:r>
                      <a:r>
                        <a:rPr lang="sr-Latn-ME" sz="1000" baseline="0" dirty="0" smtClean="0">
                          <a:latin typeface="Cambria" pitchFamily="18" charset="0"/>
                        </a:rPr>
                        <a:t> 000</a:t>
                      </a:r>
                      <a:endParaRPr lang="en-US" sz="1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000" kern="1200" dirty="0" err="1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Ecoremediation</a:t>
                      </a: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training polygon </a:t>
                      </a:r>
                      <a:endParaRPr lang="en-US" sz="10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sr-Latn-ME" sz="10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en-US" sz="1000" kern="1200" dirty="0" smtClean="0">
                          <a:solidFill>
                            <a:schemeClr val="dk1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200 000-400 000</a:t>
                      </a:r>
                      <a:endParaRPr lang="en-US" sz="1000" dirty="0"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066800" y="169614"/>
            <a:ext cx="8077200" cy="76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ACTION PLAN FOR IMPLEMENTATION OF ERM MEASURES IN MONTENEGRO FOR THE PERIOD 2014-2020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sr-Latn-ME" dirty="0" smtClean="0"/>
              <a:t/>
            </a:r>
            <a:br>
              <a:rPr lang="sr-Latn-ME" dirty="0" smtClean="0"/>
            </a:br>
            <a:r>
              <a:rPr lang="en-US" sz="4000" dirty="0" smtClean="0"/>
              <a:t>Plant device for wastewater Savnik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4038600" cy="452628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ambria" pitchFamily="18" charset="0"/>
              </a:rPr>
              <a:t>Strategic master plan for sewage and wastewater in the central and northern region of Montenegro</a:t>
            </a:r>
            <a:r>
              <a:rPr lang="sr-Latn-ME" dirty="0" smtClean="0">
                <a:latin typeface="Cambria" pitchFamily="18" charset="0"/>
              </a:rPr>
              <a:t> (2005)</a:t>
            </a:r>
            <a:r>
              <a:rPr lang="en-US" dirty="0" smtClean="0">
                <a:latin typeface="Cambria" pitchFamily="18" charset="0"/>
              </a:rPr>
              <a:t> for Savnik</a:t>
            </a:r>
            <a:r>
              <a:rPr lang="sr-Latn-ME" dirty="0" smtClean="0">
                <a:latin typeface="Cambria" pitchFamily="18" charset="0"/>
              </a:rPr>
              <a:t> propose:</a:t>
            </a:r>
          </a:p>
          <a:p>
            <a:pPr>
              <a:buNone/>
            </a:pPr>
            <a:endParaRPr lang="sr-Latn-ME" dirty="0" smtClean="0">
              <a:latin typeface="Cambria" pitchFamily="18" charset="0"/>
            </a:endParaRPr>
          </a:p>
          <a:p>
            <a:pPr>
              <a:buNone/>
            </a:pPr>
            <a:r>
              <a:rPr lang="sr-Latn-ME" dirty="0" smtClean="0">
                <a:latin typeface="Cambria" pitchFamily="18" charset="0"/>
              </a:rPr>
              <a:t>    that </a:t>
            </a:r>
            <a:r>
              <a:rPr lang="en-US" dirty="0" smtClean="0">
                <a:latin typeface="Cambria" pitchFamily="18" charset="0"/>
              </a:rPr>
              <a:t>total planned investments in the first phase amount to 775,123 €, of which </a:t>
            </a:r>
            <a:r>
              <a:rPr lang="en-US" b="1" dirty="0" smtClean="0">
                <a:latin typeface="Cambria" pitchFamily="18" charset="0"/>
              </a:rPr>
              <a:t>€ 509,100</a:t>
            </a:r>
            <a:r>
              <a:rPr lang="sr-Latn-ME" b="1" dirty="0" smtClean="0">
                <a:latin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</a:rPr>
              <a:t>€ </a:t>
            </a:r>
            <a:r>
              <a:rPr lang="en-US" dirty="0" smtClean="0">
                <a:latin typeface="Cambria" pitchFamily="18" charset="0"/>
              </a:rPr>
              <a:t>is required for the construction of a waste water treatment plant.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45920"/>
            <a:ext cx="4419600" cy="4526280"/>
          </a:xfrm>
        </p:spPr>
        <p:txBody>
          <a:bodyPr>
            <a:normAutofit fontScale="70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692275" algn="l"/>
              </a:tabLst>
            </a:pPr>
            <a:r>
              <a:rPr lang="it-IT" sz="21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ECOREMEDIATION STRATEGY</a:t>
            </a:r>
            <a:r>
              <a:rPr lang="sr-Latn-ME" sz="2100" dirty="0" smtClean="0">
                <a:latin typeface="Cambria" pitchFamily="18" charset="0"/>
                <a:cs typeface="Arial" pitchFamily="34" charset="0"/>
              </a:rPr>
              <a:t> </a:t>
            </a:r>
            <a:r>
              <a:rPr lang="it-IT" sz="21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IN MONTENEGRO</a:t>
            </a:r>
            <a:r>
              <a:rPr lang="sr-Latn-ME" sz="21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(2013)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692275" algn="l"/>
              </a:tabLst>
            </a:pPr>
            <a:endParaRPr lang="en-US" sz="2100" dirty="0" smtClean="0">
              <a:latin typeface="Cambria" pitchFamily="18" charset="0"/>
              <a:cs typeface="Arial" pitchFamily="34" charset="0"/>
            </a:endParaRPr>
          </a:p>
          <a:p>
            <a:r>
              <a:rPr lang="sr-Latn-ME" dirty="0" smtClean="0">
                <a:latin typeface="Cambria" pitchFamily="18" charset="0"/>
                <a:ea typeface="Calibri"/>
                <a:cs typeface="Calibri"/>
              </a:rPr>
              <a:t>WWTP </a:t>
            </a:r>
            <a:r>
              <a:rPr lang="en-US" b="1" dirty="0" smtClean="0">
                <a:latin typeface="Cambria" pitchFamily="18" charset="0"/>
                <a:ea typeface="Calibri"/>
                <a:cs typeface="Calibri"/>
              </a:rPr>
              <a:t>250 000</a:t>
            </a:r>
            <a:r>
              <a:rPr lang="sr-Latn-ME" b="1" dirty="0" smtClean="0">
                <a:latin typeface="Cambria" pitchFamily="18" charset="0"/>
                <a:ea typeface="Calibri"/>
                <a:cs typeface="Calibri"/>
              </a:rPr>
              <a:t> </a:t>
            </a:r>
            <a:r>
              <a:rPr lang="en-US" sz="3200" b="1" dirty="0" smtClean="0">
                <a:latin typeface="Cambria" pitchFamily="18" charset="0"/>
              </a:rPr>
              <a:t>€</a:t>
            </a:r>
            <a:r>
              <a:rPr lang="en-US" sz="3200" dirty="0" smtClean="0">
                <a:latin typeface="Cambria" pitchFamily="18" charset="0"/>
              </a:rPr>
              <a:t> is required for the construction of a waste water treatment plant.</a:t>
            </a:r>
            <a:endParaRPr lang="en-US" sz="3600" dirty="0" smtClean="0">
              <a:latin typeface="Cambria" pitchFamily="18" charset="0"/>
              <a:ea typeface="Calibri"/>
              <a:cs typeface="Arial"/>
            </a:endParaRPr>
          </a:p>
          <a:p>
            <a:endParaRPr lang="sr-Latn-ME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we managed to reduce by half the cost of</a:t>
            </a:r>
            <a:r>
              <a:rPr lang="sr-Latn-ME" dirty="0" smtClean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construction</a:t>
            </a:r>
            <a:endParaRPr lang="sr-Latn-ME" dirty="0" smtClean="0">
              <a:latin typeface="Cambria" pitchFamily="18" charset="0"/>
            </a:endParaRPr>
          </a:p>
          <a:p>
            <a:pPr>
              <a:buNone/>
            </a:pPr>
            <a:endParaRPr lang="sr-Latn-ME" dirty="0" smtClean="0">
              <a:latin typeface="Cambria" pitchFamily="18" charset="0"/>
            </a:endParaRPr>
          </a:p>
          <a:p>
            <a:r>
              <a:rPr lang="en-US" dirty="0" smtClean="0">
                <a:latin typeface="Cambria" pitchFamily="18" charset="0"/>
              </a:rPr>
              <a:t>when it comes to maintenance costs, they have been reduced several times since there is no use of </a:t>
            </a:r>
            <a:r>
              <a:rPr lang="en-US" dirty="0" smtClean="0">
                <a:latin typeface="Cambria" pitchFamily="18" charset="0"/>
              </a:rPr>
              <a:t>electricity</a:t>
            </a:r>
            <a:endParaRPr lang="sr-Latn-ME" dirty="0" smtClean="0">
              <a:latin typeface="Cambria" pitchFamily="18" charset="0"/>
            </a:endParaRPr>
          </a:p>
          <a:p>
            <a:endParaRPr lang="sr-Latn-ME" dirty="0" smtClean="0">
              <a:latin typeface="Cambria" pitchFamily="18" charset="0"/>
            </a:endParaRPr>
          </a:p>
          <a:p>
            <a:r>
              <a:rPr lang="en-US" smtClean="0"/>
              <a:t>We tried to reduce costs, but to meet the quality standard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172200"/>
            <a:ext cx="6705600" cy="5029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32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Plant device for wastewater Savnik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Realization in the total amount of 251,500 </a:t>
            </a:r>
            <a:r>
              <a:rPr lang="en-US" dirty="0" err="1" smtClean="0"/>
              <a:t>euros</a:t>
            </a:r>
            <a:r>
              <a:rPr lang="en-US" dirty="0" smtClean="0"/>
              <a:t> (of which 50% is donation, and 50% of Montenegro's obligations through the Capital Budget).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donation contract was signed in 2015 (September).</a:t>
            </a:r>
            <a:endParaRPr lang="sr-Latn-ME" dirty="0" smtClean="0"/>
          </a:p>
          <a:p>
            <a:endParaRPr lang="sr-Latn-ME" dirty="0" smtClean="0"/>
          </a:p>
          <a:p>
            <a:r>
              <a:rPr lang="sr-Latn-ME" dirty="0" smtClean="0"/>
              <a:t>Contract finalised 2017 (September)</a:t>
            </a:r>
          </a:p>
          <a:p>
            <a:endParaRPr lang="sr-Latn-ME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5943600"/>
            <a:ext cx="6629400" cy="73152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92D050"/>
                </a:solidFill>
              </a:rPr>
              <a:t>MINISTRY OF SUSTAINABLE DEVELOPMENT AND TOURISM OF MONTENEGRO 2018 DANUBE WATER CONFERENCE - DANUBE WATER PROGRAM</a:t>
            </a:r>
            <a:endParaRPr lang="en-US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Plant device for wastewater Savnik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nezana.didanovic\AppData\Local\Microsoft\Windows\Temporary Internet Files\Content.Outlook\LGBI0AK5\BU Šavni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4582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392</TotalTime>
  <Words>1018</Words>
  <Application>Microsoft Office PowerPoint</Application>
  <PresentationFormat>On-screen Show (4:3)</PresentationFormat>
  <Paragraphs>131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         “LOW COST WASTEWATER TRETATMEN FOR SMALL COMMUNITIES – IMPLEMENTATION EXPERIENCE FROM MONTENEGRO” </vt:lpstr>
      <vt:lpstr>MONTENEGRO</vt:lpstr>
      <vt:lpstr>GENERAL ON WASTE WATER TREATMENT IN MONTENEGRO  </vt:lpstr>
      <vt:lpstr>GENERAL ON WASTE WATER TREATMENT IN MONTENEGRO</vt:lpstr>
      <vt:lpstr>Slide 5</vt:lpstr>
      <vt:lpstr>Slide 6</vt:lpstr>
      <vt:lpstr> Plant device for wastewater Savnik</vt:lpstr>
      <vt:lpstr>Plant device for wastewater Savnik</vt:lpstr>
      <vt:lpstr>Plant device for wastewater Savnik</vt:lpstr>
      <vt:lpstr>Plant device for wastewater Savnik</vt:lpstr>
      <vt:lpstr>Sludge drying and treatment from the WWTP in  Mojkovac </vt:lpstr>
      <vt:lpstr>System for the treatment of sewage sludge from the wastewater treatment plant in Mojkovac</vt:lpstr>
      <vt:lpstr>System for the treatment of sewage sludge from the wastewater treatment plant in Mojkovac</vt:lpstr>
      <vt:lpstr>Slide 14</vt:lpstr>
      <vt:lpstr>MOJKOVAC WWTP/SYSTEM FOR TREATMENT OF SEWAGE SLUDGE </vt:lpstr>
      <vt:lpstr>ECOREMEDIATION CONCEPT USED:</vt:lpstr>
      <vt:lpstr>using alternative technologies in small settlements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Snezana Didanovic</dc:creator>
  <cp:lastModifiedBy>snezana.didanovic</cp:lastModifiedBy>
  <cp:revision>54</cp:revision>
  <dcterms:created xsi:type="dcterms:W3CDTF">2006-08-16T00:00:00Z</dcterms:created>
  <dcterms:modified xsi:type="dcterms:W3CDTF">2018-04-30T08:42:07Z</dcterms:modified>
</cp:coreProperties>
</file>