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00" r:id="rId2"/>
    <p:sldId id="416" r:id="rId3"/>
    <p:sldId id="419" r:id="rId4"/>
    <p:sldId id="417" r:id="rId5"/>
    <p:sldId id="418" r:id="rId6"/>
    <p:sldId id="420" r:id="rId7"/>
    <p:sldId id="421" r:id="rId8"/>
    <p:sldId id="422" r:id="rId9"/>
    <p:sldId id="423" r:id="rId10"/>
    <p:sldId id="424" r:id="rId11"/>
    <p:sldId id="425" r:id="rId12"/>
    <p:sldId id="426" r:id="rId13"/>
    <p:sldId id="427" r:id="rId14"/>
    <p:sldId id="430" r:id="rId15"/>
    <p:sldId id="431" r:id="rId16"/>
    <p:sldId id="428" r:id="rId17"/>
    <p:sldId id="429" r:id="rId1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Unicode MS" panose="020B0604020202020204" pitchFamily="34" charset="-128"/>
        <a:ea typeface="+mn-ea"/>
        <a:cs typeface="+mn-cs"/>
      </a:defRPr>
    </a:lvl1pPr>
    <a:lvl2pPr marL="457200" algn="l" rtl="0" eaLnBrk="0" fontAlgn="base" hangingPunct="0">
      <a:spcBef>
        <a:spcPct val="0"/>
      </a:spcBef>
      <a:spcAft>
        <a:spcPct val="0"/>
      </a:spcAft>
      <a:defRPr sz="2400" kern="1200">
        <a:solidFill>
          <a:schemeClr val="tx1"/>
        </a:solidFill>
        <a:latin typeface="Arial Unicode MS" panose="020B0604020202020204" pitchFamily="34" charset="-128"/>
        <a:ea typeface="+mn-ea"/>
        <a:cs typeface="+mn-cs"/>
      </a:defRPr>
    </a:lvl2pPr>
    <a:lvl3pPr marL="914400" algn="l" rtl="0" eaLnBrk="0" fontAlgn="base" hangingPunct="0">
      <a:spcBef>
        <a:spcPct val="0"/>
      </a:spcBef>
      <a:spcAft>
        <a:spcPct val="0"/>
      </a:spcAft>
      <a:defRPr sz="2400" kern="1200">
        <a:solidFill>
          <a:schemeClr val="tx1"/>
        </a:solidFill>
        <a:latin typeface="Arial Unicode MS" panose="020B0604020202020204" pitchFamily="34" charset="-128"/>
        <a:ea typeface="+mn-ea"/>
        <a:cs typeface="+mn-cs"/>
      </a:defRPr>
    </a:lvl3pPr>
    <a:lvl4pPr marL="1371600" algn="l" rtl="0" eaLnBrk="0" fontAlgn="base" hangingPunct="0">
      <a:spcBef>
        <a:spcPct val="0"/>
      </a:spcBef>
      <a:spcAft>
        <a:spcPct val="0"/>
      </a:spcAft>
      <a:defRPr sz="2400" kern="1200">
        <a:solidFill>
          <a:schemeClr val="tx1"/>
        </a:solidFill>
        <a:latin typeface="Arial Unicode MS" panose="020B0604020202020204" pitchFamily="34" charset="-128"/>
        <a:ea typeface="+mn-ea"/>
        <a:cs typeface="+mn-cs"/>
      </a:defRPr>
    </a:lvl4pPr>
    <a:lvl5pPr marL="1828800" algn="l" rtl="0" eaLnBrk="0" fontAlgn="base" hangingPunct="0">
      <a:spcBef>
        <a:spcPct val="0"/>
      </a:spcBef>
      <a:spcAft>
        <a:spcPct val="0"/>
      </a:spcAft>
      <a:defRPr sz="2400" kern="1200">
        <a:solidFill>
          <a:schemeClr val="tx1"/>
        </a:solidFill>
        <a:latin typeface="Arial Unicode MS" panose="020B0604020202020204" pitchFamily="34" charset="-128"/>
        <a:ea typeface="+mn-ea"/>
        <a:cs typeface="+mn-cs"/>
      </a:defRPr>
    </a:lvl5pPr>
    <a:lvl6pPr marL="2286000" algn="l" defTabSz="914400" rtl="0" eaLnBrk="1" latinLnBrk="0" hangingPunct="1">
      <a:defRPr sz="2400" kern="1200">
        <a:solidFill>
          <a:schemeClr val="tx1"/>
        </a:solidFill>
        <a:latin typeface="Arial Unicode MS" panose="020B0604020202020204" pitchFamily="34" charset="-128"/>
        <a:ea typeface="+mn-ea"/>
        <a:cs typeface="+mn-cs"/>
      </a:defRPr>
    </a:lvl6pPr>
    <a:lvl7pPr marL="2743200" algn="l" defTabSz="914400" rtl="0" eaLnBrk="1" latinLnBrk="0" hangingPunct="1">
      <a:defRPr sz="2400" kern="1200">
        <a:solidFill>
          <a:schemeClr val="tx1"/>
        </a:solidFill>
        <a:latin typeface="Arial Unicode MS" panose="020B0604020202020204" pitchFamily="34" charset="-128"/>
        <a:ea typeface="+mn-ea"/>
        <a:cs typeface="+mn-cs"/>
      </a:defRPr>
    </a:lvl7pPr>
    <a:lvl8pPr marL="3200400" algn="l" defTabSz="914400" rtl="0" eaLnBrk="1" latinLnBrk="0" hangingPunct="1">
      <a:defRPr sz="2400" kern="1200">
        <a:solidFill>
          <a:schemeClr val="tx1"/>
        </a:solidFill>
        <a:latin typeface="Arial Unicode MS" panose="020B0604020202020204" pitchFamily="34" charset="-128"/>
        <a:ea typeface="+mn-ea"/>
        <a:cs typeface="+mn-cs"/>
      </a:defRPr>
    </a:lvl8pPr>
    <a:lvl9pPr marL="3657600" algn="l" defTabSz="914400" rtl="0" eaLnBrk="1" latinLnBrk="0" hangingPunct="1">
      <a:defRPr sz="2400" kern="1200">
        <a:solidFill>
          <a:schemeClr val="tx1"/>
        </a:solidFill>
        <a:latin typeface="Arial Unicode MS" panose="020B0604020202020204" pitchFamily="34" charset="-128"/>
        <a:ea typeface="+mn-ea"/>
        <a:cs typeface="+mn-cs"/>
      </a:defRPr>
    </a:lvl9pPr>
  </p:defaultTextStyle>
  <p:extLst>
    <p:ext uri="{521415D9-36F7-43E2-AB2F-B90AF26B5E84}">
      <p14:sectionLst xmlns:p14="http://schemas.microsoft.com/office/powerpoint/2010/main">
        <p14:section name="Default Section" id="{433654FC-304F-4710-95F8-D4060D7C72AF}">
          <p14:sldIdLst>
            <p14:sldId id="400"/>
            <p14:sldId id="416"/>
            <p14:sldId id="419"/>
            <p14:sldId id="417"/>
            <p14:sldId id="418"/>
            <p14:sldId id="420"/>
            <p14:sldId id="421"/>
            <p14:sldId id="422"/>
            <p14:sldId id="423"/>
            <p14:sldId id="424"/>
            <p14:sldId id="425"/>
            <p14:sldId id="426"/>
            <p14:sldId id="427"/>
            <p14:sldId id="430"/>
            <p14:sldId id="431"/>
            <p14:sldId id="428"/>
            <p14:sldId id="429"/>
          </p14:sldIdLst>
        </p14:section>
        <p14:section name="Untitled Section" id="{DBD713FB-92B9-496B-85DD-06DE56A30CD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Vod-4" initials="R"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CE"/>
    <a:srgbClr val="E4ECD4"/>
    <a:srgbClr val="CCFFFF"/>
    <a:srgbClr val="003366"/>
    <a:srgbClr val="99CCFF"/>
    <a:srgbClr val="CC0066"/>
    <a:srgbClr val="9999FF"/>
    <a:srgbClr val="000066"/>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6796" autoAdjust="0"/>
  </p:normalViewPr>
  <p:slideViewPr>
    <p:cSldViewPr>
      <p:cViewPr varScale="1">
        <p:scale>
          <a:sx n="71" d="100"/>
          <a:sy n="71"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VODOVDI\KORISTENO%20ZA%20PLAN%20I%20IZVJESTAJ%2020172018\VAZECE%20TABELE%20UGOVORENO%20ISPORUCENO%209.01.2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87489063867017"/>
          <c:y val="3.9118715929739568E-2"/>
          <c:w val="0.67120153493471579"/>
          <c:h val="0.8326195683872849"/>
        </c:manualLayout>
      </c:layout>
      <c:lineChart>
        <c:grouping val="standard"/>
        <c:varyColors val="0"/>
        <c:ser>
          <c:idx val="0"/>
          <c:order val="0"/>
          <c:spPr>
            <a:ln>
              <a:solidFill>
                <a:sysClr val="window" lastClr="FFFFFF"/>
              </a:solidFill>
            </a:ln>
          </c:spPr>
          <c:marker>
            <c:symbol val="none"/>
          </c:marker>
          <c:cat>
            <c:numLit>
              <c:formatCode>General</c:formatCode>
              <c:ptCount val="8"/>
              <c:pt idx="0">
                <c:v>2010</c:v>
              </c:pt>
              <c:pt idx="1">
                <c:v>2011</c:v>
              </c:pt>
              <c:pt idx="2">
                <c:v>2012</c:v>
              </c:pt>
              <c:pt idx="3">
                <c:v>2013</c:v>
              </c:pt>
              <c:pt idx="4">
                <c:v>2014</c:v>
              </c:pt>
              <c:pt idx="5">
                <c:v>2015</c:v>
              </c:pt>
              <c:pt idx="6">
                <c:v>2016</c:v>
              </c:pt>
              <c:pt idx="7">
                <c:v>2017</c:v>
              </c:pt>
            </c:numLit>
          </c:cat>
          <c:val>
            <c:numRef>
              <c:f>Sheet1!$S$71:$Z$71</c:f>
              <c:numCache>
                <c:formatCode>#,##0</c:formatCode>
                <c:ptCount val="8"/>
                <c:pt idx="0">
                  <c:v>2229174.3600000003</c:v>
                </c:pt>
                <c:pt idx="1">
                  <c:v>3937346.24</c:v>
                </c:pt>
                <c:pt idx="2">
                  <c:v>4564994.68</c:v>
                </c:pt>
                <c:pt idx="3">
                  <c:v>4079046.48</c:v>
                </c:pt>
                <c:pt idx="4">
                  <c:v>3864237</c:v>
                </c:pt>
                <c:pt idx="5">
                  <c:v>4290932</c:v>
                </c:pt>
                <c:pt idx="6">
                  <c:v>5920589</c:v>
                </c:pt>
                <c:pt idx="7">
                  <c:v>6967907.1775700934</c:v>
                </c:pt>
              </c:numCache>
            </c:numRef>
          </c:val>
          <c:smooth val="0"/>
        </c:ser>
        <c:dLbls>
          <c:showLegendKey val="0"/>
          <c:showVal val="0"/>
          <c:showCatName val="0"/>
          <c:showSerName val="0"/>
          <c:showPercent val="0"/>
          <c:showBubbleSize val="0"/>
        </c:dLbls>
        <c:marker val="1"/>
        <c:smooth val="0"/>
        <c:axId val="173051904"/>
        <c:axId val="225669056"/>
      </c:lineChart>
      <c:catAx>
        <c:axId val="173051904"/>
        <c:scaling>
          <c:orientation val="minMax"/>
        </c:scaling>
        <c:delete val="0"/>
        <c:axPos val="b"/>
        <c:numFmt formatCode="General" sourceLinked="1"/>
        <c:majorTickMark val="out"/>
        <c:minorTickMark val="none"/>
        <c:tickLblPos val="nextTo"/>
        <c:txPr>
          <a:bodyPr/>
          <a:lstStyle/>
          <a:p>
            <a:pPr>
              <a:defRPr b="1">
                <a:solidFill>
                  <a:schemeClr val="bg1"/>
                </a:solidFill>
              </a:defRPr>
            </a:pPr>
            <a:endParaRPr lang="en-US"/>
          </a:p>
        </c:txPr>
        <c:crossAx val="225669056"/>
        <c:crosses val="autoZero"/>
        <c:auto val="1"/>
        <c:lblAlgn val="ctr"/>
        <c:lblOffset val="100"/>
        <c:noMultiLvlLbl val="0"/>
      </c:catAx>
      <c:valAx>
        <c:axId val="225669056"/>
        <c:scaling>
          <c:orientation val="minMax"/>
        </c:scaling>
        <c:delete val="0"/>
        <c:axPos val="l"/>
        <c:majorGridlines/>
        <c:numFmt formatCode="#,##0.0" sourceLinked="0"/>
        <c:majorTickMark val="out"/>
        <c:minorTickMark val="none"/>
        <c:tickLblPos val="nextTo"/>
        <c:txPr>
          <a:bodyPr/>
          <a:lstStyle/>
          <a:p>
            <a:pPr>
              <a:defRPr b="1">
                <a:solidFill>
                  <a:schemeClr val="bg1"/>
                </a:solidFill>
              </a:defRPr>
            </a:pPr>
            <a:endParaRPr lang="en-US"/>
          </a:p>
        </c:txPr>
        <c:crossAx val="173051904"/>
        <c:crosses val="autoZero"/>
        <c:crossBetween val="between"/>
        <c:dispUnits>
          <c:builtInUnit val="millions"/>
          <c:dispUnitsLbl>
            <c:layout>
              <c:manualLayout>
                <c:xMode val="edge"/>
                <c:yMode val="edge"/>
                <c:x val="1.3888888888888897E-2"/>
                <c:y val="0.46343759113444177"/>
              </c:manualLayout>
            </c:layout>
            <c:tx>
              <c:rich>
                <a:bodyPr/>
                <a:lstStyle/>
                <a:p>
                  <a:pPr>
                    <a:defRPr>
                      <a:solidFill>
                        <a:schemeClr val="bg1"/>
                      </a:solidFill>
                    </a:defRPr>
                  </a:pPr>
                  <a:r>
                    <a:rPr lang="en-US">
                      <a:solidFill>
                        <a:schemeClr val="bg1"/>
                      </a:solidFill>
                    </a:rPr>
                    <a:t>mil</a:t>
                  </a:r>
                </a:p>
              </c:rich>
            </c:tx>
          </c:dispUnitsLbl>
        </c:dispUnits>
      </c:valAx>
    </c:plotArea>
    <c:plotVisOnly val="1"/>
    <c:dispBlanksAs val="gap"/>
    <c:showDLblsOverMax val="0"/>
  </c:chart>
  <c:spPr>
    <a:solidFill>
      <a:srgbClr val="4F81BD"/>
    </a:solidFill>
    <a:ln>
      <a:solidFill>
        <a:sysClr val="window" lastClr="FFFFFF"/>
      </a:solid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35668755691258"/>
          <c:y val="0.16068346456692922"/>
          <c:w val="0.79322834645669293"/>
          <c:h val="0.6389721784776905"/>
        </c:manualLayout>
      </c:layout>
      <c:lineChart>
        <c:grouping val="standard"/>
        <c:varyColors val="0"/>
        <c:ser>
          <c:idx val="0"/>
          <c:order val="0"/>
          <c:spPr>
            <a:ln>
              <a:solidFill>
                <a:sysClr val="window" lastClr="FFFFFF"/>
              </a:solidFill>
            </a:ln>
          </c:spPr>
          <c:marker>
            <c:symbol val="none"/>
          </c:marker>
          <c:cat>
            <c:numLit>
              <c:formatCode>General</c:formatCode>
              <c:ptCount val="7"/>
              <c:pt idx="0">
                <c:v>2011</c:v>
              </c:pt>
              <c:pt idx="1">
                <c:v>2012</c:v>
              </c:pt>
              <c:pt idx="2">
                <c:v>2013</c:v>
              </c:pt>
              <c:pt idx="3">
                <c:v>2014</c:v>
              </c:pt>
              <c:pt idx="4">
                <c:v>2015</c:v>
              </c:pt>
              <c:pt idx="5">
                <c:v>2016</c:v>
              </c:pt>
              <c:pt idx="6">
                <c:v>2017</c:v>
              </c:pt>
            </c:numLit>
          </c:cat>
          <c:val>
            <c:numRef>
              <c:f>Sheet1!$H$107:$H$113</c:f>
              <c:numCache>
                <c:formatCode>#,##0</c:formatCode>
                <c:ptCount val="7"/>
                <c:pt idx="0">
                  <c:v>1490004.59</c:v>
                </c:pt>
                <c:pt idx="1">
                  <c:v>1925598.12</c:v>
                </c:pt>
                <c:pt idx="2">
                  <c:v>2777450.24</c:v>
                </c:pt>
                <c:pt idx="3">
                  <c:v>2713884.98</c:v>
                </c:pt>
                <c:pt idx="4">
                  <c:v>2854796.52</c:v>
                </c:pt>
                <c:pt idx="5">
                  <c:v>2754488.75</c:v>
                </c:pt>
                <c:pt idx="6">
                  <c:v>2085663.48</c:v>
                </c:pt>
              </c:numCache>
            </c:numRef>
          </c:val>
          <c:smooth val="0"/>
        </c:ser>
        <c:dLbls>
          <c:showLegendKey val="0"/>
          <c:showVal val="0"/>
          <c:showCatName val="0"/>
          <c:showSerName val="0"/>
          <c:showPercent val="0"/>
          <c:showBubbleSize val="0"/>
        </c:dLbls>
        <c:marker val="1"/>
        <c:smooth val="0"/>
        <c:axId val="173052416"/>
        <c:axId val="225670784"/>
      </c:lineChart>
      <c:catAx>
        <c:axId val="173052416"/>
        <c:scaling>
          <c:orientation val="minMax"/>
        </c:scaling>
        <c:delete val="0"/>
        <c:axPos val="b"/>
        <c:numFmt formatCode="General" sourceLinked="1"/>
        <c:majorTickMark val="out"/>
        <c:minorTickMark val="none"/>
        <c:tickLblPos val="nextTo"/>
        <c:txPr>
          <a:bodyPr/>
          <a:lstStyle/>
          <a:p>
            <a:pPr>
              <a:defRPr b="1">
                <a:solidFill>
                  <a:schemeClr val="bg1"/>
                </a:solidFill>
              </a:defRPr>
            </a:pPr>
            <a:endParaRPr lang="en-US"/>
          </a:p>
        </c:txPr>
        <c:crossAx val="225670784"/>
        <c:crosses val="autoZero"/>
        <c:auto val="1"/>
        <c:lblAlgn val="ctr"/>
        <c:lblOffset val="100"/>
        <c:noMultiLvlLbl val="0"/>
      </c:catAx>
      <c:valAx>
        <c:axId val="225670784"/>
        <c:scaling>
          <c:orientation val="minMax"/>
        </c:scaling>
        <c:delete val="0"/>
        <c:axPos val="l"/>
        <c:majorGridlines/>
        <c:numFmt formatCode="#,##0.0" sourceLinked="0"/>
        <c:majorTickMark val="out"/>
        <c:minorTickMark val="none"/>
        <c:tickLblPos val="nextTo"/>
        <c:txPr>
          <a:bodyPr/>
          <a:lstStyle/>
          <a:p>
            <a:pPr>
              <a:defRPr b="1">
                <a:solidFill>
                  <a:schemeClr val="bg1"/>
                </a:solidFill>
              </a:defRPr>
            </a:pPr>
            <a:endParaRPr lang="en-US"/>
          </a:p>
        </c:txPr>
        <c:crossAx val="173052416"/>
        <c:crosses val="autoZero"/>
        <c:crossBetween val="between"/>
        <c:dispUnits>
          <c:builtInUnit val="millions"/>
          <c:dispUnitsLbl>
            <c:layout>
              <c:manualLayout>
                <c:xMode val="edge"/>
                <c:yMode val="edge"/>
                <c:x val="2.2222222222222233E-2"/>
                <c:y val="0.48658573928258986"/>
              </c:manualLayout>
            </c:layout>
            <c:tx>
              <c:rich>
                <a:bodyPr/>
                <a:lstStyle/>
                <a:p>
                  <a:pPr>
                    <a:defRPr>
                      <a:solidFill>
                        <a:schemeClr val="bg1"/>
                      </a:solidFill>
                    </a:defRPr>
                  </a:pPr>
                  <a:r>
                    <a:rPr lang="en-US">
                      <a:solidFill>
                        <a:schemeClr val="bg1"/>
                      </a:solidFill>
                    </a:rPr>
                    <a:t>mil</a:t>
                  </a:r>
                </a:p>
              </c:rich>
            </c:tx>
          </c:dispUnitsLbl>
        </c:dispUnits>
      </c:valAx>
    </c:plotArea>
    <c:plotVisOnly val="1"/>
    <c:dispBlanksAs val="gap"/>
    <c:showDLblsOverMax val="0"/>
  </c:chart>
  <c:spPr>
    <a:solidFill>
      <a:srgbClr val="4F81BD"/>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Lit>
              <c:formatCode>General</c:formatCode>
              <c:ptCount val="8"/>
              <c:pt idx="0">
                <c:v>2010</c:v>
              </c:pt>
              <c:pt idx="1">
                <c:v>2011</c:v>
              </c:pt>
              <c:pt idx="2">
                <c:v>2012</c:v>
              </c:pt>
              <c:pt idx="3">
                <c:v>2013</c:v>
              </c:pt>
              <c:pt idx="4">
                <c:v>2014</c:v>
              </c:pt>
              <c:pt idx="5">
                <c:v>2015</c:v>
              </c:pt>
              <c:pt idx="6">
                <c:v>2016</c:v>
              </c:pt>
              <c:pt idx="7">
                <c:v>2017</c:v>
              </c:pt>
            </c:numLit>
          </c:cat>
          <c:val>
            <c:numRef>
              <c:f>Sheet1!$I$7:$P$7</c:f>
              <c:numCache>
                <c:formatCode>#,##0.00</c:formatCode>
                <c:ptCount val="8"/>
                <c:pt idx="0">
                  <c:v>2544454</c:v>
                </c:pt>
                <c:pt idx="1">
                  <c:v>804304</c:v>
                </c:pt>
                <c:pt idx="2">
                  <c:v>1799495</c:v>
                </c:pt>
                <c:pt idx="3">
                  <c:v>2001278</c:v>
                </c:pt>
                <c:pt idx="4">
                  <c:v>1565424</c:v>
                </c:pt>
                <c:pt idx="5">
                  <c:v>1926923</c:v>
                </c:pt>
                <c:pt idx="6">
                  <c:v>2140405</c:v>
                </c:pt>
                <c:pt idx="7">
                  <c:v>6637885</c:v>
                </c:pt>
              </c:numCache>
            </c:numRef>
          </c:val>
        </c:ser>
        <c:dLbls>
          <c:showLegendKey val="0"/>
          <c:showVal val="0"/>
          <c:showCatName val="0"/>
          <c:showSerName val="0"/>
          <c:showPercent val="0"/>
          <c:showBubbleSize val="0"/>
        </c:dLbls>
        <c:gapWidth val="65"/>
        <c:shape val="box"/>
        <c:axId val="180244992"/>
        <c:axId val="173137920"/>
        <c:axId val="0"/>
      </c:bar3DChart>
      <c:catAx>
        <c:axId val="1802449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173137920"/>
        <c:crosses val="autoZero"/>
        <c:auto val="1"/>
        <c:lblAlgn val="ctr"/>
        <c:lblOffset val="100"/>
        <c:noMultiLvlLbl val="0"/>
      </c:catAx>
      <c:valAx>
        <c:axId val="17313792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crossAx val="180244992"/>
        <c:crosses val="autoZero"/>
        <c:crossBetween val="between"/>
        <c:dispUnits>
          <c:builtInUnit val="millions"/>
          <c:dispUnitsLbl>
            <c:layout>
              <c:manualLayout>
                <c:xMode val="edge"/>
                <c:yMode val="edge"/>
                <c:x val="3.5991907261592314E-2"/>
                <c:y val="0.44207713619130928"/>
              </c:manualLayout>
            </c:layout>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mi</a:t>
                  </a:r>
                  <a:r>
                    <a:rPr lang="sr-Latn-ME"/>
                    <a:t>l</a:t>
                  </a:r>
                  <a:endParaRPr lang="en-US"/>
                </a:p>
              </c:rich>
            </c:tx>
            <c:spPr>
              <a:noFill/>
              <a:ln>
                <a:noFill/>
              </a:ln>
              <a:effectLst/>
            </c:spPr>
          </c:dispUnitsLbl>
        </c:dispUnits>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'proc.isk.+ tabele'!$N$272:$O$272</c:f>
              <c:strCache>
                <c:ptCount val="1"/>
                <c:pt idx="0">
                  <c:v>%</c:v>
                </c:pt>
              </c:strCache>
            </c:strRef>
          </c:tx>
          <c:spPr>
            <a:ln>
              <a:solidFill>
                <a:schemeClr val="tx2">
                  <a:lumMod val="50000"/>
                </a:schemeClr>
              </a:solidFill>
            </a:ln>
          </c:spPr>
          <c:marker>
            <c:symbol val="circle"/>
            <c:size val="5"/>
            <c:spPr>
              <a:solidFill>
                <a:srgbClr val="C00000"/>
              </a:solidFill>
              <a:ln>
                <a:solidFill>
                  <a:schemeClr val="tx2">
                    <a:lumMod val="50000"/>
                  </a:schemeClr>
                </a:solidFill>
              </a:ln>
            </c:spPr>
          </c:marker>
          <c:dLbls>
            <c:dLbl>
              <c:idx val="0"/>
              <c:layout>
                <c:manualLayout>
                  <c:x val="-8.1690769046026315E-4"/>
                  <c:y val="2.6023397442067966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solidFill>
                        <a:schemeClr val="tx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6830322680253203E-2"/>
                  <c:y val="-8.7634779148938927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solidFill>
                        <a:schemeClr val="tx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87E-2"/>
                  <c:y val="-6.4814814814814908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solidFill>
                        <a:schemeClr val="tx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3572984749455394E-3"/>
                  <c:y val="-4.2764568854321137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1111111111111125E-2"/>
                  <c:y val="5.0925925925925923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0.10277777777777777"/>
                  <c:y val="-3.2407407407407454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1111111111111125E-2"/>
                  <c:y val="-4.6296296296296363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7777777777778863E-3"/>
                  <c:y val="1.3888888888888911E-2"/>
                </c:manualLayout>
              </c:layout>
              <c:spPr>
                <a:solidFill>
                  <a:schemeClr val="tx2">
                    <a:lumMod val="60000"/>
                    <a:lumOff val="40000"/>
                  </a:schemeClr>
                </a:solidFill>
                <a:effectLst>
                  <a:outerShdw blurRad="50800" dist="50800" dir="5400000" algn="ctr" rotWithShape="0">
                    <a:srgbClr val="000000">
                      <a:alpha val="99000"/>
                    </a:srgbClr>
                  </a:outerShdw>
                </a:effectLst>
              </c:spPr>
              <c:txPr>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solidFill>
                <a:schemeClr val="tx2">
                  <a:lumMod val="60000"/>
                  <a:lumOff val="40000"/>
                </a:schemeClr>
              </a:solidFill>
              <a:effectLst>
                <a:outerShdw blurRad="50800" dist="50800" dir="5400000" algn="ctr" rotWithShape="0">
                  <a:srgbClr val="000000">
                    <a:alpha val="99000"/>
                  </a:srgbClr>
                </a:outerShdw>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'proc.isk.+ tabele'!$P$271:$W$271</c:f>
              <c:numCache>
                <c:formatCode>General</c:formatCode>
                <c:ptCount val="8"/>
                <c:pt idx="0">
                  <c:v>2010</c:v>
                </c:pt>
                <c:pt idx="1">
                  <c:v>2011</c:v>
                </c:pt>
                <c:pt idx="2">
                  <c:v>2012</c:v>
                </c:pt>
                <c:pt idx="3">
                  <c:v>2013</c:v>
                </c:pt>
                <c:pt idx="4">
                  <c:v>2014</c:v>
                </c:pt>
                <c:pt idx="5">
                  <c:v>2015</c:v>
                </c:pt>
                <c:pt idx="6">
                  <c:v>2016</c:v>
                </c:pt>
                <c:pt idx="7">
                  <c:v>2017</c:v>
                </c:pt>
              </c:numCache>
            </c:numRef>
          </c:cat>
          <c:val>
            <c:numRef>
              <c:f>'proc.isk.+ tabele'!$P$272:$W$272</c:f>
              <c:numCache>
                <c:formatCode>#,##0.00</c:formatCode>
                <c:ptCount val="8"/>
                <c:pt idx="0">
                  <c:v>16.848619638652284</c:v>
                </c:pt>
                <c:pt idx="1">
                  <c:v>19.590773603616068</c:v>
                </c:pt>
                <c:pt idx="2">
                  <c:v>22.424839144873371</c:v>
                </c:pt>
                <c:pt idx="3">
                  <c:v>17.658422120750888</c:v>
                </c:pt>
                <c:pt idx="4">
                  <c:v>16.160396775978949</c:v>
                </c:pt>
                <c:pt idx="5">
                  <c:v>27.644417923527513</c:v>
                </c:pt>
                <c:pt idx="6">
                  <c:v>26.906164960103297</c:v>
                </c:pt>
                <c:pt idx="7">
                  <c:v>26.224799363497986</c:v>
                </c:pt>
              </c:numCache>
            </c:numRef>
          </c:val>
          <c:smooth val="0"/>
        </c:ser>
        <c:dLbls>
          <c:showLegendKey val="0"/>
          <c:showVal val="0"/>
          <c:showCatName val="0"/>
          <c:showSerName val="0"/>
          <c:showPercent val="0"/>
          <c:showBubbleSize val="0"/>
        </c:dLbls>
        <c:marker val="1"/>
        <c:smooth val="0"/>
        <c:axId val="225152512"/>
        <c:axId val="179264832"/>
      </c:lineChart>
      <c:catAx>
        <c:axId val="225152512"/>
        <c:scaling>
          <c:orientation val="minMax"/>
        </c:scaling>
        <c:delete val="0"/>
        <c:axPos val="b"/>
        <c:majorGridlines>
          <c:spPr>
            <a:ln>
              <a:solidFill>
                <a:schemeClr val="bg1"/>
              </a:solidFill>
            </a:ln>
          </c:spPr>
        </c:majorGridlines>
        <c:minorGridlines>
          <c:spPr>
            <a:ln w="25400" cap="rnd">
              <a:gradFill flip="none" rotWithShape="1">
                <a:gsLst>
                  <a:gs pos="42500">
                    <a:srgbClr val="BCCDEC"/>
                  </a:gs>
                  <a:gs pos="0">
                    <a:schemeClr val="accent1">
                      <a:tint val="66000"/>
                      <a:satMod val="160000"/>
                    </a:schemeClr>
                  </a:gs>
                  <a:gs pos="48000">
                    <a:schemeClr val="accent1">
                      <a:tint val="44500"/>
                      <a:satMod val="160000"/>
                      <a:alpha val="94000"/>
                    </a:schemeClr>
                  </a:gs>
                  <a:gs pos="100000">
                    <a:schemeClr val="accent1">
                      <a:tint val="23500"/>
                      <a:satMod val="160000"/>
                    </a:schemeClr>
                  </a:gs>
                </a:gsLst>
                <a:lin ang="5400000" scaled="1"/>
                <a:tileRect/>
              </a:gradFill>
            </a:ln>
          </c:spPr>
        </c:minorGridlines>
        <c:numFmt formatCode="General" sourceLinked="1"/>
        <c:majorTickMark val="out"/>
        <c:minorTickMark val="none"/>
        <c:tickLblPos val="nextTo"/>
        <c:spPr>
          <a:solidFill>
            <a:schemeClr val="tx2">
              <a:lumMod val="60000"/>
              <a:lumOff val="40000"/>
            </a:schemeClr>
          </a:solidFill>
          <a:ln>
            <a:noFill/>
          </a:ln>
        </c:spPr>
        <c:txPr>
          <a:bodyPr rot="0"/>
          <a:lstStyle/>
          <a:p>
            <a:pPr>
              <a:defRPr>
                <a:solidFill>
                  <a:schemeClr val="bg1"/>
                </a:solidFill>
              </a:defRPr>
            </a:pPr>
            <a:endParaRPr lang="en-US"/>
          </a:p>
        </c:txPr>
        <c:crossAx val="179264832"/>
        <c:crosses val="autoZero"/>
        <c:auto val="1"/>
        <c:lblAlgn val="ctr"/>
        <c:lblOffset val="100"/>
        <c:noMultiLvlLbl val="0"/>
      </c:catAx>
      <c:valAx>
        <c:axId val="179264832"/>
        <c:scaling>
          <c:orientation val="minMax"/>
        </c:scaling>
        <c:delete val="0"/>
        <c:axPos val="l"/>
        <c:majorGridlines>
          <c:spPr>
            <a:ln>
              <a:solidFill>
                <a:schemeClr val="bg1"/>
              </a:solidFill>
            </a:ln>
          </c:spPr>
        </c:majorGridlines>
        <c:numFmt formatCode="#,##0.00" sourceLinked="1"/>
        <c:majorTickMark val="out"/>
        <c:minorTickMark val="none"/>
        <c:tickLblPos val="nextTo"/>
        <c:spPr>
          <a:solidFill>
            <a:schemeClr val="tx2">
              <a:lumMod val="60000"/>
              <a:lumOff val="40000"/>
            </a:schemeClr>
          </a:solidFill>
          <a:ln>
            <a:solidFill>
              <a:schemeClr val="bg1"/>
            </a:solidFill>
          </a:ln>
        </c:spPr>
        <c:txPr>
          <a:bodyPr/>
          <a:lstStyle/>
          <a:p>
            <a:pPr>
              <a:defRPr>
                <a:solidFill>
                  <a:schemeClr val="bg1"/>
                </a:solidFill>
              </a:defRPr>
            </a:pPr>
            <a:endParaRPr lang="en-US"/>
          </a:p>
        </c:txPr>
        <c:crossAx val="225152512"/>
        <c:crosses val="autoZero"/>
        <c:crossBetween val="between"/>
      </c:valAx>
      <c:spPr>
        <a:ln>
          <a:solidFill>
            <a:schemeClr val="bg1"/>
          </a:solidFill>
        </a:ln>
      </c:spPr>
    </c:plotArea>
    <c:legend>
      <c:legendPos val="r"/>
      <c:overlay val="0"/>
    </c:legend>
    <c:plotVisOnly val="1"/>
    <c:dispBlanksAs val="gap"/>
    <c:showDLblsOverMax val="0"/>
  </c:chart>
  <c:spPr>
    <a:solidFill>
      <a:schemeClr val="tx2">
        <a:lumMod val="60000"/>
        <a:lumOff val="40000"/>
      </a:schemeClr>
    </a:solidFill>
    <a:ln>
      <a:solidFill>
        <a:schemeClr val="tx2"/>
      </a:solidFill>
    </a:ln>
  </c:spPr>
  <c:txPr>
    <a:bodyPr/>
    <a:lstStyle/>
    <a:p>
      <a:pPr>
        <a:defRPr sz="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0.26667</cdr:x>
      <cdr:y>0.05556</cdr:y>
    </cdr:from>
    <cdr:to>
      <cdr:x>0.6</cdr:x>
      <cdr:y>0.22222</cdr:y>
    </cdr:to>
    <cdr:sp macro="" textlink="">
      <cdr:nvSpPr>
        <cdr:cNvPr id="2" name="TextBox 1"/>
        <cdr:cNvSpPr txBox="1"/>
      </cdr:nvSpPr>
      <cdr:spPr>
        <a:xfrm xmlns:a="http://schemas.openxmlformats.org/drawingml/2006/main">
          <a:off x="1219200" y="152400"/>
          <a:ext cx="15240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r-Latn-ME" sz="1100" dirty="0"/>
        </a:p>
      </cdr:txBody>
    </cdr:sp>
  </cdr:relSizeAnchor>
  <cdr:relSizeAnchor xmlns:cdr="http://schemas.openxmlformats.org/drawingml/2006/chartDrawing">
    <cdr:from>
      <cdr:x>0.5</cdr:x>
      <cdr:y>0.13889</cdr:y>
    </cdr:from>
    <cdr:to>
      <cdr:x>0.7</cdr:x>
      <cdr:y>0.47222</cdr:y>
    </cdr:to>
    <cdr:sp macro="" textlink="">
      <cdr:nvSpPr>
        <cdr:cNvPr id="3" name="TextBox 2"/>
        <cdr:cNvSpPr txBox="1"/>
      </cdr:nvSpPr>
      <cdr:spPr>
        <a:xfrm xmlns:a="http://schemas.openxmlformats.org/drawingml/2006/main">
          <a:off x="2286000" y="381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r-Latn-ME" sz="1200" dirty="0">
            <a:latin typeface="+mj-lt"/>
          </a:endParaRPr>
        </a:p>
      </cdr:txBody>
    </cdr:sp>
  </cdr:relSizeAnchor>
  <cdr:relSizeAnchor xmlns:cdr="http://schemas.openxmlformats.org/drawingml/2006/chartDrawing">
    <cdr:from>
      <cdr:x>0.21667</cdr:x>
      <cdr:y>0.02778</cdr:y>
    </cdr:from>
    <cdr:to>
      <cdr:x>0.78333</cdr:x>
      <cdr:y>0.13889</cdr:y>
    </cdr:to>
    <cdr:sp macro="" textlink="">
      <cdr:nvSpPr>
        <cdr:cNvPr id="4" name="TextBox 3"/>
        <cdr:cNvSpPr txBox="1"/>
      </cdr:nvSpPr>
      <cdr:spPr>
        <a:xfrm xmlns:a="http://schemas.openxmlformats.org/drawingml/2006/main">
          <a:off x="742961" y="55038"/>
          <a:ext cx="1943078" cy="2201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bg1"/>
              </a:solidFill>
              <a:latin typeface="+mj-lt"/>
            </a:rPr>
            <a:t>TOTAL REVENUES  PER YEAR </a:t>
          </a:r>
          <a:endParaRPr lang="sr-Latn-ME" sz="1200" b="1" dirty="0">
            <a:solidFill>
              <a:schemeClr val="bg1"/>
            </a:solidFill>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0.42857</cdr:x>
      <cdr:y>0.12</cdr:y>
    </cdr:from>
    <cdr:to>
      <cdr:x>0.67347</cdr:x>
      <cdr:y>0.6</cdr:y>
    </cdr:to>
    <cdr:sp macro="" textlink="">
      <cdr:nvSpPr>
        <cdr:cNvPr id="2" name="TextBox 1"/>
        <cdr:cNvSpPr txBox="1"/>
      </cdr:nvSpPr>
      <cdr:spPr>
        <a:xfrm xmlns:a="http://schemas.openxmlformats.org/drawingml/2006/main">
          <a:off x="1600200"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r-Latn-ME" sz="900" dirty="0"/>
        </a:p>
      </cdr:txBody>
    </cdr:sp>
  </cdr:relSizeAnchor>
  <cdr:relSizeAnchor xmlns:cdr="http://schemas.openxmlformats.org/drawingml/2006/chartDrawing">
    <cdr:from>
      <cdr:x>0.2381</cdr:x>
      <cdr:y>0.01085</cdr:y>
    </cdr:from>
    <cdr:to>
      <cdr:x>0.72789</cdr:x>
      <cdr:y>0.13085</cdr:y>
    </cdr:to>
    <cdr:sp macro="" textlink="">
      <cdr:nvSpPr>
        <cdr:cNvPr id="3" name="TextBox 2"/>
        <cdr:cNvSpPr txBox="1"/>
      </cdr:nvSpPr>
      <cdr:spPr>
        <a:xfrm xmlns:a="http://schemas.openxmlformats.org/drawingml/2006/main">
          <a:off x="889000" y="20677"/>
          <a:ext cx="1828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r-Latn-ME" sz="1100" b="1" dirty="0" smtClean="0">
              <a:solidFill>
                <a:schemeClr val="bg1"/>
              </a:solidFill>
            </a:rPr>
            <a:t>           </a:t>
          </a:r>
          <a:r>
            <a:rPr lang="en-US" b="1" dirty="0" smtClean="0">
              <a:solidFill>
                <a:schemeClr val="bg1"/>
              </a:solidFill>
              <a:latin typeface="+mj-lt"/>
            </a:rPr>
            <a:t>CREDIT OBLIGATIONS</a:t>
          </a:r>
          <a:endParaRPr lang="sr-Latn-ME" sz="1100" b="1" dirty="0">
            <a:solidFill>
              <a:schemeClr val="bg1"/>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5"/>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t" anchorCtr="0" compatLnSpc="1">
            <a:prstTxWarp prst="textNoShape">
              <a:avLst/>
            </a:prstTxWarp>
          </a:bodyPr>
          <a:lstStyle>
            <a:lvl1pPr defTabSz="890165" eaLnBrk="1" hangingPunct="1">
              <a:defRPr sz="1200">
                <a:latin typeface="Times New Roman" panose="02020603050405020304" pitchFamily="18" charset="0"/>
              </a:defRPr>
            </a:lvl1pPr>
          </a:lstStyle>
          <a:p>
            <a:pPr>
              <a:defRPr/>
            </a:pPr>
            <a:endParaRPr lang="sr-Latn-ME" altLang="sr-Latn-RS"/>
          </a:p>
        </p:txBody>
      </p:sp>
      <p:sp>
        <p:nvSpPr>
          <p:cNvPr id="36867" name="Rectangle 3"/>
          <p:cNvSpPr>
            <a:spLocks noGrp="1" noChangeArrowheads="1"/>
          </p:cNvSpPr>
          <p:nvPr>
            <p:ph type="dt" sz="quarter" idx="1"/>
          </p:nvPr>
        </p:nvSpPr>
        <p:spPr bwMode="auto">
          <a:xfrm>
            <a:off x="3851277" y="5"/>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t" anchorCtr="0" compatLnSpc="1">
            <a:prstTxWarp prst="textNoShape">
              <a:avLst/>
            </a:prstTxWarp>
          </a:bodyPr>
          <a:lstStyle>
            <a:lvl1pPr algn="r" defTabSz="890165" eaLnBrk="1" hangingPunct="1">
              <a:defRPr sz="1200">
                <a:latin typeface="Times New Roman" panose="02020603050405020304" pitchFamily="18" charset="0"/>
              </a:defRPr>
            </a:lvl1pPr>
          </a:lstStyle>
          <a:p>
            <a:pPr>
              <a:defRPr/>
            </a:pPr>
            <a:endParaRPr lang="sr-Latn-ME" altLang="sr-Latn-RS"/>
          </a:p>
        </p:txBody>
      </p:sp>
      <p:sp>
        <p:nvSpPr>
          <p:cNvPr id="36868" name="Rectangle 4"/>
          <p:cNvSpPr>
            <a:spLocks noGrp="1" noChangeArrowheads="1"/>
          </p:cNvSpPr>
          <p:nvPr>
            <p:ph type="ftr" sz="quarter" idx="2"/>
          </p:nvPr>
        </p:nvSpPr>
        <p:spPr bwMode="auto">
          <a:xfrm>
            <a:off x="3" y="943103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b" anchorCtr="0" compatLnSpc="1">
            <a:prstTxWarp prst="textNoShape">
              <a:avLst/>
            </a:prstTxWarp>
          </a:bodyPr>
          <a:lstStyle>
            <a:lvl1pPr defTabSz="890165" eaLnBrk="1" hangingPunct="1">
              <a:defRPr sz="1200">
                <a:latin typeface="Times New Roman" panose="02020603050405020304" pitchFamily="18" charset="0"/>
              </a:defRPr>
            </a:lvl1pPr>
          </a:lstStyle>
          <a:p>
            <a:pPr>
              <a:defRPr/>
            </a:pPr>
            <a:endParaRPr lang="sr-Latn-ME" altLang="sr-Latn-RS"/>
          </a:p>
        </p:txBody>
      </p:sp>
      <p:sp>
        <p:nvSpPr>
          <p:cNvPr id="36869" name="Rectangle 5"/>
          <p:cNvSpPr>
            <a:spLocks noGrp="1" noChangeArrowheads="1"/>
          </p:cNvSpPr>
          <p:nvPr>
            <p:ph type="sldNum" sz="quarter" idx="3"/>
          </p:nvPr>
        </p:nvSpPr>
        <p:spPr bwMode="auto">
          <a:xfrm>
            <a:off x="3851277" y="943103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b" anchorCtr="0" compatLnSpc="1">
            <a:prstTxWarp prst="textNoShape">
              <a:avLst/>
            </a:prstTxWarp>
          </a:bodyPr>
          <a:lstStyle>
            <a:lvl1pPr algn="r" defTabSz="889868" eaLnBrk="1" hangingPunct="1">
              <a:defRPr sz="1200">
                <a:latin typeface="Times New Roman" panose="02020603050405020304" pitchFamily="18" charset="0"/>
              </a:defRPr>
            </a:lvl1pPr>
          </a:lstStyle>
          <a:p>
            <a:fld id="{E31232E7-8E28-4963-8C01-9C0060992698}" type="slidenum">
              <a:rPr lang="en-US" altLang="sr-Latn-RS"/>
              <a:pPr/>
              <a:t>‹#›</a:t>
            </a:fld>
            <a:endParaRPr lang="en-US" altLang="sr-Latn-RS"/>
          </a:p>
        </p:txBody>
      </p:sp>
    </p:spTree>
    <p:extLst>
      <p:ext uri="{BB962C8B-B14F-4D97-AF65-F5344CB8AC3E}">
        <p14:creationId xmlns:p14="http://schemas.microsoft.com/office/powerpoint/2010/main" val="14685003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5"/>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t" anchorCtr="0" compatLnSpc="1">
            <a:prstTxWarp prst="textNoShape">
              <a:avLst/>
            </a:prstTxWarp>
          </a:bodyPr>
          <a:lstStyle>
            <a:lvl1pPr defTabSz="890165" eaLnBrk="1" hangingPunct="1">
              <a:defRPr sz="1200">
                <a:latin typeface="Times New Roman" panose="02020603050405020304" pitchFamily="18" charset="0"/>
              </a:defRPr>
            </a:lvl1pPr>
          </a:lstStyle>
          <a:p>
            <a:pPr>
              <a:defRPr/>
            </a:pPr>
            <a:endParaRPr lang="sr-Latn-ME" altLang="sr-Latn-RS"/>
          </a:p>
        </p:txBody>
      </p:sp>
      <p:sp>
        <p:nvSpPr>
          <p:cNvPr id="9219" name="Rectangle 3"/>
          <p:cNvSpPr>
            <a:spLocks noGrp="1" noChangeArrowheads="1"/>
          </p:cNvSpPr>
          <p:nvPr>
            <p:ph type="dt" idx="1"/>
          </p:nvPr>
        </p:nvSpPr>
        <p:spPr bwMode="auto">
          <a:xfrm>
            <a:off x="3851277" y="5"/>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t" anchorCtr="0" compatLnSpc="1">
            <a:prstTxWarp prst="textNoShape">
              <a:avLst/>
            </a:prstTxWarp>
          </a:bodyPr>
          <a:lstStyle>
            <a:lvl1pPr algn="r" defTabSz="890165" eaLnBrk="1" hangingPunct="1">
              <a:defRPr sz="1200">
                <a:latin typeface="Times New Roman" panose="02020603050405020304" pitchFamily="18" charset="0"/>
              </a:defRPr>
            </a:lvl1pPr>
          </a:lstStyle>
          <a:p>
            <a:pPr>
              <a:defRPr/>
            </a:pPr>
            <a:endParaRPr lang="sr-Latn-ME" altLang="sr-Latn-RS"/>
          </a:p>
        </p:txBody>
      </p:sp>
      <p:sp>
        <p:nvSpPr>
          <p:cNvPr id="16388" name="Rectangle 4"/>
          <p:cNvSpPr>
            <a:spLocks noGrp="1" noRot="1" noChangeAspect="1" noChangeArrowheads="1" noTextEdit="1"/>
          </p:cNvSpPr>
          <p:nvPr>
            <p:ph type="sldImg" idx="2"/>
          </p:nvPr>
        </p:nvSpPr>
        <p:spPr bwMode="auto">
          <a:xfrm>
            <a:off x="917575" y="746125"/>
            <a:ext cx="4960938"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465" y="4714717"/>
            <a:ext cx="4984750" cy="446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3" y="943103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b" anchorCtr="0" compatLnSpc="1">
            <a:prstTxWarp prst="textNoShape">
              <a:avLst/>
            </a:prstTxWarp>
          </a:bodyPr>
          <a:lstStyle>
            <a:lvl1pPr defTabSz="890165" eaLnBrk="1" hangingPunct="1">
              <a:defRPr sz="1200">
                <a:latin typeface="Times New Roman" panose="02020603050405020304" pitchFamily="18" charset="0"/>
              </a:defRPr>
            </a:lvl1pPr>
          </a:lstStyle>
          <a:p>
            <a:pPr>
              <a:defRPr/>
            </a:pPr>
            <a:endParaRPr lang="sr-Latn-ME" altLang="sr-Latn-RS"/>
          </a:p>
        </p:txBody>
      </p:sp>
      <p:sp>
        <p:nvSpPr>
          <p:cNvPr id="9223" name="Rectangle 7"/>
          <p:cNvSpPr>
            <a:spLocks noGrp="1" noChangeArrowheads="1"/>
          </p:cNvSpPr>
          <p:nvPr>
            <p:ph type="sldNum" sz="quarter" idx="5"/>
          </p:nvPr>
        </p:nvSpPr>
        <p:spPr bwMode="auto">
          <a:xfrm>
            <a:off x="3851277" y="9431031"/>
            <a:ext cx="2946400" cy="4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027" tIns="44515" rIns="89027" bIns="44515" numCol="1" anchor="b" anchorCtr="0" compatLnSpc="1">
            <a:prstTxWarp prst="textNoShape">
              <a:avLst/>
            </a:prstTxWarp>
          </a:bodyPr>
          <a:lstStyle>
            <a:lvl1pPr algn="r" defTabSz="889868" eaLnBrk="1" hangingPunct="1">
              <a:defRPr sz="1200">
                <a:latin typeface="Times New Roman" panose="02020603050405020304" pitchFamily="18" charset="0"/>
              </a:defRPr>
            </a:lvl1pPr>
          </a:lstStyle>
          <a:p>
            <a:fld id="{0C2220D5-9F6F-450E-BEF4-91B389057117}" type="slidenum">
              <a:rPr lang="en-US" altLang="sr-Latn-RS"/>
              <a:pPr/>
              <a:t>‹#›</a:t>
            </a:fld>
            <a:endParaRPr lang="en-US" altLang="sr-Latn-RS"/>
          </a:p>
        </p:txBody>
      </p:sp>
    </p:spTree>
    <p:extLst>
      <p:ext uri="{BB962C8B-B14F-4D97-AF65-F5344CB8AC3E}">
        <p14:creationId xmlns:p14="http://schemas.microsoft.com/office/powerpoint/2010/main" val="22181247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CF6470-30F3-46C5-8A87-DEB71C7473E5}" type="slidenum">
              <a:rPr lang="en-US" altLang="sr-Latn-RS"/>
              <a:pPr/>
              <a:t>‹#›</a:t>
            </a:fld>
            <a:endParaRPr lang="en-US" altLang="sr-Latn-RS"/>
          </a:p>
        </p:txBody>
      </p:sp>
    </p:spTree>
    <p:extLst>
      <p:ext uri="{BB962C8B-B14F-4D97-AF65-F5344CB8AC3E}">
        <p14:creationId xmlns:p14="http://schemas.microsoft.com/office/powerpoint/2010/main" val="174832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C26E79-69E9-4AEC-BA88-8FFE43CB2990}" type="slidenum">
              <a:rPr lang="en-US" altLang="sr-Latn-RS"/>
              <a:pPr/>
              <a:t>‹#›</a:t>
            </a:fld>
            <a:endParaRPr lang="en-US" altLang="sr-Latn-RS"/>
          </a:p>
        </p:txBody>
      </p:sp>
    </p:spTree>
    <p:extLst>
      <p:ext uri="{BB962C8B-B14F-4D97-AF65-F5344CB8AC3E}">
        <p14:creationId xmlns:p14="http://schemas.microsoft.com/office/powerpoint/2010/main" val="255026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8D2729-2169-410D-8B55-F8CE32BE2CC3}" type="slidenum">
              <a:rPr lang="en-US" altLang="sr-Latn-RS"/>
              <a:pPr/>
              <a:t>‹#›</a:t>
            </a:fld>
            <a:endParaRPr lang="en-US" altLang="sr-Latn-RS"/>
          </a:p>
        </p:txBody>
      </p:sp>
    </p:spTree>
    <p:extLst>
      <p:ext uri="{BB962C8B-B14F-4D97-AF65-F5344CB8AC3E}">
        <p14:creationId xmlns:p14="http://schemas.microsoft.com/office/powerpoint/2010/main" val="114106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FE5825-3A68-47EA-B1C8-8E114D4705CD}" type="slidenum">
              <a:rPr lang="en-US" altLang="sr-Latn-RS"/>
              <a:pPr/>
              <a:t>‹#›</a:t>
            </a:fld>
            <a:endParaRPr lang="en-US" altLang="sr-Latn-RS"/>
          </a:p>
        </p:txBody>
      </p:sp>
    </p:spTree>
    <p:extLst>
      <p:ext uri="{BB962C8B-B14F-4D97-AF65-F5344CB8AC3E}">
        <p14:creationId xmlns:p14="http://schemas.microsoft.com/office/powerpoint/2010/main" val="100595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BD5859-A0EB-428B-9F54-C6E4C5E69BC5}" type="slidenum">
              <a:rPr lang="en-US" altLang="sr-Latn-RS"/>
              <a:pPr/>
              <a:t>‹#›</a:t>
            </a:fld>
            <a:endParaRPr lang="en-US" altLang="sr-Latn-RS"/>
          </a:p>
        </p:txBody>
      </p:sp>
    </p:spTree>
    <p:extLst>
      <p:ext uri="{BB962C8B-B14F-4D97-AF65-F5344CB8AC3E}">
        <p14:creationId xmlns:p14="http://schemas.microsoft.com/office/powerpoint/2010/main" val="154402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DDBCFA0-C275-4040-86EE-2FC4A387E875}" type="slidenum">
              <a:rPr lang="en-US" altLang="sr-Latn-RS"/>
              <a:pPr/>
              <a:t>‹#›</a:t>
            </a:fld>
            <a:endParaRPr lang="en-US" altLang="sr-Latn-RS"/>
          </a:p>
        </p:txBody>
      </p:sp>
    </p:spTree>
    <p:extLst>
      <p:ext uri="{BB962C8B-B14F-4D97-AF65-F5344CB8AC3E}">
        <p14:creationId xmlns:p14="http://schemas.microsoft.com/office/powerpoint/2010/main" val="44854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3921598-FECE-4DCB-93FF-7B4BC496416A}" type="slidenum">
              <a:rPr lang="en-US" altLang="sr-Latn-RS"/>
              <a:pPr/>
              <a:t>‹#›</a:t>
            </a:fld>
            <a:endParaRPr lang="en-US" altLang="sr-Latn-RS"/>
          </a:p>
        </p:txBody>
      </p:sp>
    </p:spTree>
    <p:extLst>
      <p:ext uri="{BB962C8B-B14F-4D97-AF65-F5344CB8AC3E}">
        <p14:creationId xmlns:p14="http://schemas.microsoft.com/office/powerpoint/2010/main" val="238663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96ADDEB-AF75-40DF-8305-02CFAFC7353C}" type="slidenum">
              <a:rPr lang="en-US" altLang="sr-Latn-RS"/>
              <a:pPr/>
              <a:t>‹#›</a:t>
            </a:fld>
            <a:endParaRPr lang="en-US" altLang="sr-Latn-RS"/>
          </a:p>
        </p:txBody>
      </p:sp>
    </p:spTree>
    <p:extLst>
      <p:ext uri="{BB962C8B-B14F-4D97-AF65-F5344CB8AC3E}">
        <p14:creationId xmlns:p14="http://schemas.microsoft.com/office/powerpoint/2010/main" val="140782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1763CCF-93AA-4ADB-8AB0-ECB62395765B}" type="slidenum">
              <a:rPr lang="en-US" altLang="sr-Latn-RS"/>
              <a:pPr/>
              <a:t>‹#›</a:t>
            </a:fld>
            <a:endParaRPr lang="en-US" altLang="sr-Latn-RS"/>
          </a:p>
        </p:txBody>
      </p:sp>
    </p:spTree>
    <p:extLst>
      <p:ext uri="{BB962C8B-B14F-4D97-AF65-F5344CB8AC3E}">
        <p14:creationId xmlns:p14="http://schemas.microsoft.com/office/powerpoint/2010/main" val="63614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787C94-14E9-4C62-8E6B-025F060A838B}" type="slidenum">
              <a:rPr lang="en-US" altLang="sr-Latn-RS"/>
              <a:pPr/>
              <a:t>‹#›</a:t>
            </a:fld>
            <a:endParaRPr lang="en-US" altLang="sr-Latn-RS"/>
          </a:p>
        </p:txBody>
      </p:sp>
    </p:spTree>
    <p:extLst>
      <p:ext uri="{BB962C8B-B14F-4D97-AF65-F5344CB8AC3E}">
        <p14:creationId xmlns:p14="http://schemas.microsoft.com/office/powerpoint/2010/main" val="49042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3FE70A-E0F8-423B-B034-16A3E3EA0105}" type="slidenum">
              <a:rPr lang="en-US" altLang="sr-Latn-RS"/>
              <a:pPr/>
              <a:t>‹#›</a:t>
            </a:fld>
            <a:endParaRPr lang="en-US" altLang="sr-Latn-RS"/>
          </a:p>
        </p:txBody>
      </p:sp>
    </p:spTree>
    <p:extLst>
      <p:ext uri="{BB962C8B-B14F-4D97-AF65-F5344CB8AC3E}">
        <p14:creationId xmlns:p14="http://schemas.microsoft.com/office/powerpoint/2010/main" val="315788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870AAC51-706E-4A39-ACF7-A52A629F7B8F}" type="slidenum">
              <a:rPr lang="en-US" altLang="sr-Latn-RS"/>
              <a:pPr/>
              <a:t>‹#›</a:t>
            </a:fld>
            <a:endParaRPr lang="en-US" altLang="sr-Latn-R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286250" y="214313"/>
            <a:ext cx="561975" cy="623887"/>
          </a:xfrm>
          <a:prstGeom prst="rect">
            <a:avLst/>
          </a:prstGeom>
          <a:noFill/>
          <a:ln w="9525">
            <a:noFill/>
            <a:miter lim="800000"/>
            <a:headEnd/>
            <a:tailEnd/>
          </a:ln>
          <a:effectLst/>
        </p:spPr>
        <p:txBody>
          <a:bodyPr>
            <a:spAutoFit/>
          </a:bodyPr>
          <a:lstStyle/>
          <a:p>
            <a:pPr algn="ctr" eaLnBrk="1" hangingPunct="1">
              <a:lnSpc>
                <a:spcPct val="125000"/>
              </a:lnSpc>
              <a:spcBef>
                <a:spcPct val="50000"/>
              </a:spcBef>
              <a:defRPr/>
            </a:pPr>
            <a:endParaRPr lang="sr-Latn-CS" sz="1200" b="1" dirty="0">
              <a:solidFill>
                <a:srgbClr val="FFFFFF"/>
              </a:solidFill>
              <a:effectLst>
                <a:outerShdw blurRad="38100" dist="38100" dir="2700000" algn="tl">
                  <a:srgbClr val="C0C0C0"/>
                </a:outerShdw>
              </a:effectLst>
              <a:latin typeface="Arial" charset="0"/>
            </a:endParaRPr>
          </a:p>
          <a:p>
            <a:pPr algn="ctr" eaLnBrk="1" hangingPunct="1">
              <a:lnSpc>
                <a:spcPct val="125000"/>
              </a:lnSpc>
              <a:spcBef>
                <a:spcPct val="50000"/>
              </a:spcBef>
              <a:defRPr/>
            </a:pPr>
            <a:endParaRPr lang="en-GB" sz="1200" b="1" dirty="0">
              <a:solidFill>
                <a:srgbClr val="FFFFFF"/>
              </a:solidFill>
              <a:effectLst>
                <a:outerShdw blurRad="38100" dist="38100" dir="2700000" algn="tl">
                  <a:srgbClr val="C0C0C0"/>
                </a:outerShdw>
              </a:effectLst>
              <a:latin typeface="Arial"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757" y="1371600"/>
            <a:ext cx="4383976" cy="463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user\AppData\Local\Temp\Rar$DI23.172\Foto Dejan KalezicDSC_15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4191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096000"/>
            <a:ext cx="8153400" cy="369332"/>
          </a:xfrm>
          <a:prstGeom prst="rect">
            <a:avLst/>
          </a:prstGeom>
          <a:solidFill>
            <a:schemeClr val="tx2">
              <a:lumMod val="60000"/>
              <a:lumOff val="40000"/>
            </a:schemeClr>
          </a:solidFill>
          <a:ln>
            <a:solidFill>
              <a:schemeClr val="tx2">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sr-Latn-ME" sz="1800" b="1" i="1" dirty="0">
                <a:solidFill>
                  <a:schemeClr val="bg1"/>
                </a:solidFill>
                <a:latin typeface="Cambria" panose="02040503050406030204" pitchFamily="18" charset="0"/>
              </a:rPr>
              <a:t>       </a:t>
            </a:r>
            <a:r>
              <a:rPr lang="en-US" sz="1800" b="1" i="1" dirty="0" smtClean="0">
                <a:solidFill>
                  <a:schemeClr val="bg1"/>
                </a:solidFill>
                <a:latin typeface="Cambria" panose="02040503050406030204" pitchFamily="18" charset="0"/>
              </a:rPr>
              <a:t>If you do not know where you are going, you will get there</a:t>
            </a:r>
            <a:endParaRPr lang="en-US" sz="1800" b="1" i="1" dirty="0">
              <a:solidFill>
                <a:schemeClr val="bg1"/>
              </a:solidFill>
              <a:latin typeface="Cambria" panose="02040503050406030204" pitchFamily="18" charset="0"/>
            </a:endParaRPr>
          </a:p>
        </p:txBody>
      </p:sp>
      <p:sp>
        <p:nvSpPr>
          <p:cNvPr id="15" name="Rectangle 14"/>
          <p:cNvSpPr>
            <a:spLocks noChangeArrowheads="1"/>
          </p:cNvSpPr>
          <p:nvPr/>
        </p:nvSpPr>
        <p:spPr bwMode="auto">
          <a:xfrm>
            <a:off x="10515600" y="461049"/>
            <a:ext cx="4572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19" name="Text Box 13"/>
          <p:cNvSpPr txBox="1">
            <a:spLocks noChangeArrowheads="1"/>
          </p:cNvSpPr>
          <p:nvPr/>
        </p:nvSpPr>
        <p:spPr bwMode="auto">
          <a:xfrm>
            <a:off x="1447800" y="152400"/>
            <a:ext cx="6705600" cy="892552"/>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sr-Latn-RS" sz="2200" b="1" dirty="0" smtClean="0">
                <a:solidFill>
                  <a:schemeClr val="bg1"/>
                </a:solidFill>
                <a:latin typeface="Cambria" panose="02040503050406030204" pitchFamily="18" charset="0"/>
                <a:cs typeface="Arial" panose="020B0604020202020204" pitchFamily="34" charset="0"/>
              </a:rPr>
              <a:t> </a:t>
            </a:r>
            <a:r>
              <a:rPr lang="en-US" altLang="sr-Latn-RS" sz="2000" b="1" dirty="0" smtClean="0">
                <a:solidFill>
                  <a:schemeClr val="bg1"/>
                </a:solidFill>
                <a:latin typeface="Cambria" panose="02040503050406030204" pitchFamily="18" charset="0"/>
                <a:cs typeface="Arial" panose="020B0604020202020204" pitchFamily="34" charset="0"/>
              </a:rPr>
              <a:t>A PROJECT THAT CHANGED MONTENEGRO</a:t>
            </a:r>
            <a:endParaRPr lang="sr-Latn-ME" altLang="sr-Latn-RS" sz="2000" b="1" dirty="0" smtClean="0">
              <a:solidFill>
                <a:schemeClr val="bg1"/>
              </a:solidFill>
              <a:latin typeface="Cambria" panose="02040503050406030204" pitchFamily="18" charset="0"/>
              <a:cs typeface="Arial" panose="020B0604020202020204" pitchFamily="34" charset="0"/>
            </a:endParaRPr>
          </a:p>
          <a:p>
            <a:pPr algn="ctr" eaLnBrk="1" hangingPunct="1">
              <a:spcBef>
                <a:spcPct val="50000"/>
              </a:spcBef>
              <a:buFontTx/>
              <a:buNone/>
            </a:pPr>
            <a:r>
              <a:rPr lang="sr-Latn-ME" altLang="sr-Latn-RS" sz="2000" b="1" dirty="0" smtClean="0">
                <a:solidFill>
                  <a:schemeClr val="bg1"/>
                </a:solidFill>
                <a:latin typeface="Cambria" panose="02040503050406030204" pitchFamily="18" charset="0"/>
                <a:cs typeface="Arial" panose="020B0604020202020204" pitchFamily="34" charset="0"/>
              </a:rPr>
              <a:t>INSTITUIONAL CAPACIT</a:t>
            </a:r>
            <a:r>
              <a:rPr lang="en-US" altLang="sr-Latn-RS" sz="2000" b="1" dirty="0" smtClean="0">
                <a:solidFill>
                  <a:schemeClr val="bg1"/>
                </a:solidFill>
                <a:latin typeface="Cambria" panose="02040503050406030204" pitchFamily="18" charset="0"/>
                <a:cs typeface="Arial" panose="020B0604020202020204" pitchFamily="34" charset="0"/>
              </a:rPr>
              <a:t>Y BUILDING</a:t>
            </a:r>
            <a:endParaRPr lang="en-US" altLang="sr-Latn-RS" sz="2000" b="1" dirty="0">
              <a:solidFill>
                <a:schemeClr val="bg1"/>
              </a:solidFill>
              <a:latin typeface="Cambria" panose="02040503050406030204" pitchFamily="18" charset="0"/>
              <a:cs typeface="Arial" panose="020B0604020202020204" pitchFamily="34" charset="0"/>
            </a:endParaRPr>
          </a:p>
        </p:txBody>
      </p:sp>
      <p:pic>
        <p:nvPicPr>
          <p:cNvPr id="20" name="Picture 19" descr="D:\_KORISNICKI PODACI\Desktop\logor.png"/>
          <p:cNvPicPr/>
          <p:nvPr/>
        </p:nvPicPr>
        <p:blipFill rotWithShape="1">
          <a:blip r:embed="rId4" cstate="print"/>
          <a:srcRect l="7973" r="5662"/>
          <a:stretch/>
        </p:blipFill>
        <p:spPr bwMode="auto">
          <a:xfrm>
            <a:off x="152400" y="0"/>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5" cstate="print"/>
          <a:stretch>
            <a:fillRect/>
          </a:stretch>
        </p:blipFill>
        <p:spPr>
          <a:xfrm>
            <a:off x="8382000" y="0"/>
            <a:ext cx="609600" cy="700391"/>
          </a:xfrm>
          <a:prstGeom prst="rect">
            <a:avLst/>
          </a:prstGeom>
        </p:spPr>
      </p:pic>
    </p:spTree>
    <p:extLst>
      <p:ext uri="{BB962C8B-B14F-4D97-AF65-F5344CB8AC3E}">
        <p14:creationId xmlns:p14="http://schemas.microsoft.com/office/powerpoint/2010/main" val="3923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
        <p:nvSpPr>
          <p:cNvPr id="8" name="TextBox 7"/>
          <p:cNvSpPr txBox="1"/>
          <p:nvPr/>
        </p:nvSpPr>
        <p:spPr>
          <a:xfrm>
            <a:off x="3276600" y="906964"/>
            <a:ext cx="2159566" cy="2616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100" b="1" dirty="0" smtClean="0">
                <a:solidFill>
                  <a:schemeClr val="bg1"/>
                </a:solidFill>
              </a:rPr>
              <a:t>TOTAL  REVENUES PER YEARS </a:t>
            </a:r>
            <a:endParaRPr lang="sr-Latn-ME" sz="1100"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541000651"/>
              </p:ext>
            </p:extLst>
          </p:nvPr>
        </p:nvGraphicFramePr>
        <p:xfrm>
          <a:off x="241580" y="1239312"/>
          <a:ext cx="4953000" cy="1981200"/>
        </p:xfrm>
        <a:graphic>
          <a:graphicData uri="http://schemas.openxmlformats.org/drawingml/2006/table">
            <a:tbl>
              <a:tblPr/>
              <a:tblGrid>
                <a:gridCol w="625098"/>
                <a:gridCol w="517902"/>
                <a:gridCol w="609600"/>
                <a:gridCol w="533400"/>
                <a:gridCol w="533400"/>
                <a:gridCol w="533400"/>
                <a:gridCol w="533400"/>
                <a:gridCol w="533400"/>
                <a:gridCol w="533400"/>
              </a:tblGrid>
              <a:tr h="225078">
                <a:tc rowSpan="2">
                  <a:txBody>
                    <a:bodyPr/>
                    <a:lstStyle/>
                    <a:p>
                      <a:pPr algn="ctr" fontAlgn="b"/>
                      <a:r>
                        <a:rPr lang="sr-Latn-ME" sz="800" b="1" i="0" u="none" strike="noStrike" dirty="0">
                          <a:solidFill>
                            <a:schemeClr val="tx2"/>
                          </a:solidFill>
                          <a:effectLst/>
                          <a:latin typeface="Cambria"/>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2010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2011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2012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2013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2014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2015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2017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20000"/>
                        <a:lumOff val="80000"/>
                      </a:schemeClr>
                    </a:solidFill>
                  </a:tcPr>
                </a:tc>
              </a:tr>
              <a:tr h="220373">
                <a:tc vMerge="1">
                  <a:txBody>
                    <a:bodyPr/>
                    <a:lstStyle/>
                    <a:p>
                      <a:endParaRPr lang="sr-Latn-ME"/>
                    </a:p>
                  </a:txBody>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000" b="1" i="0" u="none" strike="noStrike" dirty="0" smtClean="0">
                          <a:solidFill>
                            <a:schemeClr val="tx2"/>
                          </a:solidFill>
                          <a:effectLst/>
                          <a:latin typeface="+mn-lt"/>
                        </a:rPr>
                        <a:t>€</a:t>
                      </a:r>
                      <a:endParaRPr lang="sr-Latn-ME" sz="1000" b="1" i="0" u="none" strike="noStrike" dirty="0">
                        <a:solidFill>
                          <a:schemeClr val="tx2"/>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534671">
                <a:tc>
                  <a:txBody>
                    <a:bodyPr/>
                    <a:lstStyle/>
                    <a:p>
                      <a:pPr algn="l" rtl="0" fontAlgn="ctr"/>
                      <a:r>
                        <a:rPr lang="en-US" sz="800" b="1" i="0" u="none" strike="noStrike" baseline="0" dirty="0" smtClean="0">
                          <a:solidFill>
                            <a:schemeClr val="tx2"/>
                          </a:solidFill>
                          <a:effectLst/>
                          <a:latin typeface="Cambria"/>
                        </a:rPr>
                        <a:t>Revenues from water delivered </a:t>
                      </a:r>
                      <a:endParaRPr lang="sr-Latn-ME" sz="800" b="1" i="0" u="none" strike="noStrike" dirty="0">
                        <a:solidFill>
                          <a:schemeClr val="tx2"/>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971,732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2,747,692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ctr"/>
                      <a:r>
                        <a:rPr lang="sr-Latn-ME" sz="800" b="1" i="0" u="none" strike="noStrike" dirty="0">
                          <a:solidFill>
                            <a:schemeClr val="tx2"/>
                          </a:solidFill>
                          <a:effectLst/>
                          <a:latin typeface="Cambria"/>
                        </a:rPr>
                        <a:t>2,071,969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ctr"/>
                      <a:r>
                        <a:rPr lang="sr-Latn-ME" sz="800" b="1" i="0" u="none" strike="noStrike" dirty="0">
                          <a:solidFill>
                            <a:schemeClr val="tx2"/>
                          </a:solidFill>
                          <a:effectLst/>
                          <a:latin typeface="Cambria"/>
                        </a:rPr>
                        <a:t>1,700,290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1,858,145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2,862,714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a:solidFill>
                            <a:schemeClr val="tx2"/>
                          </a:solidFill>
                          <a:effectLst/>
                          <a:latin typeface="Cambria"/>
                        </a:rPr>
                        <a:t>3,420,118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3,564,564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729629">
                <a:tc>
                  <a:txBody>
                    <a:bodyPr/>
                    <a:lstStyle/>
                    <a:p>
                      <a:pPr algn="l" rtl="0" fontAlgn="ctr"/>
                      <a:r>
                        <a:rPr lang="en-US" sz="800" b="1" i="0" u="none" strike="noStrike" dirty="0" smtClean="0">
                          <a:solidFill>
                            <a:schemeClr val="tx2"/>
                          </a:solidFill>
                          <a:effectLst/>
                          <a:latin typeface="Cambria"/>
                        </a:rPr>
                        <a:t>Revenues</a:t>
                      </a:r>
                      <a:r>
                        <a:rPr lang="en-US" sz="800" b="1" i="0" u="none" strike="noStrike" baseline="0" dirty="0" smtClean="0">
                          <a:solidFill>
                            <a:schemeClr val="tx2"/>
                          </a:solidFill>
                          <a:effectLst/>
                          <a:latin typeface="Cambria"/>
                        </a:rPr>
                        <a:t> from the special  fee </a:t>
                      </a:r>
                      <a:endParaRPr lang="pl-PL" sz="800" b="1" i="0" u="none" strike="noStrike" dirty="0">
                        <a:solidFill>
                          <a:schemeClr val="tx2"/>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ctr"/>
                      <a:r>
                        <a:rPr lang="sr-Latn-ME" sz="800" b="1" i="0" u="none" strike="noStrike">
                          <a:solidFill>
                            <a:schemeClr val="tx2"/>
                          </a:solidFill>
                          <a:effectLst/>
                          <a:latin typeface="Cambria"/>
                        </a:rPr>
                        <a:t>1,257,442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ctr"/>
                      <a:r>
                        <a:rPr lang="sr-Latn-ME" sz="800" b="1" i="0" u="none" strike="noStrike">
                          <a:solidFill>
                            <a:schemeClr val="tx2"/>
                          </a:solidFill>
                          <a:effectLst/>
                          <a:latin typeface="Cambria"/>
                        </a:rPr>
                        <a:t>1,189,655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ctr"/>
                      <a:r>
                        <a:rPr lang="sr-Latn-ME" sz="800" b="1" i="0" u="none" strike="noStrike" dirty="0">
                          <a:solidFill>
                            <a:schemeClr val="tx2"/>
                          </a:solidFill>
                          <a:effectLst/>
                          <a:latin typeface="Cambria"/>
                        </a:rPr>
                        <a:t>2,493,026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rtl="0" fontAlgn="ctr"/>
                      <a:r>
                        <a:rPr lang="sr-Latn-ME" sz="800" b="1" i="0" u="none" strike="noStrike" dirty="0">
                          <a:solidFill>
                            <a:schemeClr val="tx2"/>
                          </a:solidFill>
                          <a:effectLst/>
                          <a:latin typeface="Cambria"/>
                        </a:rPr>
                        <a:t>2,378,756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2,006,092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1,428,218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2,500,471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800" b="1" i="0" u="none" strike="noStrike" dirty="0">
                          <a:solidFill>
                            <a:schemeClr val="tx2"/>
                          </a:solidFill>
                          <a:effectLst/>
                          <a:latin typeface="Cambria"/>
                        </a:rPr>
                        <a:t>3,403,343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71449">
                <a:tc>
                  <a:txBody>
                    <a:bodyPr/>
                    <a:lstStyle/>
                    <a:p>
                      <a:pPr algn="l" rtl="0" fontAlgn="ctr"/>
                      <a:r>
                        <a:rPr lang="en-US" sz="800" b="1" i="0" u="none" strike="noStrike" dirty="0" smtClean="0">
                          <a:solidFill>
                            <a:schemeClr val="tx2"/>
                          </a:solidFill>
                          <a:effectLst/>
                          <a:latin typeface="Cambria"/>
                        </a:rPr>
                        <a:t>Total</a:t>
                      </a:r>
                      <a:endParaRPr lang="sr-Latn-ME" sz="800" b="1" i="0" u="none" strike="noStrike" dirty="0">
                        <a:solidFill>
                          <a:schemeClr val="tx2"/>
                        </a:solidFill>
                        <a:effectLst/>
                        <a:latin typeface="Cambri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dirty="0">
                          <a:solidFill>
                            <a:schemeClr val="tx2"/>
                          </a:solidFill>
                          <a:effectLst/>
                          <a:latin typeface="Cambria"/>
                        </a:rPr>
                        <a:t>2,229,174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a:solidFill>
                            <a:schemeClr val="tx2"/>
                          </a:solidFill>
                          <a:effectLst/>
                          <a:latin typeface="Cambria"/>
                        </a:rPr>
                        <a:t>3,937,346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a:solidFill>
                            <a:schemeClr val="tx2"/>
                          </a:solidFill>
                          <a:effectLst/>
                          <a:latin typeface="Cambria"/>
                        </a:rPr>
                        <a:t>4,564,995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dirty="0">
                          <a:solidFill>
                            <a:schemeClr val="tx2"/>
                          </a:solidFill>
                          <a:effectLst/>
                          <a:latin typeface="Cambria"/>
                        </a:rPr>
                        <a:t>4,079,046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dirty="0">
                          <a:solidFill>
                            <a:schemeClr val="tx2"/>
                          </a:solidFill>
                          <a:effectLst/>
                          <a:latin typeface="Cambria"/>
                        </a:rPr>
                        <a:t>3,864,237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a:solidFill>
                            <a:schemeClr val="tx2"/>
                          </a:solidFill>
                          <a:effectLst/>
                          <a:latin typeface="Cambria"/>
                        </a:rPr>
                        <a:t>4,290,932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dirty="0">
                          <a:solidFill>
                            <a:schemeClr val="tx2"/>
                          </a:solidFill>
                          <a:effectLst/>
                          <a:latin typeface="Cambria"/>
                        </a:rPr>
                        <a:t>5,920,589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
                      <a:r>
                        <a:rPr lang="sr-Latn-ME" sz="800" b="1" i="0" u="none" strike="noStrike" dirty="0">
                          <a:solidFill>
                            <a:schemeClr val="tx2"/>
                          </a:solidFill>
                          <a:effectLst/>
                          <a:latin typeface="Cambria"/>
                        </a:rPr>
                        <a:t>6,967,907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1591596446"/>
              </p:ext>
            </p:extLst>
          </p:nvPr>
        </p:nvGraphicFramePr>
        <p:xfrm>
          <a:off x="5472700" y="1245134"/>
          <a:ext cx="34290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3293305" y="3356895"/>
            <a:ext cx="2358338" cy="2616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100" b="1" dirty="0" smtClean="0"/>
              <a:t>CREDIT OBLIGATIONS PER YEARS</a:t>
            </a:r>
            <a:endParaRPr lang="sr-Latn-ME" sz="1100" b="1" dirty="0"/>
          </a:p>
        </p:txBody>
      </p:sp>
      <p:graphicFrame>
        <p:nvGraphicFramePr>
          <p:cNvPr id="15" name="Table 14"/>
          <p:cNvGraphicFramePr>
            <a:graphicFrameLocks noGrp="1"/>
          </p:cNvGraphicFramePr>
          <p:nvPr>
            <p:extLst>
              <p:ext uri="{D42A27DB-BD31-4B8C-83A1-F6EECF244321}">
                <p14:modId xmlns:p14="http://schemas.microsoft.com/office/powerpoint/2010/main" val="2310737384"/>
              </p:ext>
            </p:extLst>
          </p:nvPr>
        </p:nvGraphicFramePr>
        <p:xfrm>
          <a:off x="241580" y="3749066"/>
          <a:ext cx="4114803" cy="1970877"/>
        </p:xfrm>
        <a:graphic>
          <a:graphicData uri="http://schemas.openxmlformats.org/drawingml/2006/table">
            <a:tbl>
              <a:tblPr/>
              <a:tblGrid>
                <a:gridCol w="600875"/>
                <a:gridCol w="1031387"/>
                <a:gridCol w="1119531"/>
                <a:gridCol w="1363010"/>
              </a:tblGrid>
              <a:tr h="334452">
                <a:tc>
                  <a:txBody>
                    <a:bodyPr/>
                    <a:lstStyle/>
                    <a:p>
                      <a:pPr algn="l" fontAlgn="b"/>
                      <a:r>
                        <a:rPr lang="sr-Latn-ME" sz="1100" b="1" i="0" u="none" strike="noStrike" dirty="0">
                          <a:solidFill>
                            <a:schemeClr val="tx2"/>
                          </a:solidFill>
                          <a:effectLst/>
                          <a:latin typeface="+mn-lt"/>
                        </a:rPr>
                        <a:t>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l" fontAlgn="b"/>
                      <a:r>
                        <a:rPr lang="en-GB" sz="1100" b="1" i="0" u="none" strike="noStrike" dirty="0" smtClean="0">
                          <a:solidFill>
                            <a:schemeClr val="tx2"/>
                          </a:solidFill>
                          <a:effectLst/>
                          <a:latin typeface="+mn-lt"/>
                          <a:cs typeface="Calibri"/>
                        </a:rPr>
                        <a:t>Principal</a:t>
                      </a:r>
                      <a:r>
                        <a:rPr lang="en-GB" sz="1100" b="1" i="0" u="none" strike="noStrike" baseline="0" dirty="0" smtClean="0">
                          <a:solidFill>
                            <a:schemeClr val="tx2"/>
                          </a:solidFill>
                          <a:effectLst/>
                          <a:latin typeface="+mn-lt"/>
                          <a:cs typeface="Calibri"/>
                        </a:rPr>
                        <a:t> amount</a:t>
                      </a:r>
                      <a:r>
                        <a:rPr lang="sr-Latn-ME" sz="1100" b="1" i="0" u="none" strike="noStrike" dirty="0" smtClean="0">
                          <a:solidFill>
                            <a:schemeClr val="tx2"/>
                          </a:solidFill>
                          <a:effectLst/>
                          <a:latin typeface="+mn-lt"/>
                          <a:cs typeface="Calibri"/>
                        </a:rPr>
                        <a:t> €</a:t>
                      </a:r>
                      <a:endParaRPr lang="en-GB" sz="1100" b="1" i="0" u="none" strike="noStrike" dirty="0">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l" fontAlgn="b"/>
                      <a:r>
                        <a:rPr lang="en-GB" sz="1100" b="1" i="0" u="none" strike="noStrike" dirty="0" smtClean="0">
                          <a:solidFill>
                            <a:schemeClr val="tx2"/>
                          </a:solidFill>
                          <a:effectLst/>
                          <a:latin typeface="+mn-lt"/>
                          <a:cs typeface="Calibri"/>
                        </a:rPr>
                        <a:t>Interest</a:t>
                      </a:r>
                      <a:r>
                        <a:rPr lang="en-GB" sz="1100" b="1" i="0" u="none" strike="noStrike" baseline="0" dirty="0" smtClean="0">
                          <a:solidFill>
                            <a:schemeClr val="tx2"/>
                          </a:solidFill>
                          <a:effectLst/>
                          <a:latin typeface="+mn-lt"/>
                          <a:cs typeface="Calibri"/>
                        </a:rPr>
                        <a:t> </a:t>
                      </a:r>
                      <a:r>
                        <a:rPr lang="sr-Latn-ME" sz="1100" b="1" i="0" u="none" strike="noStrike" baseline="0" dirty="0" smtClean="0">
                          <a:solidFill>
                            <a:schemeClr val="tx2"/>
                          </a:solidFill>
                          <a:effectLst/>
                          <a:latin typeface="+mn-lt"/>
                          <a:cs typeface="Calibri"/>
                        </a:rPr>
                        <a:t>€</a:t>
                      </a:r>
                      <a:endParaRPr lang="en-GB" sz="1100" b="1" i="0" u="none" strike="noStrike" dirty="0">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l" fontAlgn="b"/>
                      <a:r>
                        <a:rPr lang="en-GB" sz="1100" b="1" i="0" u="none" strike="noStrike" dirty="0" smtClean="0">
                          <a:solidFill>
                            <a:schemeClr val="tx2"/>
                          </a:solidFill>
                          <a:effectLst/>
                          <a:latin typeface="+mn-lt"/>
                          <a:cs typeface="Calibri"/>
                        </a:rPr>
                        <a:t>Total</a:t>
                      </a:r>
                      <a:r>
                        <a:rPr lang="en-GB" sz="1100" b="1" i="0" u="none" strike="noStrike" baseline="0" dirty="0" smtClean="0">
                          <a:solidFill>
                            <a:schemeClr val="tx2"/>
                          </a:solidFill>
                          <a:effectLst/>
                          <a:latin typeface="+mn-lt"/>
                          <a:cs typeface="Calibri"/>
                        </a:rPr>
                        <a:t> </a:t>
                      </a:r>
                      <a:r>
                        <a:rPr lang="sr-Latn-ME" sz="1100" b="1" i="0" u="none" strike="noStrike" baseline="0" dirty="0" smtClean="0">
                          <a:solidFill>
                            <a:schemeClr val="tx2"/>
                          </a:solidFill>
                          <a:effectLst/>
                          <a:latin typeface="+mn-lt"/>
                          <a:cs typeface="Calibri"/>
                        </a:rPr>
                        <a:t>€</a:t>
                      </a:r>
                      <a:endParaRPr lang="en-GB" sz="1100" b="1" i="0" u="none" strike="noStrike" dirty="0">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dirty="0">
                          <a:solidFill>
                            <a:schemeClr val="tx2"/>
                          </a:solidFill>
                          <a:effectLst/>
                          <a:latin typeface="+mn-lt"/>
                          <a:cs typeface="Calibri"/>
                        </a:rPr>
                        <a:t>2011</a:t>
                      </a:r>
                      <a:endParaRPr lang="en-GB" sz="1100" b="1" i="0" u="none" strike="noStrike" dirty="0">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1,083,333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a:solidFill>
                            <a:schemeClr val="tx2"/>
                          </a:solidFill>
                          <a:effectLst/>
                          <a:latin typeface="+mn-lt"/>
                        </a:rPr>
                        <a:t>406,671</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1,490,005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a:solidFill>
                            <a:schemeClr val="tx2"/>
                          </a:solidFill>
                          <a:effectLst/>
                          <a:latin typeface="+mn-lt"/>
                          <a:cs typeface="Calibri"/>
                        </a:rPr>
                        <a:t>2012</a:t>
                      </a:r>
                      <a:endParaRPr lang="en-GB" sz="1100" b="1" i="0" u="none" strike="noStrike">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1,500,000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425,598</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1,925,598</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a:solidFill>
                            <a:schemeClr val="tx2"/>
                          </a:solidFill>
                          <a:effectLst/>
                          <a:latin typeface="+mn-lt"/>
                          <a:cs typeface="Calibri"/>
                        </a:rPr>
                        <a:t>2013</a:t>
                      </a:r>
                      <a:endParaRPr lang="en-GB" sz="1100" b="1" i="0" u="none" strike="noStrike">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2,203,195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574,255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2,777,450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a:solidFill>
                            <a:schemeClr val="tx2"/>
                          </a:solidFill>
                          <a:effectLst/>
                          <a:latin typeface="+mn-lt"/>
                          <a:cs typeface="Calibri"/>
                        </a:rPr>
                        <a:t>2014</a:t>
                      </a:r>
                      <a:endParaRPr lang="en-GB" sz="1100" b="1" i="0" u="none" strike="noStrike">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2,168,458</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545,427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a:solidFill>
                            <a:schemeClr val="tx2"/>
                          </a:solidFill>
                          <a:effectLst/>
                          <a:latin typeface="+mn-lt"/>
                        </a:rPr>
                        <a:t>2,713,885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a:solidFill>
                            <a:schemeClr val="tx2"/>
                          </a:solidFill>
                          <a:effectLst/>
                          <a:latin typeface="+mn-lt"/>
                          <a:cs typeface="Calibri"/>
                        </a:rPr>
                        <a:t>2015</a:t>
                      </a:r>
                      <a:endParaRPr lang="en-GB" sz="1100" b="1" i="0" u="none" strike="noStrike">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2,312,318</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542,478</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a:solidFill>
                            <a:schemeClr val="tx2"/>
                          </a:solidFill>
                          <a:effectLst/>
                          <a:latin typeface="+mn-lt"/>
                        </a:rPr>
                        <a:t>2,854,797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a:solidFill>
                            <a:schemeClr val="tx2"/>
                          </a:solidFill>
                          <a:effectLst/>
                          <a:latin typeface="+mn-lt"/>
                          <a:cs typeface="Calibri"/>
                        </a:rPr>
                        <a:t>2016</a:t>
                      </a:r>
                      <a:endParaRPr lang="en-GB" sz="1100" b="1" i="0" u="none" strike="noStrike">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2,300,293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454,195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2,754,489</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GB" sz="1100" b="1" i="0" u="none" strike="noStrike">
                          <a:solidFill>
                            <a:schemeClr val="tx2"/>
                          </a:solidFill>
                          <a:effectLst/>
                          <a:latin typeface="+mn-lt"/>
                          <a:cs typeface="Calibri"/>
                        </a:rPr>
                        <a:t>2017</a:t>
                      </a:r>
                      <a:endParaRPr lang="en-GB" sz="1100" b="1" i="0" u="none" strike="noStrike">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a:solidFill>
                            <a:schemeClr val="tx2"/>
                          </a:solidFill>
                          <a:effectLst/>
                          <a:latin typeface="+mn-lt"/>
                        </a:rPr>
                        <a:t>1,851,263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234,400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2,085,663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r h="203259">
                <a:tc>
                  <a:txBody>
                    <a:bodyPr/>
                    <a:lstStyle/>
                    <a:p>
                      <a:pPr algn="r" fontAlgn="b"/>
                      <a:r>
                        <a:rPr lang="en-US" sz="1100" b="1" i="0" u="none" strike="noStrike" dirty="0" smtClean="0">
                          <a:solidFill>
                            <a:schemeClr val="tx2"/>
                          </a:solidFill>
                          <a:effectLst/>
                          <a:latin typeface="+mn-lt"/>
                        </a:rPr>
                        <a:t>T</a:t>
                      </a:r>
                      <a:r>
                        <a:rPr lang="sr-Latn-ME" sz="1100" b="1" i="0" u="none" strike="noStrike" dirty="0" smtClean="0">
                          <a:solidFill>
                            <a:schemeClr val="tx2"/>
                          </a:solidFill>
                          <a:effectLst/>
                          <a:latin typeface="+mn-lt"/>
                        </a:rPr>
                        <a:t>o</a:t>
                      </a:r>
                      <a:r>
                        <a:rPr lang="en-US" sz="1100" b="1" i="0" u="none" strike="noStrike" dirty="0" err="1" smtClean="0">
                          <a:solidFill>
                            <a:schemeClr val="tx2"/>
                          </a:solidFill>
                          <a:effectLst/>
                          <a:latin typeface="+mn-lt"/>
                        </a:rPr>
                        <a:t>tal</a:t>
                      </a:r>
                      <a:endParaRPr lang="sr-Latn-ME" sz="1100" b="1" i="0" u="none" strike="noStrike" dirty="0">
                        <a:solidFill>
                          <a:schemeClr val="tx2"/>
                        </a:solidFill>
                        <a:effectLst/>
                        <a:latin typeface="+mn-lt"/>
                      </a:endParaRP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a:solidFill>
                            <a:schemeClr val="tx2"/>
                          </a:solidFill>
                          <a:effectLst/>
                          <a:latin typeface="+mn-lt"/>
                        </a:rPr>
                        <a:t>13,418,861</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3,183,026</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c>
                  <a:txBody>
                    <a:bodyPr/>
                    <a:lstStyle/>
                    <a:p>
                      <a:pPr algn="r" fontAlgn="b"/>
                      <a:r>
                        <a:rPr lang="sr-Latn-ME" sz="1100" b="1" i="0" u="none" strike="noStrike" dirty="0">
                          <a:solidFill>
                            <a:schemeClr val="tx2"/>
                          </a:solidFill>
                          <a:effectLst/>
                          <a:latin typeface="+mn-lt"/>
                        </a:rPr>
                        <a:t>16,601,887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3209629537"/>
              </p:ext>
            </p:extLst>
          </p:nvPr>
        </p:nvGraphicFramePr>
        <p:xfrm>
          <a:off x="5164768" y="3741990"/>
          <a:ext cx="3733800" cy="1905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584719" y="5770523"/>
            <a:ext cx="7775510" cy="1087477"/>
          </a:xfrm>
          <a:prstGeom prst="rect">
            <a:avLst/>
          </a:prstGeom>
          <a:noFill/>
        </p:spPr>
        <p:txBody>
          <a:bodyPr wrap="square" rtlCol="0">
            <a:spAutoFit/>
          </a:bodyPr>
          <a:lstStyle/>
          <a:p>
            <a:pPr marL="285750" indent="-285750" algn="just">
              <a:spcAft>
                <a:spcPts val="500"/>
              </a:spcAft>
              <a:buFont typeface="Wingdings" panose="05000000000000000000" pitchFamily="2" charset="2"/>
              <a:buChar char="ü"/>
              <a:defRPr/>
            </a:pPr>
            <a:r>
              <a:rPr lang="en-US" sz="800" b="1" i="1" dirty="0" smtClean="0">
                <a:solidFill>
                  <a:srgbClr val="000066"/>
                </a:solidFill>
                <a:latin typeface="Cambria" panose="02040503050406030204" pitchFamily="18" charset="0"/>
                <a:cs typeface="Arial" panose="020B0604020202020204" pitchFamily="34" charset="0"/>
              </a:rPr>
              <a:t>REMARKS:</a:t>
            </a:r>
            <a:endParaRPr lang="sr-Latn-ME" sz="800" b="1" i="1" dirty="0" smtClean="0">
              <a:solidFill>
                <a:srgbClr val="000066"/>
              </a:solidFill>
              <a:latin typeface="Cambria" panose="02040503050406030204" pitchFamily="18" charset="0"/>
              <a:cs typeface="Arial" panose="020B0604020202020204" pitchFamily="34" charset="0"/>
            </a:endParaRPr>
          </a:p>
          <a:p>
            <a:pPr marL="285750" indent="-285750" algn="just">
              <a:spcAft>
                <a:spcPts val="500"/>
              </a:spcAft>
              <a:buFont typeface="Wingdings" panose="05000000000000000000" pitchFamily="2" charset="2"/>
              <a:buChar char="ü"/>
              <a:defRPr/>
            </a:pPr>
            <a:r>
              <a:rPr lang="en-US" sz="800" b="1" i="1" dirty="0" smtClean="0">
                <a:solidFill>
                  <a:srgbClr val="000066"/>
                </a:solidFill>
                <a:latin typeface="Cambria" panose="02040503050406030204" pitchFamily="18" charset="0"/>
                <a:cs typeface="Arial" panose="020B0604020202020204" pitchFamily="34" charset="0"/>
              </a:rPr>
              <a:t>TOTAL CREDIT INDEBTEDNESS FOR CONSTRUCTION OF THE REGIONAL WATER SUPPLY SYSTEM AMOUNTED TO 32,5 MIO. EUR. </a:t>
            </a:r>
          </a:p>
          <a:p>
            <a:pPr marL="285750" indent="-285750" algn="just">
              <a:spcAft>
                <a:spcPts val="500"/>
              </a:spcAft>
              <a:buFont typeface="Wingdings" panose="05000000000000000000" pitchFamily="2" charset="2"/>
              <a:buChar char="ü"/>
              <a:defRPr/>
            </a:pPr>
            <a:r>
              <a:rPr lang="en-US" sz="800" b="1" i="1" dirty="0" smtClean="0">
                <a:solidFill>
                  <a:srgbClr val="000066"/>
                </a:solidFill>
                <a:latin typeface="Cambria" panose="02040503050406030204" pitchFamily="18" charset="0"/>
                <a:cs typeface="Arial" panose="020B0604020202020204" pitchFamily="34" charset="0"/>
              </a:rPr>
              <a:t>THE LOAN PROVIDED BY ABU DHABI FUND FOR DEVELOPMENT WAS RESTRUCTURED, THUS ACCOMPLISHING THE FOLLOWEING EFFECTS THAT CONTRIBUTED TO ADDITIONAL STABILIZATION OF COMPANY’S BUSINESS OPERATION. </a:t>
            </a:r>
            <a:endParaRPr lang="sr-Latn-ME" sz="800" b="1" i="1" dirty="0" smtClean="0">
              <a:solidFill>
                <a:srgbClr val="000066"/>
              </a:solidFill>
              <a:latin typeface="Cambria" panose="02040503050406030204" pitchFamily="18" charset="0"/>
              <a:cs typeface="Arial" panose="020B0604020202020204" pitchFamily="34" charset="0"/>
            </a:endParaRPr>
          </a:p>
          <a:p>
            <a:pPr marL="742950" lvl="1" indent="-285750" algn="just">
              <a:spcAft>
                <a:spcPts val="500"/>
              </a:spcAft>
              <a:buFont typeface="Wingdings" panose="05000000000000000000" pitchFamily="2" charset="2"/>
              <a:buChar char="ü"/>
              <a:defRPr/>
            </a:pPr>
            <a:r>
              <a:rPr lang="en-US" sz="800" b="1" i="1" dirty="0" smtClean="0">
                <a:solidFill>
                  <a:srgbClr val="000066"/>
                </a:solidFill>
                <a:latin typeface="Cambria" panose="02040503050406030204" pitchFamily="18" charset="0"/>
                <a:cs typeface="Arial" panose="020B0604020202020204" pitchFamily="34" charset="0"/>
              </a:rPr>
              <a:t>CURRENCY FLUCTUATIONS IN AM AMOUNT TO  APPROX.</a:t>
            </a:r>
            <a:r>
              <a:rPr lang="sr-Latn-ME" sz="800" b="1" i="1" dirty="0" smtClean="0">
                <a:solidFill>
                  <a:srgbClr val="000066"/>
                </a:solidFill>
                <a:latin typeface="Cambria" panose="02040503050406030204" pitchFamily="18" charset="0"/>
                <a:cs typeface="Arial" panose="020B0604020202020204" pitchFamily="34" charset="0"/>
              </a:rPr>
              <a:t> 1 MI</a:t>
            </a:r>
            <a:r>
              <a:rPr lang="en-US" sz="800" b="1" i="1" dirty="0" smtClean="0">
                <a:solidFill>
                  <a:srgbClr val="000066"/>
                </a:solidFill>
                <a:latin typeface="Cambria" panose="02040503050406030204" pitchFamily="18" charset="0"/>
                <a:cs typeface="Arial" panose="020B0604020202020204" pitchFamily="34" charset="0"/>
              </a:rPr>
              <a:t>O. € WERE ELIMINATED.</a:t>
            </a:r>
            <a:endParaRPr lang="sr-Latn-ME" sz="800" b="1" i="1" dirty="0" smtClean="0">
              <a:solidFill>
                <a:srgbClr val="000066"/>
              </a:solidFill>
              <a:latin typeface="Cambria" panose="02040503050406030204" pitchFamily="18" charset="0"/>
              <a:cs typeface="Arial" panose="020B0604020202020204" pitchFamily="34" charset="0"/>
            </a:endParaRPr>
          </a:p>
          <a:p>
            <a:pPr marL="742950" lvl="1" indent="-285750" algn="just">
              <a:spcAft>
                <a:spcPts val="500"/>
              </a:spcAft>
              <a:buFont typeface="Wingdings" panose="05000000000000000000" pitchFamily="2" charset="2"/>
              <a:buChar char="ü"/>
              <a:defRPr/>
            </a:pPr>
            <a:r>
              <a:rPr lang="sr-Latn-ME" sz="800" b="1" i="1" dirty="0" smtClean="0">
                <a:solidFill>
                  <a:srgbClr val="000066"/>
                </a:solidFill>
                <a:latin typeface="Cambria" panose="02040503050406030204" pitchFamily="18" charset="0"/>
                <a:cs typeface="Arial" panose="020B0604020202020204" pitchFamily="34" charset="0"/>
              </a:rPr>
              <a:t>30 </a:t>
            </a:r>
            <a:r>
              <a:rPr lang="sr-Latn-ME" sz="800" b="1" i="1" dirty="0">
                <a:solidFill>
                  <a:srgbClr val="000066"/>
                </a:solidFill>
                <a:latin typeface="Cambria" panose="02040503050406030204" pitchFamily="18" charset="0"/>
                <a:cs typeface="Arial" panose="020B0604020202020204" pitchFamily="34" charset="0"/>
              </a:rPr>
              <a:t>% </a:t>
            </a:r>
            <a:r>
              <a:rPr lang="en-US" sz="800" b="1" i="1" dirty="0" smtClean="0">
                <a:solidFill>
                  <a:srgbClr val="000066"/>
                </a:solidFill>
                <a:latin typeface="Cambria" panose="02040503050406030204" pitchFamily="18" charset="0"/>
                <a:cs typeface="Arial" panose="020B0604020202020204" pitchFamily="34" charset="0"/>
              </a:rPr>
              <a:t>LOWER INTEREST RATE </a:t>
            </a:r>
            <a:endParaRPr lang="sr-Latn-ME" sz="800" b="1" i="1" dirty="0">
              <a:solidFill>
                <a:srgbClr val="000066"/>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6459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
        <p:nvSpPr>
          <p:cNvPr id="19" name="Rectangle 18"/>
          <p:cNvSpPr/>
          <p:nvPr/>
        </p:nvSpPr>
        <p:spPr>
          <a:xfrm>
            <a:off x="279136" y="1144488"/>
            <a:ext cx="8536439" cy="307777"/>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pPr algn="just">
              <a:spcAft>
                <a:spcPts val="500"/>
              </a:spcAft>
              <a:defRPr/>
            </a:pPr>
            <a:r>
              <a:rPr lang="en-US" sz="1400" b="1" dirty="0" smtClean="0">
                <a:solidFill>
                  <a:schemeClr val="bg1"/>
                </a:solidFill>
                <a:latin typeface="Cambria" panose="02040503050406030204" pitchFamily="18" charset="0"/>
                <a:cs typeface="Arial" panose="020B0604020202020204" pitchFamily="34" charset="0"/>
              </a:rPr>
              <a:t>COMPARATIVE DATA ON THE ACCOUNT BALANCE AND DEPOSIT ACCOUNTS </a:t>
            </a:r>
            <a:r>
              <a:rPr lang="sr-Latn-ME" sz="1400" b="1" dirty="0" smtClean="0">
                <a:solidFill>
                  <a:schemeClr val="bg1"/>
                </a:solidFill>
                <a:latin typeface="Cambria" panose="02040503050406030204" pitchFamily="18" charset="0"/>
                <a:cs typeface="Arial" panose="020B0604020202020204" pitchFamily="34" charset="0"/>
              </a:rPr>
              <a:t>A</a:t>
            </a:r>
            <a:r>
              <a:rPr lang="en-US" sz="1400" b="1" dirty="0" smtClean="0">
                <a:solidFill>
                  <a:schemeClr val="bg1"/>
                </a:solidFill>
                <a:latin typeface="Cambria" panose="02040503050406030204" pitchFamily="18" charset="0"/>
                <a:cs typeface="Arial" panose="020B0604020202020204" pitchFamily="34" charset="0"/>
              </a:rPr>
              <a:t>S OF</a:t>
            </a:r>
            <a:r>
              <a:rPr lang="sr-Latn-ME" sz="1400" b="1" dirty="0" smtClean="0">
                <a:solidFill>
                  <a:schemeClr val="bg1"/>
                </a:solidFill>
                <a:latin typeface="Cambria" panose="02040503050406030204" pitchFamily="18" charset="0"/>
                <a:cs typeface="Arial" panose="020B0604020202020204" pitchFamily="34" charset="0"/>
              </a:rPr>
              <a:t> 31</a:t>
            </a:r>
            <a:r>
              <a:rPr lang="en-US" sz="1400" b="1" dirty="0" smtClean="0">
                <a:solidFill>
                  <a:schemeClr val="bg1"/>
                </a:solidFill>
                <a:latin typeface="Cambria" panose="02040503050406030204" pitchFamily="18" charset="0"/>
                <a:cs typeface="Arial" panose="020B0604020202020204" pitchFamily="34" charset="0"/>
              </a:rPr>
              <a:t> DECEMBER </a:t>
            </a:r>
            <a:r>
              <a:rPr lang="sr-Latn-ME" sz="1400" b="1" dirty="0" smtClean="0">
                <a:solidFill>
                  <a:schemeClr val="bg1"/>
                </a:solidFill>
                <a:latin typeface="Cambria" panose="02040503050406030204" pitchFamily="18" charset="0"/>
                <a:cs typeface="Arial" panose="020B0604020202020204" pitchFamily="34" charset="0"/>
              </a:rPr>
              <a:t>2017</a:t>
            </a:r>
            <a:r>
              <a:rPr lang="en-US" sz="1400" b="1" dirty="0" smtClean="0">
                <a:solidFill>
                  <a:schemeClr val="bg1"/>
                </a:solidFill>
                <a:latin typeface="Cambria" panose="02040503050406030204" pitchFamily="18" charset="0"/>
                <a:cs typeface="Arial" panose="020B0604020202020204" pitchFamily="34" charset="0"/>
              </a:rPr>
              <a:t> </a:t>
            </a:r>
            <a:endParaRPr lang="sr-Latn-ME" sz="1400" b="1" u="sng" dirty="0">
              <a:solidFill>
                <a:schemeClr val="bg1"/>
              </a:solidFill>
              <a:latin typeface="Cambria" panose="02040503050406030204" pitchFamily="18"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571302470"/>
              </p:ext>
            </p:extLst>
          </p:nvPr>
        </p:nvGraphicFramePr>
        <p:xfrm>
          <a:off x="711200" y="1600200"/>
          <a:ext cx="7772399" cy="1828800"/>
        </p:xfrm>
        <a:graphic>
          <a:graphicData uri="http://schemas.openxmlformats.org/drawingml/2006/table">
            <a:tbl>
              <a:tblPr>
                <a:tableStyleId>{5C22544A-7EE6-4342-B048-85BDC9FD1C3A}</a:tableStyleId>
              </a:tblPr>
              <a:tblGrid>
                <a:gridCol w="889000"/>
                <a:gridCol w="762000"/>
                <a:gridCol w="914400"/>
                <a:gridCol w="914400"/>
                <a:gridCol w="990600"/>
                <a:gridCol w="838200"/>
                <a:gridCol w="685800"/>
                <a:gridCol w="762000"/>
                <a:gridCol w="1015999"/>
              </a:tblGrid>
              <a:tr h="401934">
                <a:tc>
                  <a:txBody>
                    <a:bodyPr/>
                    <a:lstStyle/>
                    <a:p>
                      <a:pPr algn="ctr" rtl="0" fontAlgn="b"/>
                      <a:r>
                        <a:rPr lang="sr-Latn-ME" sz="900" b="1" u="none" strike="noStrike" dirty="0" smtClean="0">
                          <a:solidFill>
                            <a:schemeClr val="tx2"/>
                          </a:solidFill>
                          <a:effectLst/>
                        </a:rPr>
                        <a:t>Dat</a:t>
                      </a:r>
                      <a:r>
                        <a:rPr lang="en-US" sz="900" b="1" u="none" strike="noStrike" dirty="0" smtClean="0">
                          <a:solidFill>
                            <a:schemeClr val="tx2"/>
                          </a:solidFill>
                          <a:effectLst/>
                        </a:rPr>
                        <a:t>e</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smtClean="0">
                          <a:solidFill>
                            <a:schemeClr val="tx2"/>
                          </a:solidFill>
                          <a:effectLst/>
                        </a:rPr>
                        <a:t>2010 €</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2011 </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2012 </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2013 </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2014 </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2015 </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2016</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r-Latn-ME" sz="900" b="1" u="none" strike="noStrike" dirty="0" smtClean="0">
                          <a:solidFill>
                            <a:schemeClr val="tx2"/>
                          </a:solidFill>
                          <a:effectLst/>
                        </a:rPr>
                        <a:t>2017 </a:t>
                      </a:r>
                      <a:r>
                        <a:rPr lang="sr-Latn-ME" sz="900" b="1" i="0" u="none" strike="noStrike" dirty="0" smtClean="0">
                          <a:solidFill>
                            <a:schemeClr val="tx2"/>
                          </a:solidFill>
                          <a:effectLst/>
                          <a:latin typeface="+mn-lt"/>
                        </a:rPr>
                        <a:t>€</a:t>
                      </a:r>
                    </a:p>
                  </a:txBody>
                  <a:tcPr marL="8873" marR="8873" marT="8873" marB="0" anchor="b">
                    <a:solidFill>
                      <a:schemeClr val="accent1">
                        <a:lumMod val="20000"/>
                        <a:lumOff val="80000"/>
                      </a:schemeClr>
                    </a:solidFill>
                  </a:tcPr>
                </a:tc>
              </a:tr>
              <a:tr h="622998">
                <a:tc>
                  <a:txBody>
                    <a:bodyPr/>
                    <a:lstStyle/>
                    <a:p>
                      <a:pPr algn="ctr" rtl="0" fontAlgn="b"/>
                      <a:r>
                        <a:rPr lang="en-US" sz="900" b="1" i="0" u="none" strike="noStrike" dirty="0" smtClean="0">
                          <a:solidFill>
                            <a:schemeClr val="tx2"/>
                          </a:solidFill>
                          <a:effectLst/>
                          <a:latin typeface="+mn-lt"/>
                        </a:rPr>
                        <a:t>Account</a:t>
                      </a:r>
                      <a:r>
                        <a:rPr lang="en-US" sz="900" b="1" i="0" u="none" strike="noStrike" baseline="0" dirty="0" smtClean="0">
                          <a:solidFill>
                            <a:schemeClr val="tx2"/>
                          </a:solidFill>
                          <a:effectLst/>
                          <a:latin typeface="+mn-lt"/>
                        </a:rPr>
                        <a:t> balance </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2,094,454</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203,304</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298,495</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450,278</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361,297</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a:solidFill>
                            <a:schemeClr val="tx2"/>
                          </a:solidFill>
                          <a:effectLst/>
                        </a:rPr>
                        <a:t>1,123,567</a:t>
                      </a:r>
                      <a:endParaRPr lang="sr-Latn-ME" sz="900" b="1" i="0" u="none" strike="noStrike">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1,438,137</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6,436,885</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r>
              <a:tr h="401934">
                <a:tc>
                  <a:txBody>
                    <a:bodyPr/>
                    <a:lstStyle/>
                    <a:p>
                      <a:pPr algn="ctr" rtl="0" fontAlgn="b"/>
                      <a:r>
                        <a:rPr lang="sr-Latn-ME" sz="900" b="1" u="none" strike="noStrike" dirty="0" smtClean="0">
                          <a:solidFill>
                            <a:schemeClr val="tx2"/>
                          </a:solidFill>
                          <a:effectLst/>
                        </a:rPr>
                        <a:t>Depo</a:t>
                      </a:r>
                      <a:r>
                        <a:rPr lang="en-US" sz="900" b="1" u="none" strike="noStrike" dirty="0" smtClean="0">
                          <a:solidFill>
                            <a:schemeClr val="tx2"/>
                          </a:solidFill>
                          <a:effectLst/>
                        </a:rPr>
                        <a:t>sit</a:t>
                      </a:r>
                      <a:r>
                        <a:rPr lang="sr-Latn-ME" sz="900" b="1" u="none" strike="noStrike" dirty="0" smtClean="0">
                          <a:solidFill>
                            <a:schemeClr val="tx2"/>
                          </a:solidFill>
                          <a:effectLst/>
                        </a:rPr>
                        <a:t> </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a:solidFill>
                            <a:schemeClr val="tx2"/>
                          </a:solidFill>
                          <a:effectLst/>
                        </a:rPr>
                        <a:t>450,000</a:t>
                      </a:r>
                      <a:endParaRPr lang="sr-Latn-ME" sz="900" b="1" i="0" u="none" strike="noStrike">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601,000</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1,501,000</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1,551,000</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1,204,127</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803,356</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702,268</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a:solidFill>
                            <a:schemeClr val="tx2"/>
                          </a:solidFill>
                          <a:effectLst/>
                        </a:rPr>
                        <a:t>201,000</a:t>
                      </a:r>
                      <a:endParaRPr lang="sr-Latn-ME" sz="900" b="1" i="0" u="none" strike="noStrike">
                        <a:solidFill>
                          <a:schemeClr val="tx2"/>
                        </a:solidFill>
                        <a:effectLst/>
                        <a:latin typeface="Calibri"/>
                      </a:endParaRPr>
                    </a:p>
                  </a:txBody>
                  <a:tcPr marL="8873" marR="8873" marT="8873" marB="0" anchor="b">
                    <a:solidFill>
                      <a:schemeClr val="accent1">
                        <a:lumMod val="20000"/>
                        <a:lumOff val="80000"/>
                      </a:schemeClr>
                    </a:solidFill>
                  </a:tcPr>
                </a:tc>
              </a:tr>
              <a:tr h="401934">
                <a:tc>
                  <a:txBody>
                    <a:bodyPr/>
                    <a:lstStyle/>
                    <a:p>
                      <a:pPr algn="ctr" rtl="0" fontAlgn="b"/>
                      <a:r>
                        <a:rPr lang="en-US" sz="900" b="1" i="0" u="none" strike="noStrike" dirty="0" smtClean="0">
                          <a:solidFill>
                            <a:schemeClr val="tx2"/>
                          </a:solidFill>
                          <a:effectLst/>
                          <a:latin typeface="+mn-lt"/>
                        </a:rPr>
                        <a:t>Total</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a:solidFill>
                            <a:schemeClr val="tx2"/>
                          </a:solidFill>
                          <a:effectLst/>
                        </a:rPr>
                        <a:t>2,544,454</a:t>
                      </a:r>
                      <a:endParaRPr lang="sr-Latn-ME" sz="900" b="1" i="0" u="none" strike="noStrike">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a:solidFill>
                            <a:schemeClr val="tx2"/>
                          </a:solidFill>
                          <a:effectLst/>
                        </a:rPr>
                        <a:t>804,304</a:t>
                      </a:r>
                      <a:endParaRPr lang="sr-Latn-ME" sz="900" b="1" i="0" u="none" strike="noStrike">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1,799,495</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2,001,278</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1,565,424</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1,926,923</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2,140,405</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c>
                  <a:txBody>
                    <a:bodyPr/>
                    <a:lstStyle/>
                    <a:p>
                      <a:pPr algn="ctr" rtl="0" fontAlgn="b"/>
                      <a:r>
                        <a:rPr lang="sr-Latn-ME" sz="900" b="1" u="none" strike="noStrike" dirty="0">
                          <a:solidFill>
                            <a:schemeClr val="tx2"/>
                          </a:solidFill>
                          <a:effectLst/>
                        </a:rPr>
                        <a:t>6,637,885</a:t>
                      </a:r>
                      <a:endParaRPr lang="sr-Latn-ME" sz="900" b="1" i="0" u="none" strike="noStrike" dirty="0">
                        <a:solidFill>
                          <a:schemeClr val="tx2"/>
                        </a:solidFill>
                        <a:effectLst/>
                        <a:latin typeface="Calibri"/>
                      </a:endParaRPr>
                    </a:p>
                  </a:txBody>
                  <a:tcPr marL="8873" marR="8873" marT="8873" marB="0" anchor="b">
                    <a:solidFill>
                      <a:schemeClr val="accent1">
                        <a:lumMod val="20000"/>
                        <a:lumOff val="80000"/>
                      </a:schemeClr>
                    </a:solidFill>
                  </a:tcPr>
                </a:tc>
              </a:tr>
            </a:tbl>
          </a:graphicData>
        </a:graphic>
      </p:graphicFrame>
      <p:graphicFrame>
        <p:nvGraphicFramePr>
          <p:cNvPr id="21" name="Chart 20"/>
          <p:cNvGraphicFramePr>
            <a:graphicFrameLocks/>
          </p:cNvGraphicFramePr>
          <p:nvPr>
            <p:extLst>
              <p:ext uri="{D42A27DB-BD31-4B8C-83A1-F6EECF244321}">
                <p14:modId xmlns:p14="http://schemas.microsoft.com/office/powerpoint/2010/main" val="69074532"/>
              </p:ext>
            </p:extLst>
          </p:nvPr>
        </p:nvGraphicFramePr>
        <p:xfrm>
          <a:off x="2552700" y="3810000"/>
          <a:ext cx="3924300" cy="2362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073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
        <p:nvSpPr>
          <p:cNvPr id="12" name="TextBox 11"/>
          <p:cNvSpPr txBox="1"/>
          <p:nvPr/>
        </p:nvSpPr>
        <p:spPr>
          <a:xfrm>
            <a:off x="1590368" y="938365"/>
            <a:ext cx="6268063" cy="43088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100" b="1" dirty="0" smtClean="0"/>
              <a:t>COMPARATIVE DATA WITH RESPECT TO TARIFFS  FOR WATER SERVICES  PROVIDED BY VIK-S </a:t>
            </a:r>
          </a:p>
          <a:p>
            <a:pPr algn="ctr"/>
            <a:r>
              <a:rPr lang="en-US" sz="1100" b="1" dirty="0" smtClean="0"/>
              <a:t>AND REGIONAL WATERWORKS  </a:t>
            </a:r>
          </a:p>
        </p:txBody>
      </p:sp>
      <p:graphicFrame>
        <p:nvGraphicFramePr>
          <p:cNvPr id="13" name="Table 12"/>
          <p:cNvGraphicFramePr>
            <a:graphicFrameLocks noGrp="1"/>
          </p:cNvGraphicFramePr>
          <p:nvPr>
            <p:extLst>
              <p:ext uri="{D42A27DB-BD31-4B8C-83A1-F6EECF244321}">
                <p14:modId xmlns:p14="http://schemas.microsoft.com/office/powerpoint/2010/main" val="2039122456"/>
              </p:ext>
            </p:extLst>
          </p:nvPr>
        </p:nvGraphicFramePr>
        <p:xfrm>
          <a:off x="914400" y="1493014"/>
          <a:ext cx="7162800" cy="1664668"/>
        </p:xfrm>
        <a:graphic>
          <a:graphicData uri="http://schemas.openxmlformats.org/drawingml/2006/table">
            <a:tbl>
              <a:tblPr/>
              <a:tblGrid>
                <a:gridCol w="1034930"/>
                <a:gridCol w="1860671"/>
                <a:gridCol w="1600199"/>
                <a:gridCol w="1465937"/>
                <a:gridCol w="1201063"/>
              </a:tblGrid>
              <a:tr h="399387">
                <a:tc>
                  <a:txBody>
                    <a:bodyPr/>
                    <a:lstStyle/>
                    <a:p>
                      <a:pPr algn="ctr" fontAlgn="b"/>
                      <a:r>
                        <a:rPr lang="sr-Latn-ME" sz="1100" b="1" i="0" u="none" strike="noStrike" dirty="0">
                          <a:solidFill>
                            <a:schemeClr val="tx2"/>
                          </a:solidFill>
                          <a:effectLst/>
                          <a:latin typeface="Arial"/>
                        </a:rPr>
                        <a:t> </a:t>
                      </a:r>
                    </a:p>
                  </a:txBody>
                  <a:tcPr marL="8873" marR="8873" marT="887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smtClean="0">
                          <a:solidFill>
                            <a:schemeClr val="tx2"/>
                          </a:solidFill>
                          <a:effectLst/>
                          <a:latin typeface="Arial"/>
                        </a:rPr>
                        <a:t>Tariffs</a:t>
                      </a:r>
                      <a:r>
                        <a:rPr lang="en-US" sz="1100" b="1" i="0" u="none" strike="noStrike" baseline="0" dirty="0" smtClean="0">
                          <a:solidFill>
                            <a:schemeClr val="tx2"/>
                          </a:solidFill>
                          <a:effectLst/>
                          <a:latin typeface="Arial"/>
                        </a:rPr>
                        <a:t> for legal entities </a:t>
                      </a:r>
                      <a:r>
                        <a:rPr lang="sr-Latn-ME" sz="1100" b="1" i="0" u="none" strike="noStrike" dirty="0" smtClean="0">
                          <a:solidFill>
                            <a:schemeClr val="tx2"/>
                          </a:solidFill>
                          <a:effectLst/>
                          <a:latin typeface="Arial"/>
                        </a:rPr>
                        <a:t> </a:t>
                      </a:r>
                      <a:r>
                        <a:rPr lang="sr-Latn-ME" sz="1100" b="1" i="0" u="none" strike="noStrike" dirty="0">
                          <a:solidFill>
                            <a:schemeClr val="tx2"/>
                          </a:solidFill>
                          <a:effectLst/>
                          <a:latin typeface="Arial"/>
                        </a:rPr>
                        <a:t>(</a:t>
                      </a:r>
                      <a:r>
                        <a:rPr lang="sr-Latn-ME" sz="1100" b="1" i="0" u="none" strike="noStrike" dirty="0">
                          <a:solidFill>
                            <a:schemeClr val="tx2"/>
                          </a:solidFill>
                          <a:effectLst/>
                          <a:latin typeface="Calibri"/>
                        </a:rPr>
                        <a:t>€</a:t>
                      </a:r>
                      <a:r>
                        <a:rPr lang="sr-Latn-ME" sz="1100" b="1" i="0" u="none" strike="noStrike" dirty="0">
                          <a:solidFill>
                            <a:schemeClr val="tx2"/>
                          </a:solidFill>
                          <a:effectLst/>
                          <a:latin typeface="Arial"/>
                        </a:rPr>
                        <a:t>/m</a:t>
                      </a:r>
                      <a:r>
                        <a:rPr lang="sr-Latn-ME" sz="1100" b="1" i="0" u="none" strike="noStrike" dirty="0">
                          <a:solidFill>
                            <a:schemeClr val="tx2"/>
                          </a:solidFill>
                          <a:effectLst/>
                          <a:latin typeface="Calibri"/>
                        </a:rPr>
                        <a:t>³</a:t>
                      </a:r>
                      <a:r>
                        <a:rPr lang="sr-Latn-ME" sz="1100" b="1" i="0" u="none" strike="noStrike" dirty="0">
                          <a:solidFill>
                            <a:schemeClr val="tx2"/>
                          </a:solidFill>
                          <a:effectLst/>
                          <a:latin typeface="Arial"/>
                        </a:rPr>
                        <a:t>)</a:t>
                      </a:r>
                    </a:p>
                  </a:txBody>
                  <a:tcPr marL="8873" marR="8873" marT="887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sr-Latn-ME" sz="1100" b="1" i="0" u="none" strike="noStrike" dirty="0" err="1" smtClean="0">
                          <a:solidFill>
                            <a:schemeClr val="tx2"/>
                          </a:solidFill>
                          <a:effectLst/>
                          <a:latin typeface="Arial"/>
                        </a:rPr>
                        <a:t>Tariffs</a:t>
                      </a:r>
                      <a:r>
                        <a:rPr lang="sr-Latn-ME" sz="1100" b="1" i="0" u="none" strike="noStrike" dirty="0" smtClean="0">
                          <a:solidFill>
                            <a:schemeClr val="tx2"/>
                          </a:solidFill>
                          <a:effectLst/>
                          <a:latin typeface="Arial"/>
                        </a:rPr>
                        <a:t> </a:t>
                      </a:r>
                      <a:r>
                        <a:rPr lang="sr-Latn-ME" sz="1100" b="1" i="0" u="none" strike="noStrike" dirty="0" err="1" smtClean="0">
                          <a:solidFill>
                            <a:schemeClr val="tx2"/>
                          </a:solidFill>
                          <a:effectLst/>
                          <a:latin typeface="Arial"/>
                        </a:rPr>
                        <a:t>for</a:t>
                      </a:r>
                      <a:r>
                        <a:rPr lang="sr-Latn-ME" sz="1100" b="1" i="0" u="none" strike="noStrike" dirty="0" smtClean="0">
                          <a:solidFill>
                            <a:schemeClr val="tx2"/>
                          </a:solidFill>
                          <a:effectLst/>
                          <a:latin typeface="Arial"/>
                        </a:rPr>
                        <a:t> p</a:t>
                      </a:r>
                      <a:r>
                        <a:rPr lang="pt-BR" sz="1100" b="1" i="0" u="none" strike="noStrike" dirty="0" smtClean="0">
                          <a:solidFill>
                            <a:schemeClr val="tx2"/>
                          </a:solidFill>
                          <a:effectLst/>
                          <a:latin typeface="Arial"/>
                        </a:rPr>
                        <a:t>hysical</a:t>
                      </a:r>
                      <a:r>
                        <a:rPr lang="pt-BR" sz="1100" b="1" i="0" u="none" strike="noStrike" baseline="0" dirty="0" smtClean="0">
                          <a:solidFill>
                            <a:schemeClr val="tx2"/>
                          </a:solidFill>
                          <a:effectLst/>
                          <a:latin typeface="Arial"/>
                        </a:rPr>
                        <a:t> persons </a:t>
                      </a:r>
                      <a:r>
                        <a:rPr lang="pt-BR" sz="1100" b="1" i="0" u="none" strike="noStrike" dirty="0" smtClean="0">
                          <a:solidFill>
                            <a:schemeClr val="tx2"/>
                          </a:solidFill>
                          <a:effectLst/>
                          <a:latin typeface="Arial"/>
                        </a:rPr>
                        <a:t> </a:t>
                      </a:r>
                      <a:r>
                        <a:rPr lang="pt-BR" sz="1100" b="1" i="0" u="none" strike="noStrike" dirty="0">
                          <a:solidFill>
                            <a:schemeClr val="tx2"/>
                          </a:solidFill>
                          <a:effectLst/>
                          <a:latin typeface="Arial"/>
                        </a:rPr>
                        <a:t>(</a:t>
                      </a:r>
                      <a:r>
                        <a:rPr lang="pt-BR" sz="1100" b="1" i="0" u="none" strike="noStrike" dirty="0">
                          <a:solidFill>
                            <a:schemeClr val="tx2"/>
                          </a:solidFill>
                          <a:effectLst/>
                          <a:latin typeface="Calibri"/>
                        </a:rPr>
                        <a:t>€</a:t>
                      </a:r>
                      <a:r>
                        <a:rPr lang="pt-BR" sz="1100" b="1" i="0" u="none" strike="noStrike" dirty="0">
                          <a:solidFill>
                            <a:schemeClr val="tx2"/>
                          </a:solidFill>
                          <a:effectLst/>
                          <a:latin typeface="Arial"/>
                        </a:rPr>
                        <a:t>/m</a:t>
                      </a:r>
                      <a:r>
                        <a:rPr lang="pt-BR" sz="1100" b="1" i="0" u="none" strike="noStrike" dirty="0">
                          <a:solidFill>
                            <a:schemeClr val="tx2"/>
                          </a:solidFill>
                          <a:effectLst/>
                          <a:latin typeface="Calibri"/>
                        </a:rPr>
                        <a:t>³</a:t>
                      </a:r>
                      <a:r>
                        <a:rPr lang="pt-BR" sz="1100" b="1" i="0" u="none" strike="noStrike" dirty="0">
                          <a:solidFill>
                            <a:schemeClr val="tx2"/>
                          </a:solidFill>
                          <a:effectLst/>
                          <a:latin typeface="Arial"/>
                        </a:rPr>
                        <a:t>)</a:t>
                      </a:r>
                    </a:p>
                  </a:txBody>
                  <a:tcPr marL="8873" marR="8873" marT="887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dirty="0" smtClean="0">
                          <a:solidFill>
                            <a:schemeClr val="tx2"/>
                          </a:solidFill>
                          <a:effectLst/>
                          <a:latin typeface="Cambria"/>
                        </a:rPr>
                        <a:t>Difference</a:t>
                      </a:r>
                      <a:r>
                        <a:rPr lang="en-US" sz="1100" b="1" i="0" u="none" strike="noStrike" baseline="0" dirty="0" smtClean="0">
                          <a:solidFill>
                            <a:schemeClr val="tx2"/>
                          </a:solidFill>
                          <a:effectLst/>
                          <a:latin typeface="Cambria"/>
                        </a:rPr>
                        <a:t> </a:t>
                      </a:r>
                      <a:r>
                        <a:rPr lang="sr-Latn-ME" sz="1100" b="1" i="0" u="none" strike="noStrike" dirty="0" smtClean="0">
                          <a:solidFill>
                            <a:schemeClr val="tx2"/>
                          </a:solidFill>
                          <a:effectLst/>
                          <a:latin typeface="Cambria"/>
                        </a:rPr>
                        <a:t> R</a:t>
                      </a:r>
                      <a:r>
                        <a:rPr lang="en-US" sz="1100" b="1" i="0" u="none" strike="noStrike" dirty="0" smtClean="0">
                          <a:solidFill>
                            <a:schemeClr val="tx2"/>
                          </a:solidFill>
                          <a:effectLst/>
                          <a:latin typeface="Cambria"/>
                        </a:rPr>
                        <a:t>W</a:t>
                      </a:r>
                      <a:r>
                        <a:rPr lang="sr-Latn-ME" sz="1100" b="1" i="0" u="none" strike="noStrike" dirty="0" smtClean="0">
                          <a:solidFill>
                            <a:schemeClr val="tx2"/>
                          </a:solidFill>
                          <a:effectLst/>
                          <a:latin typeface="Cambria"/>
                        </a:rPr>
                        <a:t>/ViK (%)-</a:t>
                      </a:r>
                      <a:r>
                        <a:rPr lang="en-US" sz="1100" b="1" i="0" u="none" strike="noStrike" dirty="0" smtClean="0">
                          <a:solidFill>
                            <a:schemeClr val="tx2"/>
                          </a:solidFill>
                          <a:effectLst/>
                          <a:latin typeface="Cambria"/>
                        </a:rPr>
                        <a:t>legal</a:t>
                      </a:r>
                      <a:r>
                        <a:rPr lang="en-US" sz="1100" b="1" i="0" u="none" strike="noStrike" baseline="0" dirty="0" smtClean="0">
                          <a:solidFill>
                            <a:schemeClr val="tx2"/>
                          </a:solidFill>
                          <a:effectLst/>
                          <a:latin typeface="Cambria"/>
                        </a:rPr>
                        <a:t> entities</a:t>
                      </a:r>
                      <a:endParaRPr lang="sr-Latn-ME" sz="1100" b="1" i="0" u="none" strike="noStrike" dirty="0">
                        <a:solidFill>
                          <a:schemeClr val="tx2"/>
                        </a:solidFill>
                        <a:effectLst/>
                        <a:latin typeface="Cambria"/>
                      </a:endParaRP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1100" b="1" i="0" u="none" strike="noStrike" dirty="0" smtClean="0">
                          <a:solidFill>
                            <a:schemeClr val="tx2"/>
                          </a:solidFill>
                          <a:effectLst/>
                          <a:latin typeface="Cambria"/>
                        </a:rPr>
                        <a:t>Difference</a:t>
                      </a:r>
                      <a:r>
                        <a:rPr lang="en-US" sz="1100" b="1" i="0" u="none" strike="noStrike" baseline="0" dirty="0" smtClean="0">
                          <a:solidFill>
                            <a:schemeClr val="tx2"/>
                          </a:solidFill>
                          <a:effectLst/>
                          <a:latin typeface="Cambria"/>
                        </a:rPr>
                        <a:t> </a:t>
                      </a:r>
                      <a:r>
                        <a:rPr lang="sr-Latn-ME" sz="1100" b="1" i="0" u="none" strike="noStrike" dirty="0" smtClean="0">
                          <a:solidFill>
                            <a:schemeClr val="tx2"/>
                          </a:solidFill>
                          <a:effectLst/>
                          <a:latin typeface="Cambria"/>
                        </a:rPr>
                        <a:t>RV/ViK (%)-</a:t>
                      </a:r>
                      <a:r>
                        <a:rPr lang="en-US" sz="1100" b="1" i="0" u="none" strike="noStrike" dirty="0" smtClean="0">
                          <a:solidFill>
                            <a:schemeClr val="tx2"/>
                          </a:solidFill>
                          <a:effectLst/>
                          <a:latin typeface="Cambria"/>
                        </a:rPr>
                        <a:t>physical</a:t>
                      </a:r>
                      <a:r>
                        <a:rPr lang="en-US" sz="1100" b="1" i="0" u="none" strike="noStrike" baseline="0" dirty="0" smtClean="0">
                          <a:solidFill>
                            <a:schemeClr val="tx2"/>
                          </a:solidFill>
                          <a:effectLst/>
                          <a:latin typeface="Cambria"/>
                        </a:rPr>
                        <a:t> persons</a:t>
                      </a:r>
                      <a:endParaRPr lang="sr-Latn-ME" sz="1100" b="1" i="0" u="none" strike="noStrike" dirty="0">
                        <a:solidFill>
                          <a:schemeClr val="tx2"/>
                        </a:solidFill>
                        <a:effectLst/>
                        <a:latin typeface="Cambria"/>
                      </a:endParaRP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30575">
                <a:tc>
                  <a:txBody>
                    <a:bodyPr/>
                    <a:lstStyle/>
                    <a:p>
                      <a:pPr algn="l" rtl="0" fontAlgn="ctr"/>
                      <a:r>
                        <a:rPr lang="sr-Latn-ME" sz="1100" b="1" i="0" u="none" strike="noStrike">
                          <a:solidFill>
                            <a:schemeClr val="tx2"/>
                          </a:solidFill>
                          <a:effectLst/>
                          <a:latin typeface="Cambria"/>
                        </a:rPr>
                        <a:t>ViK Tivat</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2.08</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1.04</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533%</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267%</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30575">
                <a:tc>
                  <a:txBody>
                    <a:bodyPr/>
                    <a:lstStyle/>
                    <a:p>
                      <a:pPr algn="l" rtl="0" fontAlgn="ctr"/>
                      <a:r>
                        <a:rPr lang="sr-Latn-ME" sz="1100" b="1" i="0" u="none" strike="noStrike">
                          <a:solidFill>
                            <a:schemeClr val="tx2"/>
                          </a:solidFill>
                          <a:effectLst/>
                          <a:latin typeface="Cambria"/>
                        </a:rPr>
                        <a:t>ViK Kotor</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2.2</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1.1</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564%</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282%</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30575">
                <a:tc>
                  <a:txBody>
                    <a:bodyPr/>
                    <a:lstStyle/>
                    <a:p>
                      <a:pPr algn="l" rtl="0" fontAlgn="ctr"/>
                      <a:r>
                        <a:rPr lang="sr-Latn-ME" sz="1100" b="1" i="0" u="none" strike="noStrike">
                          <a:solidFill>
                            <a:schemeClr val="tx2"/>
                          </a:solidFill>
                          <a:effectLst/>
                          <a:latin typeface="Cambria"/>
                        </a:rPr>
                        <a:t>ViK Budva</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2.1</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1.05</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538%</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269%</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30575">
                <a:tc>
                  <a:txBody>
                    <a:bodyPr/>
                    <a:lstStyle/>
                    <a:p>
                      <a:pPr algn="l" rtl="0" fontAlgn="ctr"/>
                      <a:r>
                        <a:rPr lang="sr-Latn-ME" sz="1100" b="1" i="0" u="none" strike="noStrike">
                          <a:solidFill>
                            <a:schemeClr val="tx2"/>
                          </a:solidFill>
                          <a:effectLst/>
                          <a:latin typeface="Cambria"/>
                        </a:rPr>
                        <a:t>ViK Bar</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1.84</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0.96</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472%</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246%</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30575">
                <a:tc>
                  <a:txBody>
                    <a:bodyPr/>
                    <a:lstStyle/>
                    <a:p>
                      <a:pPr algn="l" rtl="0" fontAlgn="ctr"/>
                      <a:r>
                        <a:rPr lang="sr-Latn-ME" sz="1100" b="1" i="0" u="none" strike="noStrike">
                          <a:solidFill>
                            <a:schemeClr val="tx2"/>
                          </a:solidFill>
                          <a:effectLst/>
                          <a:latin typeface="Cambria"/>
                        </a:rPr>
                        <a:t>ViK Ulcinj</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1.87</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a:solidFill>
                            <a:schemeClr val="tx2"/>
                          </a:solidFill>
                          <a:effectLst/>
                          <a:latin typeface="Cambria"/>
                        </a:rPr>
                        <a:t>0.86</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479%</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sr-Latn-ME" sz="1100" b="1" i="0" u="none" strike="noStrike" dirty="0">
                          <a:solidFill>
                            <a:schemeClr val="tx2"/>
                          </a:solidFill>
                          <a:effectLst/>
                          <a:latin typeface="Cambria"/>
                        </a:rPr>
                        <a:t>221%</a:t>
                      </a:r>
                    </a:p>
                  </a:txBody>
                  <a:tcPr marL="8873" marR="8873" marT="88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12501871"/>
              </p:ext>
            </p:extLst>
          </p:nvPr>
        </p:nvGraphicFramePr>
        <p:xfrm>
          <a:off x="914400" y="3201894"/>
          <a:ext cx="7162799" cy="851950"/>
        </p:xfrm>
        <a:graphic>
          <a:graphicData uri="http://schemas.openxmlformats.org/drawingml/2006/table">
            <a:tbl>
              <a:tblPr>
                <a:tableStyleId>{5C22544A-7EE6-4342-B048-85BDC9FD1C3A}</a:tableStyleId>
              </a:tblPr>
              <a:tblGrid>
                <a:gridCol w="1570223"/>
                <a:gridCol w="4431163"/>
                <a:gridCol w="1161413"/>
              </a:tblGrid>
              <a:tr h="178653">
                <a:tc rowSpan="3">
                  <a:txBody>
                    <a:bodyPr/>
                    <a:lstStyle/>
                    <a:p>
                      <a:pPr algn="l" fontAlgn="b"/>
                      <a:r>
                        <a:rPr lang="en-US" sz="1100" b="1" u="none" strike="noStrike" dirty="0" smtClean="0">
                          <a:solidFill>
                            <a:schemeClr val="tx2"/>
                          </a:solidFill>
                          <a:effectLst/>
                        </a:rPr>
                        <a:t>Tariff</a:t>
                      </a:r>
                      <a:r>
                        <a:rPr lang="en-US" sz="1100" b="1" u="none" strike="noStrike" baseline="0" dirty="0" smtClean="0">
                          <a:solidFill>
                            <a:schemeClr val="tx2"/>
                          </a:solidFill>
                          <a:effectLst/>
                        </a:rPr>
                        <a:t> for water</a:t>
                      </a:r>
                    </a:p>
                    <a:p>
                      <a:pPr algn="l" fontAlgn="b"/>
                      <a:r>
                        <a:rPr lang="en-US" sz="1100" b="1" u="none" strike="noStrike" baseline="0" dirty="0" smtClean="0">
                          <a:solidFill>
                            <a:schemeClr val="tx2"/>
                          </a:solidFill>
                          <a:effectLst/>
                        </a:rPr>
                        <a:t>services provided from the regional water supply system </a:t>
                      </a:r>
                      <a:r>
                        <a:rPr lang="sr-Latn-ME" sz="1100" b="1" u="none" strike="noStrike" dirty="0">
                          <a:solidFill>
                            <a:schemeClr val="tx2"/>
                          </a:solidFill>
                          <a:effectLst/>
                        </a:rPr>
                        <a:t> </a:t>
                      </a:r>
                      <a:endParaRPr lang="sr-Latn-ME" sz="1100" b="1" i="0" u="none" strike="noStrike" dirty="0">
                        <a:solidFill>
                          <a:schemeClr val="tx2"/>
                        </a:solidFill>
                        <a:effectLst/>
                        <a:latin typeface="Calibri"/>
                      </a:endParaRPr>
                    </a:p>
                  </a:txBody>
                  <a:tcPr marL="9525" marR="9525" marT="9525" marB="0" anchor="b"/>
                </a:tc>
                <a:tc>
                  <a:txBody>
                    <a:bodyPr/>
                    <a:lstStyle/>
                    <a:p>
                      <a:pPr algn="l" fontAlgn="b"/>
                      <a:r>
                        <a:rPr lang="en-US" sz="1100" b="1" u="none" strike="noStrike" dirty="0" smtClean="0">
                          <a:solidFill>
                            <a:schemeClr val="tx2"/>
                          </a:solidFill>
                          <a:effectLst/>
                        </a:rPr>
                        <a:t>for  continual</a:t>
                      </a:r>
                      <a:r>
                        <a:rPr lang="en-US" sz="1100" b="1" u="none" strike="noStrike" baseline="0" dirty="0" smtClean="0">
                          <a:solidFill>
                            <a:schemeClr val="tx2"/>
                          </a:solidFill>
                          <a:effectLst/>
                        </a:rPr>
                        <a:t> delivery of water throughout the whole year </a:t>
                      </a:r>
                      <a:r>
                        <a:rPr lang="sr-Latn-ME" sz="1100" b="1" u="none" strike="noStrike" baseline="0" dirty="0" smtClean="0">
                          <a:solidFill>
                            <a:schemeClr val="tx2"/>
                          </a:solidFill>
                          <a:effectLst/>
                        </a:rPr>
                        <a:t>(12 mjeseci)</a:t>
                      </a:r>
                      <a:endParaRPr lang="pl-PL" sz="1100" b="1" i="0" u="none" strike="noStrike" dirty="0">
                        <a:solidFill>
                          <a:schemeClr val="tx2"/>
                        </a:solidFill>
                        <a:effectLst/>
                        <a:latin typeface="Calibri"/>
                      </a:endParaRPr>
                    </a:p>
                  </a:txBody>
                  <a:tcPr marL="9525" marR="9525" marT="9525" marB="0" anchor="b"/>
                </a:tc>
                <a:tc>
                  <a:txBody>
                    <a:bodyPr/>
                    <a:lstStyle/>
                    <a:p>
                      <a:pPr algn="l" fontAlgn="b"/>
                      <a:r>
                        <a:rPr lang="sr-Latn-ME" sz="1100" b="1" u="none" strike="noStrike" dirty="0">
                          <a:solidFill>
                            <a:schemeClr val="tx2"/>
                          </a:solidFill>
                          <a:effectLst/>
                        </a:rPr>
                        <a:t>0.37 (€/m³)</a:t>
                      </a:r>
                      <a:endParaRPr lang="sr-Latn-ME" sz="1100" b="1" i="0" u="none" strike="noStrike" dirty="0">
                        <a:solidFill>
                          <a:schemeClr val="tx2"/>
                        </a:solidFill>
                        <a:effectLst/>
                        <a:latin typeface="Calibri"/>
                      </a:endParaRPr>
                    </a:p>
                  </a:txBody>
                  <a:tcPr marL="9525" marR="9525" marT="9525" marB="0" anchor="b"/>
                </a:tc>
              </a:tr>
              <a:tr h="178653">
                <a:tc vMerge="1">
                  <a:txBody>
                    <a:bodyPr/>
                    <a:lstStyle/>
                    <a:p>
                      <a:pPr algn="ctr" fontAlgn="b"/>
                      <a:endParaRPr lang="sr-Latn-ME"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smtClean="0">
                          <a:solidFill>
                            <a:schemeClr val="tx2"/>
                          </a:solidFill>
                          <a:effectLst/>
                        </a:rPr>
                        <a:t>for</a:t>
                      </a:r>
                      <a:r>
                        <a:rPr lang="en-US" sz="1100" b="1" u="none" strike="noStrike" baseline="0" dirty="0" smtClean="0">
                          <a:solidFill>
                            <a:schemeClr val="tx2"/>
                          </a:solidFill>
                          <a:effectLst/>
                        </a:rPr>
                        <a:t> water delivery for the period of </a:t>
                      </a:r>
                      <a:r>
                        <a:rPr lang="en-US" sz="1100" b="1" u="none" strike="noStrike" dirty="0" smtClean="0">
                          <a:solidFill>
                            <a:schemeClr val="tx2"/>
                          </a:solidFill>
                          <a:effectLst/>
                        </a:rPr>
                        <a:t>6</a:t>
                      </a:r>
                      <a:r>
                        <a:rPr lang="pl-PL" sz="1100" b="1" u="none" strike="noStrike" dirty="0" smtClean="0">
                          <a:solidFill>
                            <a:schemeClr val="tx2"/>
                          </a:solidFill>
                          <a:effectLst/>
                        </a:rPr>
                        <a:t> </a:t>
                      </a:r>
                      <a:r>
                        <a:rPr lang="en-US" sz="1100" b="1" u="none" strike="noStrike" dirty="0" smtClean="0">
                          <a:solidFill>
                            <a:schemeClr val="tx2"/>
                          </a:solidFill>
                          <a:effectLst/>
                        </a:rPr>
                        <a:t>to</a:t>
                      </a:r>
                      <a:r>
                        <a:rPr lang="en-US" sz="1100" b="1" u="none" strike="noStrike" baseline="0" dirty="0" smtClean="0">
                          <a:solidFill>
                            <a:schemeClr val="tx2"/>
                          </a:solidFill>
                          <a:effectLst/>
                        </a:rPr>
                        <a:t> </a:t>
                      </a:r>
                      <a:r>
                        <a:rPr lang="en-US" sz="1100" b="1" u="none" strike="noStrike" dirty="0" smtClean="0">
                          <a:solidFill>
                            <a:schemeClr val="tx2"/>
                          </a:solidFill>
                          <a:effectLst/>
                        </a:rPr>
                        <a:t>12</a:t>
                      </a:r>
                      <a:r>
                        <a:rPr lang="pl-PL" sz="1100" b="1" u="none" strike="noStrike" dirty="0" smtClean="0">
                          <a:solidFill>
                            <a:schemeClr val="tx2"/>
                          </a:solidFill>
                          <a:effectLst/>
                        </a:rPr>
                        <a:t> m</a:t>
                      </a:r>
                      <a:r>
                        <a:rPr lang="en-US" sz="1100" b="1" u="none" strike="noStrike" dirty="0" err="1" smtClean="0">
                          <a:solidFill>
                            <a:schemeClr val="tx2"/>
                          </a:solidFill>
                          <a:effectLst/>
                        </a:rPr>
                        <a:t>onths</a:t>
                      </a:r>
                      <a:endParaRPr lang="pl-PL" sz="1100" b="1" i="0" u="none" strike="noStrike" dirty="0">
                        <a:solidFill>
                          <a:schemeClr val="tx2"/>
                        </a:solidFill>
                        <a:effectLst/>
                        <a:latin typeface="Calibri"/>
                      </a:endParaRPr>
                    </a:p>
                  </a:txBody>
                  <a:tcPr marL="9525" marR="9525" marT="9525" marB="0" anchor="b"/>
                </a:tc>
                <a:tc>
                  <a:txBody>
                    <a:bodyPr/>
                    <a:lstStyle/>
                    <a:p>
                      <a:pPr algn="l" fontAlgn="b"/>
                      <a:r>
                        <a:rPr lang="sr-Latn-ME" sz="1100" b="1" u="none" strike="noStrike" dirty="0">
                          <a:solidFill>
                            <a:schemeClr val="tx2"/>
                          </a:solidFill>
                          <a:effectLst/>
                        </a:rPr>
                        <a:t>0.52 (€/m³)</a:t>
                      </a:r>
                      <a:endParaRPr lang="sr-Latn-ME" sz="1100" b="1" i="0" u="none" strike="noStrike" dirty="0">
                        <a:solidFill>
                          <a:schemeClr val="tx2"/>
                        </a:solidFill>
                        <a:effectLst/>
                        <a:latin typeface="Calibri"/>
                      </a:endParaRPr>
                    </a:p>
                  </a:txBody>
                  <a:tcPr marL="9525" marR="9525" marT="9525" marB="0" anchor="b"/>
                </a:tc>
              </a:tr>
              <a:tr h="328492">
                <a:tc vMerge="1">
                  <a:txBody>
                    <a:bodyPr/>
                    <a:lstStyle/>
                    <a:p>
                      <a:pPr algn="ctr" fontAlgn="b"/>
                      <a:endParaRPr lang="sr-Latn-ME" sz="1100" b="0"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smtClean="0">
                          <a:solidFill>
                            <a:schemeClr val="tx2"/>
                          </a:solidFill>
                          <a:effectLst/>
                        </a:rPr>
                        <a:t>For</a:t>
                      </a:r>
                      <a:r>
                        <a:rPr lang="en-US" sz="1100" b="1" u="none" strike="noStrike" baseline="0" dirty="0" smtClean="0">
                          <a:solidFill>
                            <a:schemeClr val="tx2"/>
                          </a:solidFill>
                          <a:effectLst/>
                        </a:rPr>
                        <a:t> water delivery for the period of </a:t>
                      </a:r>
                      <a:r>
                        <a:rPr lang="sr-Latn-ME" sz="1100" b="1" u="none" strike="noStrike" dirty="0" smtClean="0">
                          <a:solidFill>
                            <a:schemeClr val="tx2"/>
                          </a:solidFill>
                          <a:effectLst/>
                        </a:rPr>
                        <a:t> </a:t>
                      </a:r>
                      <a:r>
                        <a:rPr lang="sr-Latn-ME" sz="1100" b="1" u="none" strike="noStrike" dirty="0">
                          <a:solidFill>
                            <a:schemeClr val="tx2"/>
                          </a:solidFill>
                          <a:effectLst/>
                        </a:rPr>
                        <a:t>3 </a:t>
                      </a:r>
                      <a:r>
                        <a:rPr lang="en-US" sz="1100" b="1" u="none" strike="noStrike" dirty="0" smtClean="0">
                          <a:solidFill>
                            <a:schemeClr val="tx2"/>
                          </a:solidFill>
                          <a:effectLst/>
                        </a:rPr>
                        <a:t>to 6 months</a:t>
                      </a:r>
                      <a:r>
                        <a:rPr lang="en-US" sz="1100" b="1" u="none" strike="noStrike" baseline="0" dirty="0" smtClean="0">
                          <a:solidFill>
                            <a:schemeClr val="tx2"/>
                          </a:solidFill>
                          <a:effectLst/>
                        </a:rPr>
                        <a:t> </a:t>
                      </a:r>
                      <a:endParaRPr lang="sr-Latn-ME" sz="1100" b="1" i="0" u="none" strike="noStrike" dirty="0">
                        <a:solidFill>
                          <a:schemeClr val="tx2"/>
                        </a:solidFill>
                        <a:effectLst/>
                        <a:latin typeface="Calibri"/>
                      </a:endParaRPr>
                    </a:p>
                  </a:txBody>
                  <a:tcPr marL="9525" marR="9525" marT="9525" marB="0" anchor="b"/>
                </a:tc>
                <a:tc>
                  <a:txBody>
                    <a:bodyPr/>
                    <a:lstStyle/>
                    <a:p>
                      <a:pPr algn="l" fontAlgn="b"/>
                      <a:r>
                        <a:rPr lang="sr-Latn-ME" sz="1100" b="1" u="none" strike="noStrike" dirty="0">
                          <a:solidFill>
                            <a:schemeClr val="tx2"/>
                          </a:solidFill>
                          <a:effectLst/>
                        </a:rPr>
                        <a:t>0.74(€/m³)</a:t>
                      </a:r>
                      <a:endParaRPr lang="sr-Latn-ME" sz="1100" b="1" i="0" u="none" strike="noStrike" dirty="0">
                        <a:solidFill>
                          <a:schemeClr val="tx2"/>
                        </a:solidFill>
                        <a:effectLst/>
                        <a:latin typeface="Calibri"/>
                      </a:endParaRPr>
                    </a:p>
                  </a:txBody>
                  <a:tcPr marL="9525" marR="9525" marT="9525" marB="0" anchor="b"/>
                </a:tc>
              </a:tr>
            </a:tbl>
          </a:graphicData>
        </a:graphic>
      </p:graphicFrame>
      <p:sp>
        <p:nvSpPr>
          <p:cNvPr id="15" name="TextBox 14"/>
          <p:cNvSpPr txBox="1"/>
          <p:nvPr/>
        </p:nvSpPr>
        <p:spPr>
          <a:xfrm>
            <a:off x="1802819" y="4143270"/>
            <a:ext cx="5546711" cy="2616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100" b="1" dirty="0" smtClean="0"/>
              <a:t>THE CAPACITY UTILIZATION RATE OF THE </a:t>
            </a:r>
            <a:r>
              <a:rPr lang="sr-Latn-ME" sz="1100" b="1" dirty="0" smtClean="0"/>
              <a:t>I </a:t>
            </a:r>
            <a:r>
              <a:rPr lang="en-US" sz="1100" b="1" dirty="0" smtClean="0"/>
              <a:t>PHASE OF RWS ON ANNUAL LEVEL</a:t>
            </a:r>
            <a:r>
              <a:rPr lang="sr-Latn-ME" sz="1100" b="1" dirty="0" smtClean="0"/>
              <a:t> (%)</a:t>
            </a:r>
            <a:endParaRPr lang="sr-Latn-ME" sz="1100" b="1" dirty="0"/>
          </a:p>
        </p:txBody>
      </p:sp>
      <p:graphicFrame>
        <p:nvGraphicFramePr>
          <p:cNvPr id="16" name="Chart 15"/>
          <p:cNvGraphicFramePr>
            <a:graphicFrameLocks/>
          </p:cNvGraphicFramePr>
          <p:nvPr>
            <p:extLst>
              <p:ext uri="{D42A27DB-BD31-4B8C-83A1-F6EECF244321}">
                <p14:modId xmlns:p14="http://schemas.microsoft.com/office/powerpoint/2010/main" val="432801302"/>
              </p:ext>
            </p:extLst>
          </p:nvPr>
        </p:nvGraphicFramePr>
        <p:xfrm>
          <a:off x="914400" y="4572000"/>
          <a:ext cx="7162800" cy="213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617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
        <p:nvSpPr>
          <p:cNvPr id="17" name="Title 2"/>
          <p:cNvSpPr>
            <a:spLocks noGrp="1"/>
          </p:cNvSpPr>
          <p:nvPr>
            <p:ph type="title"/>
          </p:nvPr>
        </p:nvSpPr>
        <p:spPr>
          <a:xfrm>
            <a:off x="76200" y="990600"/>
            <a:ext cx="8991600" cy="5715000"/>
          </a:xfrm>
        </p:spPr>
        <p:txBody>
          <a:bodyPr/>
          <a:lstStyle/>
          <a:p>
            <a:pPr algn="l"/>
            <a:r>
              <a:rPr lang="en-US" sz="1600" b="1" dirty="0">
                <a:latin typeface="+mn-lt"/>
              </a:rPr>
              <a:t>Institutional capacity building for the planned reform of the water supply sector </a:t>
            </a:r>
            <a:r>
              <a:rPr lang="en-US" sz="1600" b="1" dirty="0" smtClean="0">
                <a:latin typeface="+mn-lt"/>
              </a:rPr>
              <a:t/>
            </a:r>
            <a:br>
              <a:rPr lang="en-US" sz="1600" b="1" dirty="0" smtClean="0">
                <a:latin typeface="+mn-lt"/>
              </a:rPr>
            </a:br>
            <a:r>
              <a:rPr lang="en-US" sz="1600" dirty="0">
                <a:latin typeface="+mn-lt"/>
              </a:rPr>
              <a:t/>
            </a:r>
            <a:br>
              <a:rPr lang="en-US" sz="1600" dirty="0">
                <a:latin typeface="+mn-lt"/>
              </a:rPr>
            </a:br>
            <a:r>
              <a:rPr lang="en-US" sz="1600" dirty="0">
                <a:latin typeface="+mn-lt"/>
              </a:rPr>
              <a:t>When it comes to water supply sector in Montenegro, all analyses done so far point out enormous potential of water sector in the Montenegrin Coastal Region that may be socially and economically evaluated provided that the whole water resources and built capacities are managed as an integral system for the benefit of all the consumers, local waterworks and PE “Regional Waterworks for the Montenegrin Coastal Region”. This approach would result in a higher efficiency degree and overall sustainability of the water supply system in the Montenegrin Coastal Region, better quality of life and conditions for development of economy and attracting new investments. </a:t>
            </a:r>
            <a:r>
              <a:rPr lang="en-US" sz="1600" dirty="0" smtClean="0">
                <a:latin typeface="+mn-lt"/>
              </a:rPr>
              <a:t/>
            </a:r>
            <a:br>
              <a:rPr lang="en-US" sz="1600" dirty="0" smtClean="0">
                <a:latin typeface="+mn-lt"/>
              </a:rPr>
            </a:br>
            <a:r>
              <a:rPr lang="en-US" sz="1600" dirty="0">
                <a:latin typeface="+mn-lt"/>
              </a:rPr>
              <a:t/>
            </a:r>
            <a:br>
              <a:rPr lang="en-US" sz="1600" dirty="0">
                <a:latin typeface="+mn-lt"/>
              </a:rPr>
            </a:br>
            <a:r>
              <a:rPr lang="en-US" sz="1600" dirty="0">
                <a:latin typeface="+mn-lt"/>
              </a:rPr>
              <a:t>The current condition in water supply sector clearly indicates that the optimal model for solving the problem is a phase merging of local water supply companies and integration and interconnection of their capacities, all springs and consumers into a few fundamental and integral water supply organizational structures for the whole state instead of current 23 nonfunctional and, from the technological and economical perspective, unsustainable local water utilities. </a:t>
            </a:r>
            <a:r>
              <a:rPr lang="en-US" sz="1600" dirty="0" smtClean="0">
                <a:latin typeface="+mn-lt"/>
              </a:rPr>
              <a:t/>
            </a:r>
            <a:br>
              <a:rPr lang="en-US" sz="1600" dirty="0" smtClean="0">
                <a:latin typeface="+mn-lt"/>
              </a:rPr>
            </a:br>
            <a:r>
              <a:rPr lang="en-US" sz="1600" dirty="0">
                <a:latin typeface="+mn-lt"/>
              </a:rPr>
              <a:t/>
            </a:r>
            <a:br>
              <a:rPr lang="en-US" sz="1600" dirty="0">
                <a:latin typeface="+mn-lt"/>
              </a:rPr>
            </a:br>
            <a:r>
              <a:rPr lang="en-US" sz="1600" dirty="0">
                <a:latin typeface="+mn-lt"/>
              </a:rPr>
              <a:t>Of course, the reform of the sector cannot take place prior setting up a new legislation and institutional framework (including thereof a regulatory framework) which shall follow new European and regional trends in terms of regionalization of the water sector and which shall secure establishing of a new organizational model that shall ensure the harmonization of functions and competences of the (local) self- governments and the competences of the state. The Reform Plan of the Water Sector which has been prepared with the technical assistance of EBRD goes the same way and will be presented soon to the competent ministries that is the Government of Montenegro, coastal municipalities and local water utilities. The essence of the Plan is presented in the next two slides. </a:t>
            </a:r>
            <a:endParaRPr lang="en-US" sz="1200" dirty="0">
              <a:latin typeface="+mn-lt"/>
            </a:endParaRPr>
          </a:p>
        </p:txBody>
      </p:sp>
    </p:spTree>
    <p:extLst>
      <p:ext uri="{BB962C8B-B14F-4D97-AF65-F5344CB8AC3E}">
        <p14:creationId xmlns:p14="http://schemas.microsoft.com/office/powerpoint/2010/main" val="148747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pic>
        <p:nvPicPr>
          <p:cNvPr id="8" name="Picture 7" descr="Studio Maione Ingegneri Associati"/>
          <p:cNvPicPr/>
          <p:nvPr/>
        </p:nvPicPr>
        <p:blipFill>
          <a:blip r:embed="rId4" cstate="print"/>
          <a:srcRect r="54641" b="-798"/>
          <a:stretch>
            <a:fillRect/>
          </a:stretch>
        </p:blipFill>
        <p:spPr bwMode="auto">
          <a:xfrm>
            <a:off x="291782" y="1126551"/>
            <a:ext cx="2159635" cy="719455"/>
          </a:xfrm>
          <a:prstGeom prst="rect">
            <a:avLst/>
          </a:prstGeom>
          <a:noFill/>
        </p:spPr>
      </p:pic>
      <p:pic>
        <p:nvPicPr>
          <p:cNvPr id="12" name="Picture 11" descr="http://www.sim-spa.it/img/logo_simspa.png"/>
          <p:cNvPicPr/>
          <p:nvPr/>
        </p:nvPicPr>
        <p:blipFill>
          <a:blip r:embed="rId5" cstate="print"/>
          <a:srcRect/>
          <a:stretch>
            <a:fillRect/>
          </a:stretch>
        </p:blipFill>
        <p:spPr bwMode="auto">
          <a:xfrm>
            <a:off x="3429000" y="1126551"/>
            <a:ext cx="2009775" cy="719455"/>
          </a:xfrm>
          <a:prstGeom prst="rect">
            <a:avLst/>
          </a:prstGeom>
          <a:noFill/>
        </p:spPr>
      </p:pic>
      <p:pic>
        <p:nvPicPr>
          <p:cNvPr id="13" name="Picture 12" descr="http://e3consulting.co.me/wp-content/uploads/2015/02/e3-consulting-ltd.png"/>
          <p:cNvPicPr/>
          <p:nvPr/>
        </p:nvPicPr>
        <p:blipFill>
          <a:blip r:embed="rId6" cstate="print"/>
          <a:srcRect/>
          <a:stretch>
            <a:fillRect/>
          </a:stretch>
        </p:blipFill>
        <p:spPr bwMode="auto">
          <a:xfrm>
            <a:off x="6050632" y="806884"/>
            <a:ext cx="2736215" cy="1101725"/>
          </a:xfrm>
          <a:prstGeom prst="rect">
            <a:avLst/>
          </a:prstGeom>
          <a:noFill/>
        </p:spPr>
      </p:pic>
      <p:sp>
        <p:nvSpPr>
          <p:cNvPr id="14" name="Titolo 1"/>
          <p:cNvSpPr>
            <a:spLocks noGrp="1"/>
          </p:cNvSpPr>
          <p:nvPr/>
        </p:nvSpPr>
        <p:spPr>
          <a:xfrm>
            <a:off x="602293" y="2135031"/>
            <a:ext cx="7772400" cy="1200150"/>
          </a:xfrm>
          <a:prstGeom prst="rect">
            <a:avLst/>
          </a:prstGeom>
          <a:solidFill>
            <a:schemeClr val="accent1">
              <a:lumMod val="20000"/>
              <a:lumOff val="80000"/>
            </a:schemeClr>
          </a:solidFill>
          <a:ln>
            <a:solidFill>
              <a:schemeClr val="accent1">
                <a:lumMod val="20000"/>
                <a:lumOff val="80000"/>
              </a:schemeClr>
            </a:solidFill>
          </a:ln>
        </p:spPr>
        <p:txBody>
          <a:bodyPr vert="horz" lIns="91440" tIns="45720" rIns="91440" bIns="45720" rtlCol="0" anchor="ctr">
            <a:noAutofit/>
          </a:bodyPr>
          <a:lstStyle/>
          <a:p>
            <a:pPr marL="0" marR="0" algn="ctr">
              <a:spcBef>
                <a:spcPts val="0"/>
              </a:spcBef>
              <a:spcAft>
                <a:spcPts val="0"/>
              </a:spcAft>
            </a:pPr>
            <a:r>
              <a:rPr lang="it-IT" sz="3600" b="1" kern="1200" dirty="0">
                <a:solidFill>
                  <a:srgbClr val="002060"/>
                </a:solidFill>
                <a:effectLst/>
                <a:latin typeface="+mn-lt"/>
                <a:ea typeface="Times New Roman" panose="02020603050405020304" pitchFamily="18" charset="0"/>
                <a:cs typeface="Times New Roman" panose="02020603050405020304" pitchFamily="18" charset="0"/>
              </a:rPr>
              <a:t>Consolidated Reform Plan</a:t>
            </a:r>
            <a:r>
              <a:rPr lang="it-IT" sz="4400" b="1" kern="1200" dirty="0">
                <a:solidFill>
                  <a:srgbClr val="002060"/>
                </a:solidFill>
                <a:effectLst/>
                <a:latin typeface="+mn-lt"/>
                <a:ea typeface="Times New Roman" panose="02020603050405020304" pitchFamily="18" charset="0"/>
                <a:cs typeface="Times New Roman" panose="02020603050405020304" pitchFamily="18" charset="0"/>
              </a:rPr>
              <a:t>:</a:t>
            </a:r>
            <a:r>
              <a:rPr lang="it-IT" sz="4400" b="1" kern="1200" dirty="0">
                <a:solidFill>
                  <a:srgbClr val="002060"/>
                </a:solidFill>
                <a:effectLst/>
                <a:latin typeface="Cambria" panose="02040503050406030204" pitchFamily="18" charset="0"/>
                <a:ea typeface="Times New Roman" panose="02020603050405020304" pitchFamily="18" charset="0"/>
                <a:cs typeface="Times New Roman" panose="02020603050405020304" pitchFamily="18" charset="0"/>
              </a:rPr>
              <a:t/>
            </a:r>
            <a:br>
              <a:rPr lang="it-IT" sz="4400" b="1" kern="1200" dirty="0">
                <a:solidFill>
                  <a:srgbClr val="002060"/>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p:txBody>
      </p:sp>
      <p:sp>
        <p:nvSpPr>
          <p:cNvPr id="15" name="Sottotitolo 2"/>
          <p:cNvSpPr>
            <a:spLocks noGrp="1"/>
          </p:cNvSpPr>
          <p:nvPr/>
        </p:nvSpPr>
        <p:spPr>
          <a:xfrm>
            <a:off x="1288093" y="3561603"/>
            <a:ext cx="6400800" cy="1428750"/>
          </a:xfrm>
          <a:prstGeom prst="rect">
            <a:avLst/>
          </a:prstGeom>
          <a:ln>
            <a:solidFill>
              <a:schemeClr val="accent1">
                <a:lumMod val="20000"/>
                <a:lumOff val="80000"/>
              </a:schemeClr>
            </a:solidFill>
          </a:ln>
        </p:spPr>
        <p:txBody>
          <a:bodyPr vert="horz" lIns="91440" tIns="45720" rIns="91440" bIns="45720" rtlCol="0">
            <a:noAutofit/>
          </a:bodyPr>
          <a:lstStyle/>
          <a:p>
            <a:pPr marL="0" marR="0" algn="ctr">
              <a:spcBef>
                <a:spcPts val="670"/>
              </a:spcBef>
              <a:spcAft>
                <a:spcPts val="0"/>
              </a:spcAft>
            </a:pPr>
            <a:r>
              <a:rPr lang="it-IT" sz="2400" b="1" kern="1200" dirty="0">
                <a:solidFill>
                  <a:srgbClr val="0070C0"/>
                </a:solidFill>
                <a:effectLst/>
                <a:latin typeface="+mn-lt"/>
                <a:ea typeface="Times New Roman" panose="02020603050405020304" pitchFamily="18" charset="0"/>
                <a:cs typeface="Times New Roman" panose="02020603050405020304" pitchFamily="18" charset="0"/>
              </a:rPr>
              <a:t>Montenegro Water Sector Reform</a:t>
            </a:r>
            <a:endParaRPr lang="en-US" sz="1200" dirty="0">
              <a:effectLst/>
              <a:latin typeface="+mn-lt"/>
              <a:ea typeface="Times New Roman" panose="02020603050405020304" pitchFamily="18" charset="0"/>
            </a:endParaRPr>
          </a:p>
          <a:p>
            <a:pPr marL="0" marR="0" algn="ctr">
              <a:spcBef>
                <a:spcPts val="670"/>
              </a:spcBef>
              <a:spcAft>
                <a:spcPts val="0"/>
              </a:spcAft>
            </a:pPr>
            <a:r>
              <a:rPr lang="en-US" sz="2400" b="1" i="1" kern="1200" dirty="0">
                <a:solidFill>
                  <a:srgbClr val="0070C0"/>
                </a:solidFill>
                <a:effectLst/>
                <a:latin typeface="+mn-lt"/>
                <a:ea typeface="Times New Roman" panose="02020603050405020304" pitchFamily="18" charset="0"/>
                <a:cs typeface="Times New Roman" panose="02020603050405020304" pitchFamily="18" charset="0"/>
              </a:rPr>
              <a:t>Plan for the Reform of the Montenegrin Coastal Region</a:t>
            </a:r>
            <a:endParaRPr lang="en-US" sz="1200" dirty="0">
              <a:effectLst/>
              <a:latin typeface="+mn-lt"/>
              <a:ea typeface="Times New Roman" panose="02020603050405020304" pitchFamily="18" charset="0"/>
            </a:endParaRPr>
          </a:p>
        </p:txBody>
      </p:sp>
      <p:pic>
        <p:nvPicPr>
          <p:cNvPr id="16" name="Immagine 3"/>
          <p:cNvPicPr/>
          <p:nvPr/>
        </p:nvPicPr>
        <p:blipFill>
          <a:blip r:embed="rId7" cstate="print"/>
          <a:stretch>
            <a:fillRect/>
          </a:stretch>
        </p:blipFill>
        <p:spPr>
          <a:xfrm>
            <a:off x="467359" y="5334000"/>
            <a:ext cx="904240" cy="1043940"/>
          </a:xfrm>
          <a:prstGeom prst="rect">
            <a:avLst/>
          </a:prstGeom>
        </p:spPr>
      </p:pic>
      <p:pic>
        <p:nvPicPr>
          <p:cNvPr id="18" name="Immagine 4"/>
          <p:cNvPicPr/>
          <p:nvPr/>
        </p:nvPicPr>
        <p:blipFill>
          <a:blip r:embed="rId8" cstate="print"/>
          <a:stretch>
            <a:fillRect/>
          </a:stretch>
        </p:blipFill>
        <p:spPr>
          <a:xfrm>
            <a:off x="1981200" y="5492128"/>
            <a:ext cx="1840865" cy="908050"/>
          </a:xfrm>
          <a:prstGeom prst="rect">
            <a:avLst/>
          </a:prstGeom>
        </p:spPr>
      </p:pic>
      <p:pic>
        <p:nvPicPr>
          <p:cNvPr id="19" name="Immagine 5"/>
          <p:cNvPicPr/>
          <p:nvPr/>
        </p:nvPicPr>
        <p:blipFill>
          <a:blip r:embed="rId9" cstate="print"/>
          <a:stretch>
            <a:fillRect/>
          </a:stretch>
        </p:blipFill>
        <p:spPr>
          <a:xfrm>
            <a:off x="4431666" y="5467387"/>
            <a:ext cx="1419860" cy="908050"/>
          </a:xfrm>
          <a:prstGeom prst="rect">
            <a:avLst/>
          </a:prstGeom>
        </p:spPr>
      </p:pic>
      <p:pic>
        <p:nvPicPr>
          <p:cNvPr id="20" name="Immagine 6"/>
          <p:cNvPicPr/>
          <p:nvPr/>
        </p:nvPicPr>
        <p:blipFill>
          <a:blip r:embed="rId10" cstate="print"/>
          <a:stretch>
            <a:fillRect/>
          </a:stretch>
        </p:blipFill>
        <p:spPr>
          <a:xfrm>
            <a:off x="6385603" y="5790752"/>
            <a:ext cx="2450465" cy="596900"/>
          </a:xfrm>
          <a:prstGeom prst="rect">
            <a:avLst/>
          </a:prstGeom>
        </p:spPr>
      </p:pic>
    </p:spTree>
    <p:extLst>
      <p:ext uri="{BB962C8B-B14F-4D97-AF65-F5344CB8AC3E}">
        <p14:creationId xmlns:p14="http://schemas.microsoft.com/office/powerpoint/2010/main" val="6343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
        <p:nvSpPr>
          <p:cNvPr id="17" name="Titolo 1"/>
          <p:cNvSpPr>
            <a:spLocks noGrp="1"/>
          </p:cNvSpPr>
          <p:nvPr/>
        </p:nvSpPr>
        <p:spPr>
          <a:xfrm>
            <a:off x="461375" y="771917"/>
            <a:ext cx="8229600" cy="678460"/>
          </a:xfrm>
          <a:prstGeom prst="rect">
            <a:avLst/>
          </a:prstGeom>
        </p:spPr>
        <p:txBody>
          <a:bodyPr vert="horz" lIns="91440" tIns="45720" rIns="91440" bIns="45720" rtlCol="0" anchor="ctr">
            <a:noAutofit/>
          </a:bodyPr>
          <a:lstStyle/>
          <a:p>
            <a:pPr marL="0" marR="0" algn="ctr">
              <a:spcBef>
                <a:spcPts val="0"/>
              </a:spcBef>
              <a:spcAft>
                <a:spcPts val="0"/>
              </a:spcAft>
            </a:pPr>
            <a:r>
              <a:rPr lang="it-IT" sz="2200" b="1" kern="1200" dirty="0">
                <a:solidFill>
                  <a:srgbClr val="00B0F0"/>
                </a:solidFill>
                <a:effectLst/>
                <a:latin typeface="+mn-lt"/>
                <a:ea typeface="+mj-ea"/>
                <a:cs typeface="+mj-cs"/>
              </a:rPr>
              <a:t>The Montenegrin Coastal Water </a:t>
            </a:r>
            <a:r>
              <a:rPr lang="it-IT" sz="2200" b="1" kern="1200" dirty="0" smtClean="0">
                <a:solidFill>
                  <a:srgbClr val="00B0F0"/>
                </a:solidFill>
                <a:effectLst/>
                <a:latin typeface="+mn-lt"/>
                <a:ea typeface="+mj-ea"/>
                <a:cs typeface="+mj-cs"/>
              </a:rPr>
              <a:t>System</a:t>
            </a:r>
            <a:r>
              <a:rPr lang="sr-Latn-ME" sz="2200" b="1" dirty="0">
                <a:solidFill>
                  <a:srgbClr val="00B0F0"/>
                </a:solidFill>
                <a:latin typeface="+mn-lt"/>
                <a:ea typeface="+mj-ea"/>
                <a:cs typeface="+mj-cs"/>
              </a:rPr>
              <a:t>:</a:t>
            </a:r>
            <a:r>
              <a:rPr lang="it-IT" sz="4000" b="1" kern="1200" dirty="0" smtClean="0">
                <a:solidFill>
                  <a:srgbClr val="00B0F0"/>
                </a:solidFill>
                <a:effectLst/>
                <a:latin typeface="+mn-lt"/>
                <a:ea typeface="+mj-ea"/>
                <a:cs typeface="+mj-cs"/>
              </a:rPr>
              <a:t> </a:t>
            </a:r>
            <a:r>
              <a:rPr lang="it-IT" sz="4000" b="1" kern="1200" dirty="0">
                <a:solidFill>
                  <a:srgbClr val="00B0F0"/>
                </a:solidFill>
                <a:effectLst/>
                <a:latin typeface="+mn-lt"/>
                <a:ea typeface="+mj-ea"/>
                <a:cs typeface="+mj-cs"/>
              </a:rPr>
              <a:t/>
            </a:r>
            <a:br>
              <a:rPr lang="it-IT" sz="4000" b="1" kern="1200" dirty="0">
                <a:solidFill>
                  <a:srgbClr val="00B0F0"/>
                </a:solidFill>
                <a:effectLst/>
                <a:latin typeface="+mn-lt"/>
                <a:ea typeface="+mj-ea"/>
                <a:cs typeface="+mj-cs"/>
              </a:rPr>
            </a:br>
            <a:r>
              <a:rPr lang="it-IT" sz="1600" b="1" kern="1200" dirty="0">
                <a:solidFill>
                  <a:srgbClr val="00B0F0"/>
                </a:solidFill>
                <a:effectLst/>
                <a:latin typeface="+mn-lt"/>
                <a:ea typeface="+mj-ea"/>
                <a:cs typeface="+mj-cs"/>
              </a:rPr>
              <a:t>Institutional Asset</a:t>
            </a:r>
            <a:endParaRPr lang="en-US" sz="1200" dirty="0">
              <a:effectLst/>
              <a:latin typeface="+mn-lt"/>
              <a:ea typeface="Times New Roman" panose="02020603050405020304" pitchFamily="18" charset="0"/>
            </a:endParaRPr>
          </a:p>
        </p:txBody>
      </p:sp>
      <p:sp>
        <p:nvSpPr>
          <p:cNvPr id="21" name="Segnaposto contenuto 16"/>
          <p:cNvSpPr>
            <a:spLocks noGrp="1"/>
          </p:cNvSpPr>
          <p:nvPr/>
        </p:nvSpPr>
        <p:spPr>
          <a:xfrm>
            <a:off x="76201" y="2049659"/>
            <a:ext cx="4039870" cy="4655941"/>
          </a:xfrm>
          <a:prstGeom prst="rect">
            <a:avLst/>
          </a:prstGeom>
          <a:solidFill>
            <a:sysClr val="window" lastClr="FFFFFF">
              <a:lumMod val="85000"/>
            </a:sysClr>
          </a:solidFill>
        </p:spPr>
        <p:txBody>
          <a:bodyPr vert="horz" lIns="91440" tIns="45720" rIns="91440" bIns="45720" rtlCol="0">
            <a:noAutofit/>
          </a:bodyPr>
          <a:lstStyle/>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Regional Bulk Water Supply</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Six service areas</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Six local distributors</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Six Municipalities involved, each running a small portion of the whole as if unrelated with others </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No common planning</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No regulation</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Infrastructures ownership in the hands of Municipalities + PEW</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000000"/>
                </a:solidFill>
                <a:effectLst/>
                <a:latin typeface="+mn-lt"/>
              </a:rPr>
              <a:t>Infrastructures accounting, maintenance, development</a:t>
            </a:r>
            <a:r>
              <a:rPr lang="en-US" sz="2400" kern="1200" dirty="0">
                <a:solidFill>
                  <a:srgbClr val="000000"/>
                </a:solidFill>
                <a:effectLst/>
                <a:latin typeface="+mn-lt"/>
              </a:rPr>
              <a:t> </a:t>
            </a:r>
            <a:r>
              <a:rPr lang="en-US" sz="1800" kern="1200" dirty="0">
                <a:solidFill>
                  <a:srgbClr val="000000"/>
                </a:solidFill>
                <a:effectLst/>
                <a:latin typeface="+mn-lt"/>
              </a:rPr>
              <a:t>and refurbishment not assigned</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err="1">
                <a:solidFill>
                  <a:srgbClr val="000000"/>
                </a:solidFill>
                <a:effectLst/>
                <a:latin typeface="+mn-lt"/>
              </a:rPr>
              <a:t>GoM</a:t>
            </a:r>
            <a:r>
              <a:rPr lang="en-US" sz="1800" kern="1200" dirty="0">
                <a:solidFill>
                  <a:srgbClr val="000000"/>
                </a:solidFill>
                <a:effectLst/>
                <a:latin typeface="+mn-lt"/>
              </a:rPr>
              <a:t> involved only for concessions for water abstraction and water quality checks</a:t>
            </a:r>
            <a:endParaRPr lang="en-US" sz="1200" dirty="0">
              <a:effectLst/>
              <a:latin typeface="+mn-lt"/>
              <a:ea typeface="Times New Roman" panose="02020603050405020304" pitchFamily="18" charset="0"/>
              <a:cs typeface="Times New Roman" panose="02020603050405020304" pitchFamily="18" charset="0"/>
            </a:endParaRPr>
          </a:p>
        </p:txBody>
      </p:sp>
      <p:sp>
        <p:nvSpPr>
          <p:cNvPr id="22" name="Segnaposto contenuto 18"/>
          <p:cNvSpPr>
            <a:spLocks noGrp="1"/>
          </p:cNvSpPr>
          <p:nvPr/>
        </p:nvSpPr>
        <p:spPr>
          <a:xfrm>
            <a:off x="4267200" y="2049658"/>
            <a:ext cx="4800600" cy="4655941"/>
          </a:xfrm>
          <a:prstGeom prst="rect">
            <a:avLst/>
          </a:prstGeom>
          <a:solidFill>
            <a:srgbClr val="9BBB59">
              <a:lumMod val="75000"/>
            </a:srgbClr>
          </a:solidFill>
        </p:spPr>
        <p:txBody>
          <a:bodyPr vert="horz" wrap="square" lIns="91440" tIns="45720" rIns="91440" bIns="45720" rtlCol="0">
            <a:noAutofit/>
          </a:bodyPr>
          <a:lstStyle/>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A sole service operator</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A sole service area</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All components work in a «system» for unified planning and management</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A Consortium as the place where water policy can be made, with the voice of  the territory, at regional level</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Nationwide regulation</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Municipalities retain ownership of infrastructures and are given shares of the SSO</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a:solidFill>
                  <a:srgbClr val="FFFFFF"/>
                </a:solidFill>
                <a:effectLst/>
                <a:latin typeface="+mn-lt"/>
              </a:rPr>
              <a:t>Maintenance, development, refurbishment and accounting of infrastructures made clear</a:t>
            </a:r>
            <a:endParaRPr lang="en-US" sz="1200" dirty="0">
              <a:effectLst/>
              <a:latin typeface="+mn-lt"/>
              <a:ea typeface="Times New Roman" panose="02020603050405020304" pitchFamily="18" charset="0"/>
              <a:cs typeface="Times New Roman" panose="02020603050405020304" pitchFamily="18" charset="0"/>
            </a:endParaRPr>
          </a:p>
          <a:p>
            <a:pPr marL="342900" marR="0" lvl="0" indent="-342900" algn="just">
              <a:spcAft>
                <a:spcPts val="0"/>
              </a:spcAft>
              <a:buFont typeface="Arial" panose="020B0604020202020204" pitchFamily="34" charset="0"/>
              <a:buChar char="•"/>
              <a:tabLst>
                <a:tab pos="457200" algn="l"/>
              </a:tabLst>
            </a:pPr>
            <a:r>
              <a:rPr lang="en-US" sz="1800" kern="1200" dirty="0" err="1">
                <a:solidFill>
                  <a:srgbClr val="FFFFFF"/>
                </a:solidFill>
                <a:effectLst/>
                <a:latin typeface="+mn-lt"/>
              </a:rPr>
              <a:t>GoM</a:t>
            </a:r>
            <a:r>
              <a:rPr lang="en-US" sz="1800" kern="1200" dirty="0">
                <a:solidFill>
                  <a:srgbClr val="FFFFFF"/>
                </a:solidFill>
                <a:effectLst/>
                <a:latin typeface="+mn-lt"/>
              </a:rPr>
              <a:t> in position to make its voice heard</a:t>
            </a:r>
            <a:endParaRPr lang="en-US" sz="1200" dirty="0">
              <a:effectLst/>
              <a:latin typeface="+mn-lt"/>
              <a:ea typeface="Times New Roman" panose="02020603050405020304" pitchFamily="18" charset="0"/>
              <a:cs typeface="Times New Roman" panose="02020603050405020304" pitchFamily="18" charset="0"/>
            </a:endParaRPr>
          </a:p>
        </p:txBody>
      </p:sp>
      <p:sp>
        <p:nvSpPr>
          <p:cNvPr id="23" name="Segnaposto testo 15"/>
          <p:cNvSpPr>
            <a:spLocks noGrp="1"/>
          </p:cNvSpPr>
          <p:nvPr/>
        </p:nvSpPr>
        <p:spPr>
          <a:xfrm>
            <a:off x="76201" y="1687708"/>
            <a:ext cx="4039870" cy="361950"/>
          </a:xfrm>
          <a:prstGeom prst="rect">
            <a:avLst/>
          </a:prstGeom>
        </p:spPr>
        <p:txBody>
          <a:bodyPr vert="horz" lIns="91440" tIns="45720" rIns="91440" bIns="45720" rtlCol="0" anchor="b">
            <a:noAutofit/>
          </a:bodyPr>
          <a:lstStyle/>
          <a:p>
            <a:pPr marL="0" marR="0">
              <a:spcBef>
                <a:spcPts val="575"/>
              </a:spcBef>
              <a:spcAft>
                <a:spcPts val="0"/>
              </a:spcAft>
            </a:pPr>
            <a:r>
              <a:rPr lang="it-IT" sz="1600" b="1" kern="1200" dirty="0">
                <a:solidFill>
                  <a:srgbClr val="000000"/>
                </a:solidFill>
                <a:effectLst/>
                <a:latin typeface="+mn-lt"/>
              </a:rPr>
              <a:t>AS IS</a:t>
            </a:r>
            <a:endParaRPr lang="en-US" sz="1200" dirty="0">
              <a:effectLst/>
              <a:latin typeface="+mn-lt"/>
              <a:ea typeface="Times New Roman" panose="02020603050405020304" pitchFamily="18" charset="0"/>
            </a:endParaRPr>
          </a:p>
        </p:txBody>
      </p:sp>
      <p:sp>
        <p:nvSpPr>
          <p:cNvPr id="24" name="Segnaposto testo 17"/>
          <p:cNvSpPr>
            <a:spLocks noGrp="1"/>
          </p:cNvSpPr>
          <p:nvPr/>
        </p:nvSpPr>
        <p:spPr>
          <a:xfrm>
            <a:off x="4267200" y="1679161"/>
            <a:ext cx="4041775" cy="361950"/>
          </a:xfrm>
          <a:prstGeom prst="rect">
            <a:avLst/>
          </a:prstGeom>
        </p:spPr>
        <p:txBody>
          <a:bodyPr vert="horz" lIns="91440" tIns="45720" rIns="91440" bIns="45720" rtlCol="0" anchor="b">
            <a:noAutofit/>
          </a:bodyPr>
          <a:lstStyle/>
          <a:p>
            <a:pPr marL="0" marR="0">
              <a:spcBef>
                <a:spcPts val="575"/>
              </a:spcBef>
              <a:spcAft>
                <a:spcPts val="0"/>
              </a:spcAft>
            </a:pPr>
            <a:r>
              <a:rPr lang="it-IT" sz="1600" b="1" kern="1200" dirty="0">
                <a:solidFill>
                  <a:srgbClr val="9BBB59"/>
                </a:solidFill>
                <a:effectLst/>
                <a:latin typeface="+mn-lt"/>
              </a:rPr>
              <a:t>TO BE</a:t>
            </a:r>
            <a:endParaRPr lang="en-US" sz="1200" dirty="0">
              <a:effectLst/>
              <a:latin typeface="+mn-lt"/>
              <a:ea typeface="Times New Roman" panose="02020603050405020304" pitchFamily="18" charset="0"/>
            </a:endParaRPr>
          </a:p>
        </p:txBody>
      </p:sp>
    </p:spTree>
    <p:extLst>
      <p:ext uri="{BB962C8B-B14F-4D97-AF65-F5344CB8AC3E}">
        <p14:creationId xmlns:p14="http://schemas.microsoft.com/office/powerpoint/2010/main" val="148339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
        <p:nvSpPr>
          <p:cNvPr id="17" name="Title 2"/>
          <p:cNvSpPr>
            <a:spLocks noGrp="1"/>
          </p:cNvSpPr>
          <p:nvPr>
            <p:ph type="title"/>
          </p:nvPr>
        </p:nvSpPr>
        <p:spPr>
          <a:xfrm>
            <a:off x="76200" y="990600"/>
            <a:ext cx="8991600" cy="5715000"/>
          </a:xfrm>
        </p:spPr>
        <p:txBody>
          <a:bodyPr/>
          <a:lstStyle/>
          <a:p>
            <a:pPr algn="l"/>
            <a:r>
              <a:rPr lang="en-US" sz="1600" dirty="0">
                <a:latin typeface="+mn-lt"/>
              </a:rPr>
              <a:t>To reach the goal we need to extend further our institutional capacity, and this will be achieved through evaluation of the existing capacities which includes: </a:t>
            </a:r>
            <a:br>
              <a:rPr lang="en-US" sz="1600" dirty="0">
                <a:latin typeface="+mn-lt"/>
              </a:rPr>
            </a:br>
            <a:r>
              <a:rPr lang="en-US" sz="1600" dirty="0" smtClean="0">
                <a:latin typeface="+mn-lt"/>
              </a:rPr>
              <a:t>    ●   Assessment </a:t>
            </a:r>
            <a:r>
              <a:rPr lang="en-US" sz="1600" dirty="0">
                <a:latin typeface="+mn-lt"/>
              </a:rPr>
              <a:t>of the existing logistics (financial proceeds, offices, IT and other equipment, car </a:t>
            </a:r>
            <a:r>
              <a:rPr lang="en-US" sz="1600" dirty="0" smtClean="0">
                <a:latin typeface="+mn-lt"/>
              </a:rPr>
              <a:t>pool</a:t>
            </a:r>
            <a:br>
              <a:rPr lang="en-US" sz="1600" dirty="0" smtClean="0">
                <a:latin typeface="+mn-lt"/>
              </a:rPr>
            </a:br>
            <a:r>
              <a:rPr lang="en-US" sz="1600" dirty="0" smtClean="0"/>
              <a:t>         </a:t>
            </a:r>
            <a:r>
              <a:rPr lang="en-US" sz="1600" dirty="0" smtClean="0">
                <a:latin typeface="+mn-lt"/>
              </a:rPr>
              <a:t>etc</a:t>
            </a:r>
            <a:r>
              <a:rPr lang="en-US" sz="1600" dirty="0">
                <a:latin typeface="+mn-lt"/>
              </a:rPr>
              <a:t>.)</a:t>
            </a:r>
            <a:br>
              <a:rPr lang="en-US" sz="1600" dirty="0">
                <a:latin typeface="+mn-lt"/>
              </a:rPr>
            </a:br>
            <a:r>
              <a:rPr lang="en-US" sz="1600" dirty="0" smtClean="0">
                <a:latin typeface="+mn-lt"/>
              </a:rPr>
              <a:t>   </a:t>
            </a:r>
            <a:r>
              <a:rPr lang="en-US" sz="1600" dirty="0" smtClean="0"/>
              <a:t> ●   </a:t>
            </a:r>
            <a:r>
              <a:rPr lang="en-US" sz="1600" dirty="0" smtClean="0">
                <a:latin typeface="+mn-lt"/>
              </a:rPr>
              <a:t>Assessment </a:t>
            </a:r>
            <a:r>
              <a:rPr lang="en-US" sz="1600" dirty="0">
                <a:latin typeface="+mn-lt"/>
              </a:rPr>
              <a:t>of the company’s organization </a:t>
            </a:r>
            <a:br>
              <a:rPr lang="en-US" sz="1600" dirty="0">
                <a:latin typeface="+mn-lt"/>
              </a:rPr>
            </a:br>
            <a:r>
              <a:rPr lang="en-US" sz="1600" dirty="0" smtClean="0">
                <a:latin typeface="+mn-lt"/>
              </a:rPr>
              <a:t>   </a:t>
            </a:r>
            <a:r>
              <a:rPr lang="en-US" sz="1600" dirty="0" smtClean="0"/>
              <a:t> </a:t>
            </a:r>
            <a:r>
              <a:rPr lang="en-US" sz="1600" dirty="0"/>
              <a:t>● </a:t>
            </a:r>
            <a:r>
              <a:rPr lang="en-US" sz="1600" dirty="0" smtClean="0"/>
              <a:t>  </a:t>
            </a:r>
            <a:r>
              <a:rPr lang="en-US" sz="1600" dirty="0" smtClean="0">
                <a:latin typeface="+mn-lt"/>
              </a:rPr>
              <a:t>Assessment </a:t>
            </a:r>
            <a:r>
              <a:rPr lang="en-US" sz="1600" dirty="0">
                <a:latin typeface="+mn-lt"/>
              </a:rPr>
              <a:t>of employee structure (education, age)</a:t>
            </a:r>
            <a:br>
              <a:rPr lang="en-US" sz="1600" dirty="0">
                <a:latin typeface="+mn-lt"/>
              </a:rPr>
            </a:br>
            <a:r>
              <a:rPr lang="en-US" sz="1600" dirty="0" smtClean="0">
                <a:latin typeface="+mn-lt"/>
              </a:rPr>
              <a:t>   </a:t>
            </a:r>
            <a:r>
              <a:rPr lang="en-US" sz="1600" dirty="0" smtClean="0"/>
              <a:t> </a:t>
            </a:r>
            <a:r>
              <a:rPr lang="en-US" sz="1600" dirty="0"/>
              <a:t>● </a:t>
            </a:r>
            <a:r>
              <a:rPr lang="en-US" sz="1600" dirty="0" smtClean="0"/>
              <a:t>  </a:t>
            </a:r>
            <a:r>
              <a:rPr lang="en-US" sz="1600" dirty="0" smtClean="0">
                <a:latin typeface="+mn-lt"/>
              </a:rPr>
              <a:t>Assessment </a:t>
            </a:r>
            <a:r>
              <a:rPr lang="en-US" sz="1600" dirty="0">
                <a:latin typeface="+mn-lt"/>
              </a:rPr>
              <a:t>of the general and  specific knowledge;</a:t>
            </a:r>
            <a:br>
              <a:rPr lang="en-US" sz="1600" dirty="0">
                <a:latin typeface="+mn-lt"/>
              </a:rPr>
            </a:br>
            <a:r>
              <a:rPr lang="en-US" sz="1600" dirty="0"/>
              <a:t> </a:t>
            </a:r>
            <a:r>
              <a:rPr lang="en-US" sz="1600" dirty="0" smtClean="0"/>
              <a:t>   ●   </a:t>
            </a:r>
            <a:r>
              <a:rPr lang="en-US" sz="1600" dirty="0" smtClean="0">
                <a:latin typeface="+mn-lt"/>
              </a:rPr>
              <a:t>Assessment </a:t>
            </a:r>
            <a:r>
              <a:rPr lang="en-US" sz="1600" dirty="0">
                <a:latin typeface="+mn-lt"/>
              </a:rPr>
              <a:t>of the existing capacities for  conducting the main business operation; </a:t>
            </a:r>
            <a:br>
              <a:rPr lang="en-US" sz="1600" dirty="0">
                <a:latin typeface="+mn-lt"/>
              </a:rPr>
            </a:br>
            <a:r>
              <a:rPr lang="en-US" sz="1600" dirty="0" smtClean="0">
                <a:latin typeface="+mn-lt"/>
              </a:rPr>
              <a:t>   </a:t>
            </a:r>
            <a:r>
              <a:rPr lang="en-US" sz="1600" dirty="0" smtClean="0"/>
              <a:t> </a:t>
            </a:r>
            <a:r>
              <a:rPr lang="en-US" sz="1600" dirty="0"/>
              <a:t>● </a:t>
            </a:r>
            <a:r>
              <a:rPr lang="en-US" sz="1600" dirty="0" smtClean="0"/>
              <a:t>  </a:t>
            </a:r>
            <a:r>
              <a:rPr lang="en-US" sz="1600" dirty="0" smtClean="0">
                <a:latin typeface="+mn-lt"/>
              </a:rPr>
              <a:t>Assessment </a:t>
            </a:r>
            <a:r>
              <a:rPr lang="en-US" sz="1600" dirty="0">
                <a:latin typeface="+mn-lt"/>
              </a:rPr>
              <a:t>of the existing capacities for conducting  additional activities that is </a:t>
            </a:r>
            <a:r>
              <a:rPr lang="en-US" sz="1600" dirty="0" smtClean="0">
                <a:latin typeface="+mn-lt"/>
              </a:rPr>
              <a:t>HUB      </a:t>
            </a:r>
            <a:r>
              <a:rPr lang="en-US" sz="1600" dirty="0"/>
              <a:t> </a:t>
            </a:r>
            <a:r>
              <a:rPr lang="en-US" sz="1600" dirty="0" smtClean="0"/>
              <a:t/>
            </a:r>
            <a:br>
              <a:rPr lang="en-US" sz="1600" dirty="0" smtClean="0"/>
            </a:br>
            <a:r>
              <a:rPr lang="en-US" sz="1600" dirty="0"/>
              <a:t> </a:t>
            </a:r>
            <a:r>
              <a:rPr lang="en-US" sz="1600" dirty="0" smtClean="0"/>
              <a:t>        </a:t>
            </a:r>
            <a:r>
              <a:rPr lang="en-US" sz="1600" dirty="0" smtClean="0">
                <a:latin typeface="+mn-lt"/>
              </a:rPr>
              <a:t>establishing </a:t>
            </a:r>
            <a:r>
              <a:rPr lang="en-US" sz="1600" dirty="0">
                <a:latin typeface="+mn-lt"/>
              </a:rPr>
              <a:t>depending on the requirements imposed by future Reform of the sector;</a:t>
            </a:r>
            <a:br>
              <a:rPr lang="en-US" sz="1600" dirty="0">
                <a:latin typeface="+mn-lt"/>
              </a:rPr>
            </a:br>
            <a:r>
              <a:rPr lang="en-US" sz="1600" dirty="0">
                <a:latin typeface="+mn-lt"/>
              </a:rPr>
              <a:t> </a:t>
            </a:r>
            <a:br>
              <a:rPr lang="en-US" sz="1600" dirty="0">
                <a:latin typeface="+mn-lt"/>
              </a:rPr>
            </a:br>
            <a:r>
              <a:rPr lang="en-US" sz="1600" dirty="0">
                <a:latin typeface="+mn-lt"/>
              </a:rPr>
              <a:t>The implementation of the proposal for building the capacity of the company shall be provided through: </a:t>
            </a:r>
            <a:r>
              <a:rPr lang="en-US" sz="1600" dirty="0" smtClean="0">
                <a:latin typeface="+mn-lt"/>
              </a:rPr>
              <a:t/>
            </a:r>
            <a:br>
              <a:rPr lang="en-US" sz="1600" dirty="0" smtClean="0">
                <a:latin typeface="+mn-lt"/>
              </a:rPr>
            </a:br>
            <a:r>
              <a:rPr lang="en-US" sz="1600" dirty="0">
                <a:latin typeface="+mn-lt"/>
              </a:rPr>
              <a:t/>
            </a:r>
            <a:br>
              <a:rPr lang="en-US" sz="1600" dirty="0">
                <a:latin typeface="+mn-lt"/>
              </a:rPr>
            </a:br>
            <a:r>
              <a:rPr lang="en-US" sz="1600" dirty="0" smtClean="0">
                <a:latin typeface="+mn-lt"/>
              </a:rPr>
              <a:t> </a:t>
            </a:r>
            <a:r>
              <a:rPr lang="en-US" sz="1600" dirty="0"/>
              <a:t> </a:t>
            </a:r>
            <a:r>
              <a:rPr lang="en-US" sz="1600" dirty="0" smtClean="0"/>
              <a:t>  ●   </a:t>
            </a:r>
            <a:r>
              <a:rPr lang="en-US" sz="1600" dirty="0" smtClean="0">
                <a:latin typeface="+mn-lt"/>
              </a:rPr>
              <a:t>Recruitment </a:t>
            </a:r>
            <a:r>
              <a:rPr lang="en-US" sz="1600" dirty="0">
                <a:latin typeface="+mn-lt"/>
              </a:rPr>
              <a:t>of a new staff in case that it is foreseen by the proposal;</a:t>
            </a:r>
            <a:br>
              <a:rPr lang="en-US" sz="1600" dirty="0">
                <a:latin typeface="+mn-lt"/>
              </a:rPr>
            </a:br>
            <a:r>
              <a:rPr lang="en-US" sz="1600" dirty="0"/>
              <a:t> </a:t>
            </a:r>
            <a:r>
              <a:rPr lang="en-US" sz="1600" dirty="0" smtClean="0"/>
              <a:t>   ●   </a:t>
            </a:r>
            <a:r>
              <a:rPr lang="en-US" sz="1600" dirty="0" smtClean="0">
                <a:latin typeface="+mn-lt"/>
              </a:rPr>
              <a:t>Training </a:t>
            </a:r>
            <a:r>
              <a:rPr lang="en-US" sz="1600" dirty="0">
                <a:latin typeface="+mn-lt"/>
              </a:rPr>
              <a:t>of employees by means of the workshops and already existing  Asset Management  </a:t>
            </a:r>
            <a:r>
              <a:rPr lang="en-US" sz="1600" dirty="0" smtClean="0">
                <a:latin typeface="+mn-lt"/>
              </a:rPr>
              <a:t>and</a:t>
            </a:r>
            <a:br>
              <a:rPr lang="en-US" sz="1600" dirty="0" smtClean="0">
                <a:latin typeface="+mn-lt"/>
              </a:rPr>
            </a:br>
            <a:r>
              <a:rPr lang="en-US" sz="1600" dirty="0" smtClean="0">
                <a:latin typeface="+mn-lt"/>
              </a:rPr>
              <a:t>  </a:t>
            </a:r>
            <a:r>
              <a:rPr lang="en-US" sz="1600" dirty="0" smtClean="0"/>
              <a:t>        </a:t>
            </a:r>
            <a:r>
              <a:rPr lang="en-US" sz="1600" dirty="0" smtClean="0">
                <a:latin typeface="+mn-lt"/>
              </a:rPr>
              <a:t>investment </a:t>
            </a:r>
            <a:r>
              <a:rPr lang="en-US" sz="1600" dirty="0">
                <a:latin typeface="+mn-lt"/>
              </a:rPr>
              <a:t>planning  programs;</a:t>
            </a:r>
            <a:br>
              <a:rPr lang="en-US" sz="1600" dirty="0">
                <a:latin typeface="+mn-lt"/>
              </a:rPr>
            </a:br>
            <a:r>
              <a:rPr lang="en-US" sz="1600" dirty="0" smtClean="0">
                <a:latin typeface="+mn-lt"/>
              </a:rPr>
              <a:t>   </a:t>
            </a:r>
            <a:r>
              <a:rPr lang="en-US" sz="1600" dirty="0" smtClean="0"/>
              <a:t> </a:t>
            </a:r>
            <a:r>
              <a:rPr lang="en-US" sz="1600" dirty="0"/>
              <a:t>● </a:t>
            </a:r>
            <a:r>
              <a:rPr lang="en-US" sz="1600" dirty="0" smtClean="0"/>
              <a:t>  </a:t>
            </a:r>
            <a:r>
              <a:rPr lang="en-US" sz="1600" dirty="0" smtClean="0">
                <a:latin typeface="+mn-lt"/>
              </a:rPr>
              <a:t>Non-revenue  </a:t>
            </a:r>
            <a:r>
              <a:rPr lang="en-US" sz="1600" dirty="0">
                <a:latin typeface="+mn-lt"/>
              </a:rPr>
              <a:t>water; </a:t>
            </a:r>
            <a:br>
              <a:rPr lang="en-US" sz="1600" dirty="0">
                <a:latin typeface="+mn-lt"/>
              </a:rPr>
            </a:br>
            <a:r>
              <a:rPr lang="en-US" sz="1600" dirty="0"/>
              <a:t> </a:t>
            </a:r>
            <a:r>
              <a:rPr lang="en-US" sz="1600" dirty="0" smtClean="0"/>
              <a:t>   ●   </a:t>
            </a:r>
            <a:r>
              <a:rPr lang="en-US" sz="1600" dirty="0" smtClean="0">
                <a:latin typeface="+mn-lt"/>
              </a:rPr>
              <a:t>Commercial </a:t>
            </a:r>
            <a:r>
              <a:rPr lang="en-US" sz="1600" dirty="0">
                <a:latin typeface="+mn-lt"/>
              </a:rPr>
              <a:t>efficiency; </a:t>
            </a:r>
            <a:br>
              <a:rPr lang="en-US" sz="1600" dirty="0">
                <a:latin typeface="+mn-lt"/>
              </a:rPr>
            </a:br>
            <a:r>
              <a:rPr lang="en-US" sz="1600" dirty="0"/>
              <a:t> </a:t>
            </a:r>
            <a:r>
              <a:rPr lang="en-US" sz="1600" dirty="0" smtClean="0"/>
              <a:t>   ●   </a:t>
            </a:r>
            <a:r>
              <a:rPr lang="en-US" sz="1600" dirty="0" smtClean="0">
                <a:latin typeface="+mn-lt"/>
              </a:rPr>
              <a:t>Access </a:t>
            </a:r>
            <a:r>
              <a:rPr lang="en-US" sz="1600" dirty="0">
                <a:latin typeface="+mn-lt"/>
              </a:rPr>
              <a:t>to financing;</a:t>
            </a:r>
            <a:br>
              <a:rPr lang="en-US" sz="1600" dirty="0">
                <a:latin typeface="+mn-lt"/>
              </a:rPr>
            </a:br>
            <a:r>
              <a:rPr lang="en-US" sz="1600" dirty="0" smtClean="0">
                <a:latin typeface="+mn-lt"/>
              </a:rPr>
              <a:t>   </a:t>
            </a:r>
            <a:r>
              <a:rPr lang="en-US" sz="1600" dirty="0" smtClean="0"/>
              <a:t> </a:t>
            </a:r>
            <a:r>
              <a:rPr lang="en-US" sz="1600" dirty="0"/>
              <a:t>● </a:t>
            </a:r>
            <a:r>
              <a:rPr lang="en-US" sz="1600" dirty="0" smtClean="0"/>
              <a:t>  </a:t>
            </a:r>
            <a:r>
              <a:rPr lang="en-US" sz="1600" dirty="0" smtClean="0">
                <a:latin typeface="+mn-lt"/>
              </a:rPr>
              <a:t>Water </a:t>
            </a:r>
            <a:r>
              <a:rPr lang="en-US" sz="1600" dirty="0">
                <a:latin typeface="+mn-lt"/>
              </a:rPr>
              <a:t>safety planning; </a:t>
            </a:r>
            <a:br>
              <a:rPr lang="en-US" sz="1600" dirty="0">
                <a:latin typeface="+mn-lt"/>
              </a:rPr>
            </a:br>
            <a:r>
              <a:rPr lang="en-US" sz="1600" dirty="0"/>
              <a:t> </a:t>
            </a:r>
            <a:r>
              <a:rPr lang="en-US" sz="1600" dirty="0" smtClean="0"/>
              <a:t>   ●   </a:t>
            </a:r>
            <a:r>
              <a:rPr lang="en-US" sz="1600" dirty="0" smtClean="0">
                <a:latin typeface="+mn-lt"/>
              </a:rPr>
              <a:t>Transfer </a:t>
            </a:r>
            <a:r>
              <a:rPr lang="en-US" sz="1600" dirty="0">
                <a:latin typeface="+mn-lt"/>
              </a:rPr>
              <a:t>of knowledge by means of a short- term exchange of employees or organization of </a:t>
            </a:r>
            <a:r>
              <a:rPr lang="en-US" sz="1600" dirty="0" smtClean="0">
                <a:latin typeface="+mn-lt"/>
              </a:rPr>
              <a:t/>
            </a:r>
            <a:br>
              <a:rPr lang="en-US" sz="1600" dirty="0" smtClean="0">
                <a:latin typeface="+mn-lt"/>
              </a:rPr>
            </a:br>
            <a:r>
              <a:rPr lang="en-US" sz="1600" dirty="0">
                <a:latin typeface="+mn-lt"/>
              </a:rPr>
              <a:t> </a:t>
            </a:r>
            <a:r>
              <a:rPr lang="en-US" sz="1600" dirty="0" smtClean="0">
                <a:latin typeface="+mn-lt"/>
              </a:rPr>
              <a:t>         visits </a:t>
            </a:r>
            <a:r>
              <a:rPr lang="en-US" sz="1600" dirty="0">
                <a:latin typeface="+mn-lt"/>
              </a:rPr>
              <a:t>to other water supply companies. </a:t>
            </a:r>
            <a:r>
              <a:rPr lang="en-US" sz="1600" dirty="0" smtClean="0">
                <a:latin typeface="+mn-lt"/>
              </a:rPr>
              <a:t>                                                                 </a:t>
            </a:r>
            <a:endParaRPr lang="en-US" sz="1600" dirty="0">
              <a:effectLst/>
              <a:latin typeface="+mn-lt"/>
            </a:endParaRPr>
          </a:p>
        </p:txBody>
      </p:sp>
    </p:spTree>
    <p:extLst>
      <p:ext uri="{BB962C8B-B14F-4D97-AF65-F5344CB8AC3E}">
        <p14:creationId xmlns:p14="http://schemas.microsoft.com/office/powerpoint/2010/main" val="399846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048010"/>
            <a:ext cx="7086600" cy="472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14400" y="5791200"/>
            <a:ext cx="7467600" cy="584775"/>
          </a:xfrm>
          <a:prstGeom prst="rect">
            <a:avLst/>
          </a:prstGeom>
          <a:noFill/>
        </p:spPr>
        <p:txBody>
          <a:bodyPr wrap="square" rtlCol="0">
            <a:spAutoFit/>
          </a:bodyPr>
          <a:lstStyle/>
          <a:p>
            <a:r>
              <a:rPr lang="en-US" sz="3200" b="1" dirty="0" smtClean="0">
                <a:solidFill>
                  <a:srgbClr val="0070C0"/>
                </a:solidFill>
              </a:rPr>
              <a:t>THANK YOU FOR YOUR ATTENTION </a:t>
            </a:r>
            <a:r>
              <a:rPr lang="sr-Latn-ME" sz="3200" b="1" dirty="0" smtClean="0">
                <a:solidFill>
                  <a:srgbClr val="0070C0"/>
                </a:solidFill>
              </a:rPr>
              <a:t>!</a:t>
            </a:r>
            <a:endParaRPr lang="sr-Latn-ME" sz="3200" b="1" dirty="0">
              <a:solidFill>
                <a:srgbClr val="0070C0"/>
              </a:solidFill>
            </a:endParaRPr>
          </a:p>
        </p:txBody>
      </p:sp>
    </p:spTree>
    <p:extLst>
      <p:ext uri="{BB962C8B-B14F-4D97-AF65-F5344CB8AC3E}">
        <p14:creationId xmlns:p14="http://schemas.microsoft.com/office/powerpoint/2010/main" val="424433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638800"/>
          </a:xfrm>
        </p:spPr>
        <p:txBody>
          <a:bodyPr/>
          <a:lstStyle/>
          <a:p>
            <a:pPr algn="l"/>
            <a:r>
              <a:rPr lang="en-US" sz="1600" b="1" dirty="0">
                <a:latin typeface="+mn-lt"/>
              </a:rPr>
              <a:t>INTRODUCTION</a:t>
            </a:r>
            <a:r>
              <a:rPr lang="en-US" sz="1600" dirty="0">
                <a:latin typeface="+mn-lt"/>
              </a:rPr>
              <a:t/>
            </a:r>
            <a:br>
              <a:rPr lang="en-US" sz="1600" dirty="0">
                <a:latin typeface="+mn-lt"/>
              </a:rPr>
            </a:br>
            <a:r>
              <a:rPr lang="en-US" sz="1600" dirty="0">
                <a:latin typeface="+mn-lt"/>
              </a:rPr>
              <a:t> </a:t>
            </a:r>
            <a:br>
              <a:rPr lang="en-US" sz="1600" dirty="0">
                <a:latin typeface="+mn-lt"/>
              </a:rPr>
            </a:br>
            <a:r>
              <a:rPr lang="en-US" sz="1600" dirty="0">
                <a:latin typeface="+mn-lt"/>
              </a:rPr>
              <a:t>A process of accelerated development of tourism in the Montenegrin Coastal Region started in the sixties of the last century and developed, though being interrupted by an earthquake that hit hard this area in April 1979 and the sanctions imposed on Socialist Republic of Yugoslavia by the United Nations Security Council in 1992, in different country’s constitutions, countries and under the different conditions. However, the possibilities of valorization of enormous potential for development of tourism were challenged in 1970’s of the last century due to inadequate water supply. This was the reason why the coastal municipalities decided to establish a so called “labor organization” for the regional water supply for the Montenegrin Coastal Region. Nevertheless, all those years the municipalities could not reach a consensus on either the spring for the regional water supply or on project implementation models. Meanwhile, the years passed by, the development was rather limited and the resources remained unused. Upon the proposal of the World Bank, the Government of Montenegro decided to assume  from the coastal municipalities full responsibility and adopted a strategic decision to build a regional water supply system using the </a:t>
            </a:r>
            <a:r>
              <a:rPr lang="en-US" sz="1600" dirty="0" err="1">
                <a:latin typeface="+mn-lt"/>
              </a:rPr>
              <a:t>Bolje</a:t>
            </a:r>
            <a:r>
              <a:rPr lang="en-US" sz="1600" dirty="0">
                <a:latin typeface="+mn-lt"/>
              </a:rPr>
              <a:t> </a:t>
            </a:r>
            <a:r>
              <a:rPr lang="en-US" sz="1600" dirty="0" err="1">
                <a:latin typeface="+mn-lt"/>
              </a:rPr>
              <a:t>Sestre</a:t>
            </a:r>
            <a:r>
              <a:rPr lang="en-US" sz="1600" dirty="0">
                <a:latin typeface="+mn-lt"/>
              </a:rPr>
              <a:t> spring whereas the funds for project implementation were provided from the World Bank’s and EBRD’s loans coupled with local contribution.  </a:t>
            </a:r>
            <a:r>
              <a:rPr lang="en-US" sz="1200" dirty="0"/>
              <a:t/>
            </a:r>
            <a:br>
              <a:rPr lang="en-US" sz="1200" dirty="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382637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638800"/>
          </a:xfrm>
        </p:spPr>
        <p:txBody>
          <a:bodyPr/>
          <a:lstStyle/>
          <a:p>
            <a:pPr algn="l"/>
            <a:r>
              <a:rPr lang="en-US" sz="1600" dirty="0" smtClean="0">
                <a:latin typeface="+mn-lt"/>
              </a:rPr>
              <a:t>At </a:t>
            </a:r>
            <a:r>
              <a:rPr lang="en-US" sz="1600" dirty="0">
                <a:latin typeface="+mn-lt"/>
              </a:rPr>
              <a:t>the of the journey, lasting full 34 years, from generating the idea on construction of the regional water supply to its realization, Montenegro got a grand and for a further development -crucially important infrastructure facility that provided continuous water supply to the Montenegrin Coastal Region with high quality water, classified into A1 class, from the </a:t>
            </a:r>
            <a:r>
              <a:rPr lang="en-US" sz="1600" dirty="0" err="1">
                <a:latin typeface="+mn-lt"/>
              </a:rPr>
              <a:t>Bolje</a:t>
            </a:r>
            <a:r>
              <a:rPr lang="en-US" sz="1600" dirty="0">
                <a:latin typeface="+mn-lt"/>
              </a:rPr>
              <a:t> </a:t>
            </a:r>
            <a:r>
              <a:rPr lang="en-US" sz="1600" dirty="0" err="1">
                <a:latin typeface="+mn-lt"/>
              </a:rPr>
              <a:t>Sestre</a:t>
            </a:r>
            <a:r>
              <a:rPr lang="en-US" sz="1600" dirty="0">
                <a:latin typeface="+mn-lt"/>
              </a:rPr>
              <a:t> Spring, located in the </a:t>
            </a:r>
            <a:r>
              <a:rPr lang="en-US" sz="1600" dirty="0" err="1">
                <a:latin typeface="+mn-lt"/>
              </a:rPr>
              <a:t>Skadar</a:t>
            </a:r>
            <a:r>
              <a:rPr lang="en-US" sz="1600" dirty="0">
                <a:latin typeface="+mn-lt"/>
              </a:rPr>
              <a:t> lake basin</a:t>
            </a:r>
            <a:r>
              <a:rPr lang="en-US" sz="1600" dirty="0" smtClean="0">
                <a:latin typeface="+mn-lt"/>
              </a:rPr>
              <a:t>.</a:t>
            </a:r>
            <a:br>
              <a:rPr lang="en-US" sz="1600" dirty="0" smtClean="0">
                <a:latin typeface="+mn-lt"/>
              </a:rPr>
            </a:br>
            <a:r>
              <a:rPr lang="en-US" sz="1600" dirty="0">
                <a:latin typeface="+mn-lt"/>
              </a:rPr>
              <a:t/>
            </a:r>
            <a:br>
              <a:rPr lang="en-US" sz="1600" dirty="0">
                <a:latin typeface="+mn-lt"/>
              </a:rPr>
            </a:br>
            <a:r>
              <a:rPr lang="en-US" sz="1600" dirty="0">
                <a:latin typeface="+mn-lt"/>
              </a:rPr>
              <a:t>The Regional Water Supply System is fairly complex and comprises the following structures built in a period from the year 2008 to 2012:</a:t>
            </a:r>
            <a:br>
              <a:rPr lang="en-US" sz="1600" dirty="0">
                <a:latin typeface="+mn-lt"/>
              </a:rPr>
            </a:br>
            <a:r>
              <a:rPr lang="en-US" sz="1600" dirty="0">
                <a:latin typeface="+mn-lt"/>
              </a:rPr>
              <a:t/>
            </a:r>
            <a:br>
              <a:rPr lang="en-US" sz="1600" dirty="0">
                <a:latin typeface="+mn-lt"/>
              </a:rPr>
            </a:br>
            <a:r>
              <a:rPr lang="en-US" sz="1600" dirty="0">
                <a:latin typeface="+mn-lt"/>
              </a:rPr>
              <a:t>   ●   120 km of piping with diameter ranging from 500 mm to 1,100 mm;</a:t>
            </a:r>
            <a:br>
              <a:rPr lang="en-US" sz="1600" dirty="0">
                <a:latin typeface="+mn-lt"/>
              </a:rPr>
            </a:br>
            <a:r>
              <a:rPr lang="en-US" sz="1600" dirty="0">
                <a:latin typeface="+mn-lt"/>
              </a:rPr>
              <a:t>   ●   4 pumping stations with an aggregate capacity of 7 MW; </a:t>
            </a:r>
            <a:br>
              <a:rPr lang="en-US" sz="1600" dirty="0">
                <a:latin typeface="+mn-lt"/>
              </a:rPr>
            </a:br>
            <a:r>
              <a:rPr lang="en-US" sz="1600" dirty="0">
                <a:latin typeface="+mn-lt"/>
              </a:rPr>
              <a:t>   ●   Reservoirs with an aggregate capacities of 18 000 m</a:t>
            </a:r>
            <a:r>
              <a:rPr lang="en-US" sz="1600" baseline="30000" dirty="0">
                <a:latin typeface="+mn-lt"/>
              </a:rPr>
              <a:t>3</a:t>
            </a:r>
            <a:r>
              <a:rPr lang="en-US" sz="1600" dirty="0">
                <a:latin typeface="+mn-lt"/>
              </a:rPr>
              <a:t>;</a:t>
            </a:r>
            <a:br>
              <a:rPr lang="en-US" sz="1600" dirty="0">
                <a:latin typeface="+mn-lt"/>
              </a:rPr>
            </a:br>
            <a:r>
              <a:rPr lang="en-US" sz="1600" dirty="0">
                <a:latin typeface="+mn-lt"/>
              </a:rPr>
              <a:t>   ●   More than 400 smaller structures (connection joints, lock chambers);</a:t>
            </a:r>
            <a:br>
              <a:rPr lang="en-US" sz="1600" dirty="0">
                <a:latin typeface="+mn-lt"/>
              </a:rPr>
            </a:br>
            <a:r>
              <a:rPr lang="en-US" sz="1600" dirty="0">
                <a:latin typeface="+mn-lt"/>
              </a:rPr>
              <a:t>   ●   Integral SCADA system.</a:t>
            </a:r>
            <a:br>
              <a:rPr lang="en-US" sz="1600" dirty="0">
                <a:latin typeface="+mn-lt"/>
              </a:rPr>
            </a:br>
            <a:r>
              <a:rPr lang="en-US" sz="1600" dirty="0">
                <a:latin typeface="+mn-lt"/>
              </a:rPr>
              <a:t/>
            </a:r>
            <a:br>
              <a:rPr lang="en-US" sz="1600" dirty="0">
                <a:latin typeface="+mn-lt"/>
              </a:rPr>
            </a:br>
            <a:r>
              <a:rPr lang="en-US" sz="1600" dirty="0">
                <a:latin typeface="+mn-lt"/>
              </a:rPr>
              <a:t>The capacities of the regional water supply system have been assessed based on long term prospects of population growth but also on the accelerated growth of the tourism. By having completed the first phase for the regional water supply system, the possibility of distribution of 1.100 l/s of water has been secured, whereas the additional 500 l/s may be provided in the second phase by means of smaller investments.</a:t>
            </a:r>
            <a:r>
              <a:rPr lang="en-US" sz="1200" dirty="0"/>
              <a:t/>
            </a:r>
            <a:br>
              <a:rPr lang="en-US" sz="1200" dirty="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112136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638800"/>
          </a:xfrm>
        </p:spPr>
        <p:txBody>
          <a:bodyPr/>
          <a:lstStyle/>
          <a:p>
            <a:pPr algn="l"/>
            <a:r>
              <a:rPr lang="en-US" sz="1600" dirty="0" smtClean="0">
                <a:latin typeface="+mn-lt"/>
              </a:rPr>
              <a:t>The regional water supply system for the Montenegrin Coastal Region is the largest investment project implemented in Montenegro to date since the restoration of independence, thanks to the strategic and bold decision of the Government of Montenegro that, in times global economic crisis, took a risk and invested more than 80 Mio. EUR in construction of this system.  Not only was the problem of water supply that spanned over the decades in the Montenegrin Coastal Region solved, but also the scene for development of tourism as a key branch of economy was set, resulting in 5 times increase in revenues generated from tourism.  </a:t>
            </a:r>
            <a:br>
              <a:rPr lang="en-US" sz="1600" dirty="0" smtClean="0">
                <a:latin typeface="+mn-lt"/>
              </a:rPr>
            </a:br>
            <a:r>
              <a:rPr lang="en-US" sz="1600" dirty="0">
                <a:latin typeface="+mn-lt"/>
              </a:rPr>
              <a:t/>
            </a:r>
            <a:br>
              <a:rPr lang="en-US" sz="1600" dirty="0">
                <a:latin typeface="+mn-lt"/>
              </a:rPr>
            </a:br>
            <a:r>
              <a:rPr lang="en-US" sz="1600" dirty="0"/>
              <a:t>In the last ten years PE „Regional Waterworks for the Montenegrin Coast“ has been facing the demanding challenges such as  the construction of the system, its commissioning and exploitation but also it is involved in the process of preparation of the forthcoming  water sector reform  in  the Montenegrin Coastal Region. If not for the coherent strategy and considerate efforts invested in staff capacity building within the company, itself, the mentioned challenges would not have be </a:t>
            </a:r>
            <a:r>
              <a:rPr lang="en-US" sz="1600" dirty="0" smtClean="0"/>
              <a:t>overcome.</a:t>
            </a:r>
            <a:br>
              <a:rPr lang="en-US" sz="1600" dirty="0" smtClean="0"/>
            </a:br>
            <a:r>
              <a:rPr lang="en-US" sz="1200" dirty="0" smtClean="0"/>
              <a:t/>
            </a:r>
            <a:br>
              <a:rPr lang="en-US" sz="1200" dirty="0" smtClean="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260441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638800"/>
          </a:xfrm>
        </p:spPr>
        <p:txBody>
          <a:bodyPr/>
          <a:lstStyle/>
          <a:p>
            <a:pPr algn="l"/>
            <a:r>
              <a:rPr lang="en-US" sz="1600" b="1" dirty="0" smtClean="0">
                <a:latin typeface="+mn-lt"/>
              </a:rPr>
              <a:t>Capacity </a:t>
            </a:r>
            <a:r>
              <a:rPr lang="en-US" sz="1600" b="1" dirty="0">
                <a:latin typeface="+mn-lt"/>
              </a:rPr>
              <a:t>building for the construction phase of RWS </a:t>
            </a:r>
            <a:r>
              <a:rPr lang="en-US" sz="1600" b="1" dirty="0" smtClean="0">
                <a:latin typeface="+mn-lt"/>
              </a:rPr>
              <a:t/>
            </a:r>
            <a:br>
              <a:rPr lang="en-US" sz="1600" b="1" dirty="0" smtClean="0">
                <a:latin typeface="+mn-lt"/>
              </a:rPr>
            </a:br>
            <a:r>
              <a:rPr lang="en-US" sz="1600" dirty="0">
                <a:latin typeface="+mn-lt"/>
              </a:rPr>
              <a:t/>
            </a:r>
            <a:br>
              <a:rPr lang="en-US" sz="1600" dirty="0">
                <a:latin typeface="+mn-lt"/>
              </a:rPr>
            </a:br>
            <a:r>
              <a:rPr lang="en-US" sz="1600" dirty="0">
                <a:latin typeface="+mn-lt"/>
              </a:rPr>
              <a:t>Business entities, depending on their staff capacities, for implementation of the project implying complex works on construction of infrastructure, have three available options</a:t>
            </a:r>
            <a:r>
              <a:rPr lang="en-US" sz="1600" dirty="0" smtClean="0">
                <a:latin typeface="+mn-lt"/>
              </a:rPr>
              <a:t>:</a:t>
            </a:r>
            <a:br>
              <a:rPr lang="en-US" sz="1600" dirty="0" smtClean="0">
                <a:latin typeface="+mn-lt"/>
              </a:rPr>
            </a:br>
            <a:r>
              <a:rPr lang="en-US" sz="1600" dirty="0">
                <a:latin typeface="+mn-lt"/>
              </a:rPr>
              <a:t/>
            </a:r>
            <a:br>
              <a:rPr lang="en-US" sz="1600" dirty="0">
                <a:latin typeface="+mn-lt"/>
              </a:rPr>
            </a:br>
            <a:r>
              <a:rPr lang="en-US" sz="1600" dirty="0">
                <a:latin typeface="+mn-lt"/>
              </a:rPr>
              <a:t>- „To manage the project themselves</a:t>
            </a:r>
            <a:r>
              <a:rPr lang="en-US" sz="1600" dirty="0" smtClean="0">
                <a:latin typeface="+mn-lt"/>
              </a:rPr>
              <a:t>“</a:t>
            </a:r>
            <a:r>
              <a:rPr lang="sr-Latn-ME" sz="1600" dirty="0" smtClean="0">
                <a:latin typeface="+mn-lt"/>
              </a:rPr>
              <a:t> </a:t>
            </a:r>
            <a:r>
              <a:rPr lang="en-US" sz="1600" dirty="0" smtClean="0">
                <a:latin typeface="+mn-lt"/>
              </a:rPr>
              <a:t>meaning </a:t>
            </a:r>
            <a:r>
              <a:rPr lang="en-US" sz="1600" dirty="0">
                <a:latin typeface="+mn-lt"/>
              </a:rPr>
              <a:t>that the project is managed by the entity who is the project owner, relying on availability of a highly qualified and experienced staff</a:t>
            </a:r>
            <a:r>
              <a:rPr lang="en-US" sz="1600" dirty="0" smtClean="0">
                <a:latin typeface="+mn-lt"/>
              </a:rPr>
              <a:t>.</a:t>
            </a:r>
            <a:br>
              <a:rPr lang="en-US" sz="1600" dirty="0" smtClean="0">
                <a:latin typeface="+mn-lt"/>
              </a:rPr>
            </a:br>
            <a:r>
              <a:rPr lang="en-US" sz="1600" dirty="0">
                <a:latin typeface="+mn-lt"/>
              </a:rPr>
              <a:t/>
            </a:r>
            <a:br>
              <a:rPr lang="en-US" sz="1600" dirty="0">
                <a:latin typeface="+mn-lt"/>
              </a:rPr>
            </a:br>
            <a:r>
              <a:rPr lang="en-US" sz="1600" dirty="0">
                <a:latin typeface="+mn-lt"/>
              </a:rPr>
              <a:t>- „to rely on external consultants’ services“, assigning the special team of experts, companies specialized in managing the projects or engineering companies to manage the project;  </a:t>
            </a:r>
            <a:r>
              <a:rPr lang="en-US" sz="1600" dirty="0" smtClean="0">
                <a:latin typeface="+mn-lt"/>
              </a:rPr>
              <a:t/>
            </a:r>
            <a:br>
              <a:rPr lang="en-US" sz="1600" dirty="0" smtClean="0">
                <a:latin typeface="+mn-lt"/>
              </a:rPr>
            </a:br>
            <a:r>
              <a:rPr lang="en-US" sz="1600" dirty="0">
                <a:latin typeface="+mn-lt"/>
              </a:rPr>
              <a:t/>
            </a:r>
            <a:br>
              <a:rPr lang="en-US" sz="1600" dirty="0">
                <a:latin typeface="+mn-lt"/>
              </a:rPr>
            </a:br>
            <a:r>
              <a:rPr lang="en-US" sz="1600" dirty="0">
                <a:latin typeface="+mn-lt"/>
              </a:rPr>
              <a:t>- „Self-management + external services“, meaning that company staff shall manage the project with the support of external consultants’ services. The consultant may render services varying from highly specialized services (specialized engineering, IT solutions, etc.) to services implying permanent engagement and on site presence (for example contracts related to civil engineering) on behalf of the employer. </a:t>
            </a:r>
            <a:r>
              <a:rPr lang="en-US" sz="1600" dirty="0" smtClean="0">
                <a:latin typeface="+mn-lt"/>
              </a:rPr>
              <a:t/>
            </a:r>
            <a:br>
              <a:rPr lang="en-US" sz="1600" dirty="0" smtClean="0">
                <a:latin typeface="+mn-lt"/>
              </a:rPr>
            </a:br>
            <a:r>
              <a:rPr lang="en-US" sz="1600" dirty="0">
                <a:latin typeface="+mn-lt"/>
              </a:rPr>
              <a:t/>
            </a:r>
            <a:br>
              <a:rPr lang="en-US" sz="1600" dirty="0">
                <a:latin typeface="+mn-lt"/>
              </a:rPr>
            </a:br>
            <a:r>
              <a:rPr lang="en-US" sz="1600" dirty="0">
                <a:latin typeface="+mn-lt"/>
              </a:rPr>
              <a:t>Today’s experience of managing the project in Montenegro shows that a minor number of entities is capable of managing the project independently,  so that the successful implementation of the projects that will be initiated in the next period may be reached solely by means of the second and third options. </a:t>
            </a:r>
            <a:br>
              <a:rPr lang="en-US" sz="1600" dirty="0">
                <a:latin typeface="+mn-lt"/>
              </a:rPr>
            </a:br>
            <a:r>
              <a:rPr lang="en-US" sz="1600" dirty="0" smtClean="0"/>
              <a:t/>
            </a:r>
            <a:br>
              <a:rPr lang="en-US" sz="1600" dirty="0" smtClean="0"/>
            </a:br>
            <a:r>
              <a:rPr lang="en-US" sz="1200" dirty="0" smtClean="0"/>
              <a:t/>
            </a:r>
            <a:br>
              <a:rPr lang="en-US" sz="1200" dirty="0" smtClean="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43067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715000"/>
          </a:xfrm>
        </p:spPr>
        <p:txBody>
          <a:bodyPr/>
          <a:lstStyle/>
          <a:p>
            <a:pPr algn="l"/>
            <a:r>
              <a:rPr lang="en-US" sz="1600" dirty="0">
                <a:latin typeface="+mn-lt"/>
              </a:rPr>
              <a:t>With respect to the staff capacities of PE “Regional Waterworks for the Montenegrin Coastal Region” that were built in a period from 2000 to 2004 when it implemented several projects financed by the World Bank (the construction of the sanitary landfill) and </a:t>
            </a:r>
            <a:r>
              <a:rPr lang="en-US" sz="1600" dirty="0" err="1">
                <a:latin typeface="+mn-lt"/>
              </a:rPr>
              <a:t>KfW</a:t>
            </a:r>
            <a:r>
              <a:rPr lang="en-US" sz="1600" dirty="0">
                <a:latin typeface="+mn-lt"/>
              </a:rPr>
              <a:t> (urgent measures aimed at improving water supply of the Montenegrin Coastal Region and Cetinje) PE “Regional Waterworks for the Montenegrin Coastal Region opted for the second option “Self-management + external services”. This option has been assessed as suitable due to the scope of works that were to be implemented on the territory of six municipalities, extremely short deadline for the project completion, but also due to the lack of staff for implementation of this demanding and large project. </a:t>
            </a:r>
            <a:r>
              <a:rPr lang="en-US" sz="1600" dirty="0" smtClean="0">
                <a:latin typeface="+mn-lt"/>
              </a:rPr>
              <a:t/>
            </a:r>
            <a:br>
              <a:rPr lang="en-US" sz="1600" dirty="0" smtClean="0">
                <a:latin typeface="+mn-lt"/>
              </a:rPr>
            </a:br>
            <a:r>
              <a:rPr lang="en-US" sz="1600" dirty="0">
                <a:latin typeface="+mn-lt"/>
              </a:rPr>
              <a:t/>
            </a:r>
            <a:br>
              <a:rPr lang="en-US" sz="1600" dirty="0">
                <a:latin typeface="+mn-lt"/>
              </a:rPr>
            </a:br>
            <a:r>
              <a:rPr lang="en-US" sz="1600" dirty="0">
                <a:latin typeface="+mn-lt"/>
              </a:rPr>
              <a:t>Therefore, regardless the significantly improved level of staff qualification,  gained through the so called  “ICB “ tender (open bidding procedure) prepared by the investor in accordance with the FIDIC rules, controlled and financed  in accordance with procedures and operational policies of the afore mentioned financial organizations, that made this company capable of implementing those project in an optimal way, it was assessed that the project of construction of the Regional Water </a:t>
            </a:r>
            <a:r>
              <a:rPr lang="en-US" sz="1600" dirty="0" smtClean="0">
                <a:latin typeface="+mn-lt"/>
              </a:rPr>
              <a:t>Supply </a:t>
            </a:r>
            <a:r>
              <a:rPr lang="en-US" sz="1600" dirty="0">
                <a:latin typeface="+mn-lt"/>
              </a:rPr>
              <a:t>Company required up building of the staff qualification in terms of increase in number of employees supervising the investment and their training.  In that sense, the company announced the vacancy notice stating the qualifications required for the project implementation as set forth by the Law and proceeded with the process of evaluation and selection of the candidates who were recruited on the temporary basis for the purposes of the project implementation.  </a:t>
            </a:r>
            <a:r>
              <a:rPr lang="en-US" sz="1600" dirty="0" smtClean="0"/>
              <a:t/>
            </a:r>
            <a:br>
              <a:rPr lang="en-US" sz="1600" dirty="0" smtClean="0"/>
            </a:br>
            <a:r>
              <a:rPr lang="en-US" sz="1200" dirty="0" smtClean="0"/>
              <a:t/>
            </a:r>
            <a:br>
              <a:rPr lang="en-US" sz="1200" dirty="0" smtClean="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145422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715000"/>
          </a:xfrm>
        </p:spPr>
        <p:txBody>
          <a:bodyPr/>
          <a:lstStyle/>
          <a:p>
            <a:pPr algn="l"/>
            <a:r>
              <a:rPr lang="en-US" sz="1600" dirty="0">
                <a:latin typeface="+mn-lt"/>
              </a:rPr>
              <a:t>As the deadlines were extremely tight, the trainings of the employees were done within the company, thus performing the transfer of knowledge gained during afore mentioned implementation of the projects.  Special attention was paid to implementation of the project in accordance to FIDIC (Yellow book and Red book) whereas the bidding procedures were implemented relaying on the staff who successfully implemented tender procedures pursuant to international standards</a:t>
            </a:r>
            <a:r>
              <a:rPr lang="en-US" sz="1600" dirty="0" smtClean="0">
                <a:latin typeface="+mn-lt"/>
              </a:rPr>
              <a:t>.</a:t>
            </a:r>
            <a:br>
              <a:rPr lang="en-US" sz="1600" dirty="0" smtClean="0">
                <a:latin typeface="+mn-lt"/>
              </a:rPr>
            </a:br>
            <a:r>
              <a:rPr lang="en-US" sz="1600" dirty="0" smtClean="0">
                <a:latin typeface="+mn-lt"/>
              </a:rPr>
              <a:t/>
            </a:r>
            <a:br>
              <a:rPr lang="en-US" sz="1600" dirty="0" smtClean="0">
                <a:latin typeface="+mn-lt"/>
              </a:rPr>
            </a:br>
            <a:r>
              <a:rPr lang="en-US" sz="1600" dirty="0" smtClean="0">
                <a:latin typeface="+mn-lt"/>
              </a:rPr>
              <a:t>Hence</a:t>
            </a:r>
            <a:r>
              <a:rPr lang="en-US" sz="1600" dirty="0">
                <a:latin typeface="+mn-lt"/>
              </a:rPr>
              <a:t>, the team that was formed together with the consultants that were recruited to perform the professional supervision over works, successfully implemented all activities related to tender announcement, bid evaluation, conclusion of the construction contracts, implementation of the contract in accordance to FIDIC, and in the end, commissioning of the system. The success of this phase can be measured against the fact that the contract with the contractor who was awarded the works on the most demanding submerged pipeline section was terminated due to poor performance and the management was forced to take over the implementation of the contracts with the subcontractors in accordance with FIDIC, which resulted in successful implementation of the works within the planned schedule. </a:t>
            </a:r>
            <a:r>
              <a:rPr lang="en-US" sz="1600" dirty="0" smtClean="0">
                <a:latin typeface="+mn-lt"/>
              </a:rPr>
              <a:t/>
            </a:r>
            <a:br>
              <a:rPr lang="en-US" sz="1600" dirty="0" smtClean="0">
                <a:latin typeface="+mn-lt"/>
              </a:rPr>
            </a:br>
            <a:r>
              <a:rPr lang="en-US" sz="1200" dirty="0" smtClean="0"/>
              <a:t/>
            </a:r>
            <a:br>
              <a:rPr lang="en-US" sz="1200" dirty="0" smtClean="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226371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715000"/>
          </a:xfrm>
        </p:spPr>
        <p:txBody>
          <a:bodyPr/>
          <a:lstStyle/>
          <a:p>
            <a:pPr algn="l"/>
            <a:r>
              <a:rPr lang="en-US" sz="1600" b="1" dirty="0">
                <a:latin typeface="+mn-lt"/>
              </a:rPr>
              <a:t>Capacity building for the Exploitation phase  </a:t>
            </a:r>
            <a:r>
              <a:rPr lang="en-US" sz="1600" b="1" dirty="0" smtClean="0">
                <a:latin typeface="+mn-lt"/>
              </a:rPr>
              <a:t/>
            </a:r>
            <a:br>
              <a:rPr lang="en-US" sz="1600" b="1" dirty="0" smtClean="0">
                <a:latin typeface="+mn-lt"/>
              </a:rPr>
            </a:br>
            <a:r>
              <a:rPr lang="en-US" sz="1600" dirty="0">
                <a:latin typeface="+mn-lt"/>
              </a:rPr>
              <a:t/>
            </a:r>
            <a:br>
              <a:rPr lang="en-US" sz="1600" dirty="0">
                <a:latin typeface="+mn-lt"/>
              </a:rPr>
            </a:br>
            <a:r>
              <a:rPr lang="en-US" sz="1600" dirty="0">
                <a:latin typeface="+mn-lt"/>
              </a:rPr>
              <a:t>Given the short deadline for construction of the regional water supply system while selecting the candidate to be in charge for implementation of the contract pursuant to FIDIC, a thorough attention was paid to challenges expected to be faced throughout the phase of exploitation of the system. The selection of the candidates was done in light of their qualifications that may be of use and importance during the exploitation phase. It is very important to mention that all knowledge and skills acquired in the process of construction are being applied now when Regional Waterworks is not an “investment company” anymore but an operator of a water supply system that delivers water to the local waterworks of the coastal municipalities. Our staff that intensively worked on preparation of the </a:t>
            </a:r>
            <a:r>
              <a:rPr lang="en-US" sz="1600" dirty="0" err="1">
                <a:latin typeface="+mn-lt"/>
              </a:rPr>
              <a:t>conceptional</a:t>
            </a:r>
            <a:r>
              <a:rPr lang="en-US" sz="1600" dirty="0">
                <a:latin typeface="+mn-lt"/>
              </a:rPr>
              <a:t> designs, main designs, tender documentation, financial management, project implementation including all other procedures dealing with the project management possesses, all information and knowledge about the system and all other aspects of the project. It is obvious that these people are of competence to provide an adequate reply to any problem and challenge with respect to the system functioning.  Thanks to this, the regional water supply system functions from the first day of its operation (June 2010) up to date incessantly with the almost insignificant losses.   </a:t>
            </a:r>
            <a:r>
              <a:rPr lang="en-US" sz="1600" dirty="0"/>
              <a:t/>
            </a:r>
            <a:br>
              <a:rPr lang="en-US" sz="1600" dirty="0"/>
            </a:br>
            <a:r>
              <a:rPr lang="en-US" sz="1600" dirty="0" smtClean="0">
                <a:latin typeface="+mn-lt"/>
              </a:rPr>
              <a:t/>
            </a:r>
            <a:br>
              <a:rPr lang="en-US" sz="1600" dirty="0" smtClean="0">
                <a:latin typeface="+mn-lt"/>
              </a:rPr>
            </a:br>
            <a:r>
              <a:rPr lang="en-US" sz="1200" dirty="0" smtClean="0"/>
              <a:t/>
            </a:r>
            <a:br>
              <a:rPr lang="en-US" sz="1200" dirty="0" smtClean="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220202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143000"/>
            <a:ext cx="8991600" cy="5715000"/>
          </a:xfrm>
        </p:spPr>
        <p:txBody>
          <a:bodyPr/>
          <a:lstStyle/>
          <a:p>
            <a:pPr algn="l"/>
            <a:r>
              <a:rPr lang="en-US" sz="1600" dirty="0">
                <a:latin typeface="+mn-lt"/>
              </a:rPr>
              <a:t>Bearing in mind the year years behind us, Regional waterworks continued its practice regarding the institutional capacity building by recruiting new, young qualified people eager to learn from their senior colleagues. Occasionally, they are given opportunity to acquire knowledge and skills by means of various types of education and training programs in the country and abroad. In this way, we succeeded to properly address the new assignments that occurred after commissioning of the system. The system management (SCADA), maintenance of the system, protection of the spring, regular water sampling in order to monitor water quality and any other activity are taken as permanent challenges to which we respond with devotion, continuous learning and persistent work.  For the purposes of asset management, which is in process now, we recruited new staff and carried out a training program</a:t>
            </a:r>
            <a:r>
              <a:rPr lang="en-US" sz="1600" dirty="0" smtClean="0">
                <a:latin typeface="+mn-lt"/>
              </a:rPr>
              <a:t>.</a:t>
            </a:r>
            <a:br>
              <a:rPr lang="en-US" sz="1600" dirty="0" smtClean="0">
                <a:latin typeface="+mn-lt"/>
              </a:rPr>
            </a:br>
            <a:r>
              <a:rPr lang="en-US" sz="1600" dirty="0">
                <a:latin typeface="+mn-lt"/>
              </a:rPr>
              <a:t/>
            </a:r>
            <a:br>
              <a:rPr lang="en-US" sz="1600" dirty="0">
                <a:latin typeface="+mn-lt"/>
              </a:rPr>
            </a:br>
            <a:r>
              <a:rPr lang="en-US" sz="1600" dirty="0">
                <a:latin typeface="+mn-lt"/>
              </a:rPr>
              <a:t>Due to a decade long hard work on the stated projects topped by construction of the regional water supply system in conditions and ambient faced by a small number of highly qualified experts in Montenegro, the Public enterprise has succeeded to nurture a team of professionals that may respond to the highest standards of the project management applied in developed countries. Procurement specialists, technical supervision and project reporting, financial management and reporting went through all phases of various projects financed by the leading financial organizations and commercial banks definitely possess skills and knowledge that enable them to </a:t>
            </a:r>
            <a:r>
              <a:rPr lang="en-US" sz="1600" dirty="0" err="1">
                <a:latin typeface="+mn-lt"/>
              </a:rPr>
              <a:t>succefully</a:t>
            </a:r>
            <a:r>
              <a:rPr lang="en-US" sz="1600" dirty="0">
                <a:latin typeface="+mn-lt"/>
              </a:rPr>
              <a:t> implement the investment projects.  </a:t>
            </a: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1600" dirty="0">
                <a:latin typeface="+mn-lt"/>
              </a:rPr>
              <a:t>The results of such approach with respect to institutional capacity building are depicted best by the performance indicators given below</a:t>
            </a:r>
            <a:r>
              <a:rPr lang="en-US" sz="1600" dirty="0" smtClean="0">
                <a:latin typeface="+mn-lt"/>
              </a:rPr>
              <a:t>: </a:t>
            </a:r>
            <a:r>
              <a:rPr lang="en-US" sz="1600" dirty="0"/>
              <a:t/>
            </a:r>
            <a:br>
              <a:rPr lang="en-US" sz="1600" dirty="0"/>
            </a:br>
            <a:r>
              <a:rPr lang="en-US" sz="1600" dirty="0" smtClean="0">
                <a:latin typeface="+mn-lt"/>
              </a:rPr>
              <a:t/>
            </a:r>
            <a:br>
              <a:rPr lang="en-US" sz="1600" dirty="0" smtClean="0">
                <a:latin typeface="+mn-lt"/>
              </a:rPr>
            </a:br>
            <a:r>
              <a:rPr lang="en-US" sz="1200" dirty="0" smtClean="0"/>
              <a:t/>
            </a:r>
            <a:br>
              <a:rPr lang="en-US" sz="1200" dirty="0" smtClean="0"/>
            </a:br>
            <a:endParaRPr lang="en-US" sz="1200" dirty="0">
              <a:latin typeface="+mn-lt"/>
            </a:endParaRPr>
          </a:p>
        </p:txBody>
      </p:sp>
      <p:sp>
        <p:nvSpPr>
          <p:cNvPr id="7" name="Rectangle 6"/>
          <p:cNvSpPr>
            <a:spLocks noChangeArrowheads="1"/>
          </p:cNvSpPr>
          <p:nvPr/>
        </p:nvSpPr>
        <p:spPr bwMode="auto">
          <a:xfrm>
            <a:off x="4175" y="24008"/>
            <a:ext cx="9144000" cy="827088"/>
          </a:xfrm>
          <a:prstGeom prst="rect">
            <a:avLst/>
          </a:prstGeom>
          <a:solidFill>
            <a:schemeClr val="bg1"/>
          </a:solidFill>
          <a:ln w="76200">
            <a:solidFill>
              <a:schemeClr val="tx2">
                <a:lumMod val="60000"/>
                <a:lumOff val="40000"/>
              </a:schemeClr>
            </a:solidFill>
          </a:ln>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25000"/>
              </a:lnSpc>
              <a:spcBef>
                <a:spcPct val="50000"/>
              </a:spcBef>
              <a:buNone/>
              <a:defRPr/>
            </a:pPr>
            <a:endParaRPr lang="sr-Latn-CS" sz="2400" b="1" dirty="0">
              <a:solidFill>
                <a:schemeClr val="accent2"/>
              </a:solidFill>
              <a:effectLst>
                <a:outerShdw blurRad="38100" dist="38100" dir="2700000" algn="tl">
                  <a:srgbClr val="C0C0C0"/>
                </a:outerShdw>
              </a:effectLst>
              <a:latin typeface="Cambria" panose="02040503050406030204" pitchFamily="18" charset="0"/>
              <a:cs typeface="Times New Roman" pitchFamily="18" charset="0"/>
            </a:endParaRPr>
          </a:p>
        </p:txBody>
      </p:sp>
      <p:sp>
        <p:nvSpPr>
          <p:cNvPr id="9" name="Text Box 13"/>
          <p:cNvSpPr txBox="1">
            <a:spLocks noChangeArrowheads="1"/>
          </p:cNvSpPr>
          <p:nvPr/>
        </p:nvSpPr>
        <p:spPr bwMode="auto">
          <a:xfrm>
            <a:off x="1371600" y="68220"/>
            <a:ext cx="6705600" cy="738664"/>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0"/>
              </a:spcBef>
              <a:buFontTx/>
              <a:buNone/>
            </a:pPr>
            <a:r>
              <a:rPr lang="en-US" altLang="sr-Latn-RS" sz="2400" b="1" dirty="0">
                <a:solidFill>
                  <a:schemeClr val="bg1"/>
                </a:solidFill>
                <a:latin typeface="Cambria" panose="02040503050406030204" pitchFamily="18" charset="0"/>
                <a:cs typeface="Arial" panose="020B0604020202020204" pitchFamily="34" charset="0"/>
              </a:rPr>
              <a:t> </a:t>
            </a:r>
            <a:r>
              <a:rPr lang="en-US" altLang="sr-Latn-RS" sz="1800" b="1" dirty="0">
                <a:solidFill>
                  <a:schemeClr val="bg1"/>
                </a:solidFill>
                <a:latin typeface="Cambria" panose="02040503050406030204" pitchFamily="18" charset="0"/>
                <a:cs typeface="Arial" panose="020B0604020202020204" pitchFamily="34" charset="0"/>
              </a:rPr>
              <a:t>A PROJECT THAT CHANGED MONTENEGRO</a:t>
            </a:r>
            <a:endParaRPr lang="sr-Latn-ME" altLang="sr-Latn-RS" sz="1800" b="1" dirty="0">
              <a:solidFill>
                <a:schemeClr val="bg1"/>
              </a:solidFill>
              <a:latin typeface="Cambria" panose="02040503050406030204" pitchFamily="18" charset="0"/>
              <a:cs typeface="Arial" panose="020B0604020202020204" pitchFamily="34" charset="0"/>
            </a:endParaRPr>
          </a:p>
          <a:p>
            <a:pPr algn="ctr" eaLnBrk="1" hangingPunct="1">
              <a:spcBef>
                <a:spcPts val="0"/>
              </a:spcBef>
              <a:buFontTx/>
              <a:buNone/>
            </a:pPr>
            <a:r>
              <a:rPr lang="sr-Latn-ME" altLang="sr-Latn-RS" sz="1800" b="1" dirty="0">
                <a:solidFill>
                  <a:schemeClr val="bg1"/>
                </a:solidFill>
                <a:latin typeface="Cambria" panose="02040503050406030204" pitchFamily="18" charset="0"/>
                <a:cs typeface="Arial" panose="020B0604020202020204" pitchFamily="34" charset="0"/>
              </a:rPr>
              <a:t>INSTITUIONAL CAPACIT</a:t>
            </a:r>
            <a:r>
              <a:rPr lang="en-US" altLang="sr-Latn-RS" sz="1800" b="1" dirty="0">
                <a:solidFill>
                  <a:schemeClr val="bg1"/>
                </a:solidFill>
                <a:latin typeface="Cambria" panose="02040503050406030204" pitchFamily="18" charset="0"/>
                <a:cs typeface="Arial" panose="020B0604020202020204" pitchFamily="34" charset="0"/>
              </a:rPr>
              <a:t>Y BUILDING</a:t>
            </a:r>
          </a:p>
        </p:txBody>
      </p:sp>
      <p:pic>
        <p:nvPicPr>
          <p:cNvPr id="10" name="Picture 9" descr="D:\_KORISNICKI PODACI\Desktop\logor.png"/>
          <p:cNvPicPr/>
          <p:nvPr/>
        </p:nvPicPr>
        <p:blipFill rotWithShape="1">
          <a:blip r:embed="rId2" cstate="print"/>
          <a:srcRect l="7973" r="5662"/>
          <a:stretch/>
        </p:blipFill>
        <p:spPr bwMode="auto">
          <a:xfrm>
            <a:off x="76201" y="94652"/>
            <a:ext cx="1066799" cy="685800"/>
          </a:xfrm>
          <a:prstGeom prst="rect">
            <a:avLst/>
          </a:prstGeom>
          <a:noFill/>
          <a:ln>
            <a:noFill/>
          </a:ln>
          <a:extLst>
            <a:ext uri="{53640926-AAD7-44D8-BBD7-CCE9431645EC}">
              <a14:shadowObscured xmlns:a14="http://schemas.microsoft.com/office/drawing/2010/main"/>
            </a:ext>
          </a:extLst>
        </p:spPr>
      </p:pic>
      <p:pic>
        <p:nvPicPr>
          <p:cNvPr id="11" name="Picture 10" descr="grb Crne Gore.png"/>
          <p:cNvPicPr>
            <a:picLocks noChangeAspect="1"/>
          </p:cNvPicPr>
          <p:nvPr/>
        </p:nvPicPr>
        <p:blipFill>
          <a:blip r:embed="rId3" cstate="print"/>
          <a:stretch>
            <a:fillRect/>
          </a:stretch>
        </p:blipFill>
        <p:spPr>
          <a:xfrm>
            <a:off x="8458200" y="94652"/>
            <a:ext cx="609600" cy="700391"/>
          </a:xfrm>
          <a:prstGeom prst="rect">
            <a:avLst/>
          </a:prstGeom>
        </p:spPr>
      </p:pic>
    </p:spTree>
    <p:extLst>
      <p:ext uri="{BB962C8B-B14F-4D97-AF65-F5344CB8AC3E}">
        <p14:creationId xmlns:p14="http://schemas.microsoft.com/office/powerpoint/2010/main" val="2613743949"/>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13085</TotalTime>
  <Words>1354</Words>
  <Application>Microsoft Office PowerPoint</Application>
  <PresentationFormat>On-screen Show (4:3)</PresentationFormat>
  <Paragraphs>236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INTRODUCTION   A process of accelerated development of tourism in the Montenegrin Coastal Region started in the sixties of the last century and developed, though being interrupted by an earthquake that hit hard this area in April 1979 and the sanctions imposed on Socialist Republic of Yugoslavia by the United Nations Security Council in 1992, in different country’s constitutions, countries and under the different conditions. However, the possibilities of valorization of enormous potential for development of tourism were challenged in 1970’s of the last century due to inadequate water supply. This was the reason why the coastal municipalities decided to establish a so called “labor organization” for the regional water supply for the Montenegrin Coastal Region. Nevertheless, all those years the municipalities could not reach a consensus on either the spring for the regional water supply or on project implementation models. Meanwhile, the years passed by, the development was rather limited and the resources remained unused. Upon the proposal of the World Bank, the Government of Montenegro decided to assume  from the coastal municipalities full responsibility and adopted a strategic decision to build a regional water supply system using the Bolje Sestre spring whereas the funds for project implementation were provided from the World Bank’s and EBRD’s loans coupled with local contribution.   </vt:lpstr>
      <vt:lpstr>At the of the journey, lasting full 34 years, from generating the idea on construction of the regional water supply to its realization, Montenegro got a grand and for a further development -crucially important infrastructure facility that provided continuous water supply to the Montenegrin Coastal Region with high quality water, classified into A1 class, from the Bolje Sestre Spring, located in the Skadar lake basin.  The Regional Water Supply System is fairly complex and comprises the following structures built in a period from the year 2008 to 2012:     ●   120 km of piping with diameter ranging from 500 mm to 1,100 mm;    ●   4 pumping stations with an aggregate capacity of 7 MW;     ●   Reservoirs with an aggregate capacities of 18 000 m3;    ●   More than 400 smaller structures (connection joints, lock chambers);    ●   Integral SCADA system.  The capacities of the regional water supply system have been assessed based on long term prospects of population growth but also on the accelerated growth of the tourism. By having completed the first phase for the regional water supply system, the possibility of distribution of 1.100 l/s of water has been secured, whereas the additional 500 l/s may be provided in the second phase by means of smaller investments. </vt:lpstr>
      <vt:lpstr>The regional water supply system for the Montenegrin Coastal Region is the largest investment project implemented in Montenegro to date since the restoration of independence, thanks to the strategic and bold decision of the Government of Montenegro that, in times global economic crisis, took a risk and invested more than 80 Mio. EUR in construction of this system.  Not only was the problem of water supply that spanned over the decades in the Montenegrin Coastal Region solved, but also the scene for development of tourism as a key branch of economy was set, resulting in 5 times increase in revenues generated from tourism.    In the last ten years PE „Regional Waterworks for the Montenegrin Coast“ has been facing the demanding challenges such as  the construction of the system, its commissioning and exploitation but also it is involved in the process of preparation of the forthcoming  water sector reform  in  the Montenegrin Coastal Region. If not for the coherent strategy and considerate efforts invested in staff capacity building within the company, itself, the mentioned challenges would not have be overcome.  </vt:lpstr>
      <vt:lpstr>Capacity building for the construction phase of RWS   Business entities, depending on their staff capacities, for implementation of the project implying complex works on construction of infrastructure, have three available options:  - „To manage the project themselves“ meaning that the project is managed by the entity who is the project owner, relying on availability of a highly qualified and experienced staff.  - „to rely on external consultants’ services“, assigning the special team of experts, companies specialized in managing the projects or engineering companies to manage the project;    - „Self-management + external services“, meaning that company staff shall manage the project with the support of external consultants’ services. The consultant may render services varying from highly specialized services (specialized engineering, IT solutions, etc.) to services implying permanent engagement and on site presence (for example contracts related to civil engineering) on behalf of the employer.   Today’s experience of managing the project in Montenegro shows that a minor number of entities is capable of managing the project independently,  so that the successful implementation of the projects that will be initiated in the next period may be reached solely by means of the second and third options.    </vt:lpstr>
      <vt:lpstr>With respect to the staff capacities of PE “Regional Waterworks for the Montenegrin Coastal Region” that were built in a period from 2000 to 2004 when it implemented several projects financed by the World Bank (the construction of the sanitary landfill) and KfW (urgent measures aimed at improving water supply of the Montenegrin Coastal Region and Cetinje) PE “Regional Waterworks for the Montenegrin Coastal Region opted for the second option “Self-management + external services”. This option has been assessed as suitable due to the scope of works that were to be implemented on the territory of six municipalities, extremely short deadline for the project completion, but also due to the lack of staff for implementation of this demanding and large project.   Therefore, regardless the significantly improved level of staff qualification,  gained through the so called  “ICB “ tender (open bidding procedure) prepared by the investor in accordance with the FIDIC rules, controlled and financed  in accordance with procedures and operational policies of the afore mentioned financial organizations, that made this company capable of implementing those project in an optimal way, it was assessed that the project of construction of the Regional Water Supply Company required up building of the staff qualification in terms of increase in number of employees supervising the investment and their training.  In that sense, the company announced the vacancy notice stating the qualifications required for the project implementation as set forth by the Law and proceeded with the process of evaluation and selection of the candidates who were recruited on the temporary basis for the purposes of the project implementation.    </vt:lpstr>
      <vt:lpstr>As the deadlines were extremely tight, the trainings of the employees were done within the company, thus performing the transfer of knowledge gained during afore mentioned implementation of the projects.  Special attention was paid to implementation of the project in accordance to FIDIC (Yellow book and Red book) whereas the bidding procedures were implemented relaying on the staff who successfully implemented tender procedures pursuant to international standards.  Hence, the team that was formed together with the consultants that were recruited to perform the professional supervision over works, successfully implemented all activities related to tender announcement, bid evaluation, conclusion of the construction contracts, implementation of the contract in accordance to FIDIC, and in the end, commissioning of the system. The success of this phase can be measured against the fact that the contract with the contractor who was awarded the works on the most demanding submerged pipeline section was terminated due to poor performance and the management was forced to take over the implementation of the contracts with the subcontractors in accordance with FIDIC, which resulted in successful implementation of the works within the planned schedule.   </vt:lpstr>
      <vt:lpstr>Capacity building for the Exploitation phase    Given the short deadline for construction of the regional water supply system while selecting the candidate to be in charge for implementation of the contract pursuant to FIDIC, a thorough attention was paid to challenges expected to be faced throughout the phase of exploitation of the system. The selection of the candidates was done in light of their qualifications that may be of use and importance during the exploitation phase. It is very important to mention that all knowledge and skills acquired in the process of construction are being applied now when Regional Waterworks is not an “investment company” anymore but an operator of a water supply system that delivers water to the local waterworks of the coastal municipalities. Our staff that intensively worked on preparation of the conceptional designs, main designs, tender documentation, financial management, project implementation including all other procedures dealing with the project management possesses, all information and knowledge about the system and all other aspects of the project. It is obvious that these people are of competence to provide an adequate reply to any problem and challenge with respect to the system functioning.  Thanks to this, the regional water supply system functions from the first day of its operation (June 2010) up to date incessantly with the almost insignificant losses.      </vt:lpstr>
      <vt:lpstr>Bearing in mind the year years behind us, Regional waterworks continued its practice regarding the institutional capacity building by recruiting new, young qualified people eager to learn from their senior colleagues. Occasionally, they are given opportunity to acquire knowledge and skills by means of various types of education and training programs in the country and abroad. In this way, we succeeded to properly address the new assignments that occurred after commissioning of the system. The system management (SCADA), maintenance of the system, protection of the spring, regular water sampling in order to monitor water quality and any other activity are taken as permanent challenges to which we respond with devotion, continuous learning and persistent work.  For the purposes of asset management, which is in process now, we recruited new staff and carried out a training program.  Due to a decade long hard work on the stated projects topped by construction of the regional water supply system in conditions and ambient faced by a small number of highly qualified experts in Montenegro, the Public enterprise has succeeded to nurture a team of professionals that may respond to the highest standards of the project management applied in developed countries. Procurement specialists, technical supervision and project reporting, financial management and reporting went through all phases of various projects financed by the leading financial organizations and commercial banks definitely possess skills and knowledge that enable them to succefully implement the investment projects.    The results of such approach with respect to institutional capacity building are depicted best by the performance indicators given below:    </vt:lpstr>
      <vt:lpstr>PowerPoint Presentation</vt:lpstr>
      <vt:lpstr>PowerPoint Presentation</vt:lpstr>
      <vt:lpstr>PowerPoint Presentation</vt:lpstr>
      <vt:lpstr>Institutional capacity building for the planned reform of the water supply sector   When it comes to water supply sector in Montenegro, all analyses done so far point out enormous potential of water sector in the Montenegrin Coastal Region that may be socially and economically evaluated provided that the whole water resources and built capacities are managed as an integral system for the benefit of all the consumers, local waterworks and PE “Regional Waterworks for the Montenegrin Coastal Region”. This approach would result in a higher efficiency degree and overall sustainability of the water supply system in the Montenegrin Coastal Region, better quality of life and conditions for development of economy and attracting new investments.   The current condition in water supply sector clearly indicates that the optimal model for solving the problem is a phase merging of local water supply companies and integration and interconnection of their capacities, all springs and consumers into a few fundamental and integral water supply organizational structures for the whole state instead of current 23 nonfunctional and, from the technological and economical perspective, unsustainable local water utilities.   Of course, the reform of the sector cannot take place prior setting up a new legislation and institutional framework (including thereof a regulatory framework) which shall follow new European and regional trends in terms of regionalization of the water sector and which shall secure establishing of a new organizational model that shall ensure the harmonization of functions and competences of the (local) self- governments and the competences of the state. The Reform Plan of the Water Sector which has been prepared with the technical assistance of EBRD goes the same way and will be presented soon to the competent ministries that is the Government of Montenegro, coastal municipalities and local water utilities. The essence of the Plan is presented in the next two slides. </vt:lpstr>
      <vt:lpstr>PowerPoint Presentation</vt:lpstr>
      <vt:lpstr>PowerPoint Presentation</vt:lpstr>
      <vt:lpstr>To reach the goal we need to extend further our institutional capacity, and this will be achieved through evaluation of the existing capacities which includes:      ●   Assessment of the existing logistics (financial proceeds, offices, IT and other equipment, car pool          etc.)     ●   Assessment of the company’s organization      ●   Assessment of employee structure (education, age)     ●   Assessment of the general and  specific knowledge;     ●   Assessment of the existing capacities for  conducting the main business operation;      ●   Assessment of the existing capacities for conducting  additional activities that is HUB                 establishing depending on the requirements imposed by future Reform of the sector;   The implementation of the proposal for building the capacity of the company shall be provided through:       ●   Recruitment of a new staff in case that it is foreseen by the proposal;     ●   Training of employees by means of the workshops and already existing  Asset Management  and           investment planning  programs;     ●   Non-revenue  water;      ●   Commercial efficiency;      ●   Access to financing;     ●   Water safety planning;      ●   Transfer of knowledge by means of a short- term exchange of employees or organization of            visits to other water supply companies.                                                                  </vt:lpstr>
      <vt:lpstr>PowerPoint Presentation</vt:lpstr>
    </vt:vector>
  </TitlesOfParts>
  <Company>Cetinje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Lagatori</dc:creator>
  <cp:lastModifiedBy>Korisnik</cp:lastModifiedBy>
  <cp:revision>466</cp:revision>
  <cp:lastPrinted>2018-04-27T13:30:36Z</cp:lastPrinted>
  <dcterms:created xsi:type="dcterms:W3CDTF">2009-09-16T11:22:43Z</dcterms:created>
  <dcterms:modified xsi:type="dcterms:W3CDTF">2018-04-29T10:30:23Z</dcterms:modified>
</cp:coreProperties>
</file>