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1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0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7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6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4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4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0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9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1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3FE5-36D9-4577-BA8C-1861BA434A3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5AA9F-6470-4D65-8C97-72CD0110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.JP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3" y="222886"/>
            <a:ext cx="3317557" cy="11351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49643" y="1504060"/>
            <a:ext cx="9921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60559" y="1889999"/>
            <a:ext cx="82190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Association for Water and Environmental Protection Sector</a:t>
            </a:r>
          </a:p>
          <a:p>
            <a:pPr algn="ctr"/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Aquasan Network in Bosnia and Herzegovina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97091" y="3413816"/>
            <a:ext cx="89270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Strengthening Utilities and</a:t>
            </a:r>
            <a:r>
              <a:rPr lang="bs-Latn-BA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Municipal </a:t>
            </a:r>
            <a:r>
              <a:rPr lang="en-US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  <a:r>
              <a:rPr lang="bs-Latn-BA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Cooperation and Capacity in</a:t>
            </a:r>
            <a:r>
              <a:rPr lang="bs-Latn-BA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BiH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62420" y="526917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Vesna Muslic, Aquasan </a:t>
            </a:r>
            <a:r>
              <a:rPr lang="bs-Latn-BA" sz="14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etwork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in BiH</a:t>
            </a:r>
          </a:p>
          <a:p>
            <a:pPr algn="ctr"/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Danube Water Conference, Vienna, </a:t>
            </a:r>
            <a:r>
              <a:rPr lang="bs-Latn-BA" sz="1400" dirty="0">
                <a:ea typeface="Calibri" panose="020F0502020204030204" pitchFamily="34" charset="0"/>
                <a:cs typeface="Times New Roman" panose="02020603050405020304" pitchFamily="18" charset="0"/>
              </a:rPr>
              <a:t>2 – 3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02280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3" y="222886"/>
            <a:ext cx="3317557" cy="11351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49643" y="1504060"/>
            <a:ext cx="9921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51243" y="2651999"/>
            <a:ext cx="821908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Who Are We? </a:t>
            </a:r>
          </a:p>
          <a:p>
            <a:pPr marL="720725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Why Aquasan Network in BiH?</a:t>
            </a:r>
          </a:p>
          <a:p>
            <a:pPr marL="720725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What Have We Achieved?</a:t>
            </a:r>
          </a:p>
          <a:p>
            <a:pPr marL="720725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Concrete Actions</a:t>
            </a:r>
          </a:p>
          <a:p>
            <a:pPr marL="720725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bs-Latn-BA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Further</a:t>
            </a:r>
            <a:r>
              <a:rPr lang="bs-Latn-BA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Challenges</a:t>
            </a:r>
          </a:p>
          <a:p>
            <a:pPr marL="457200" indent="-457200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9643" y="1684142"/>
            <a:ext cx="391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80371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362" y="2506867"/>
            <a:ext cx="3637685" cy="37440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3" y="222886"/>
            <a:ext cx="3317557" cy="11351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49643" y="1504060"/>
            <a:ext cx="9921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49643" y="2506867"/>
            <a:ext cx="786923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</a:pPr>
            <a:r>
              <a:rPr lang="en-US" sz="2000" b="0" dirty="0" smtClean="0"/>
              <a:t>Sector experts from across Bosnia and Herzegovina i.e. representatives of: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Relevant state, entity and cantonal ministries, 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Entity water agencies, 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Local government units, 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Utility companies, 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NGOs, 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Research institutes, 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Private sector, and 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0" dirty="0" smtClean="0"/>
              <a:t>Independent consultants.</a:t>
            </a:r>
            <a:endParaRPr lang="en-US" sz="20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949643" y="1684142"/>
            <a:ext cx="391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Who Are We?</a:t>
            </a:r>
          </a:p>
        </p:txBody>
      </p:sp>
    </p:spTree>
    <p:extLst>
      <p:ext uri="{BB962C8B-B14F-4D97-AF65-F5344CB8AC3E}">
        <p14:creationId xmlns:p14="http://schemas.microsoft.com/office/powerpoint/2010/main" val="12625137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3" y="222886"/>
            <a:ext cx="3317557" cy="11351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49643" y="1504060"/>
            <a:ext cx="9921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85202" y="2517224"/>
            <a:ext cx="985043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Established in 2010 as an informal network in </a:t>
            </a:r>
            <a:r>
              <a:rPr lang="en-US" sz="2000" b="0" dirty="0" smtClean="0"/>
              <a:t>response to challenges in the water and environmental protection sector in BiH: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Complex </a:t>
            </a:r>
            <a:r>
              <a:rPr lang="en-US" sz="2000" dirty="0"/>
              <a:t>administrative structure in BiH: state level, two entities, 10 cantons within one of the entities and local governments;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Lack of institutionally and legally defined responsibilities in the sector;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Lack </a:t>
            </a:r>
            <a:r>
              <a:rPr lang="en-US" sz="2000" dirty="0"/>
              <a:t>of communication amongst relevant actors at all levels – municipal, cantonal, entity and state level;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Lack of capacities to address these challenges;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Recognize the existing niche – national water utility associations and associations of local governments are not very active in the water services sector.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9642" y="1684142"/>
            <a:ext cx="5501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Why Aquasan Network in BiH?</a:t>
            </a:r>
          </a:p>
        </p:txBody>
      </p:sp>
    </p:spTree>
    <p:extLst>
      <p:ext uri="{BB962C8B-B14F-4D97-AF65-F5344CB8AC3E}">
        <p14:creationId xmlns:p14="http://schemas.microsoft.com/office/powerpoint/2010/main" val="289202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6" t="21955" r="26532" b="5517"/>
          <a:stretch/>
        </p:blipFill>
        <p:spPr>
          <a:xfrm>
            <a:off x="4938179" y="5291898"/>
            <a:ext cx="2100401" cy="14092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3" y="222886"/>
            <a:ext cx="3317557" cy="11351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49643" y="1504060"/>
            <a:ext cx="9921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60295" y="2323510"/>
            <a:ext cx="1005314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3763" indent="-538163" algn="just"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Better sector networking through building up trust, communication, coordination and cooperation amongst sector stakeholders at all levels;</a:t>
            </a:r>
          </a:p>
          <a:p>
            <a:pPr marL="893763" indent="-538163" algn="just"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Identification and addressing of most relevant issues in the sector through concrete initiatives and advocacy for sector improvements</a:t>
            </a:r>
            <a:r>
              <a:rPr lang="bs-Latn-BA" sz="2000" dirty="0"/>
              <a:t>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Enhanced individual, organizational and institutional capacities in the sector</a:t>
            </a:r>
            <a:r>
              <a:rPr lang="bs-Latn-BA" sz="2000" dirty="0"/>
              <a:t>.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0255" y="4204669"/>
            <a:ext cx="2488909" cy="13541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20"/>
          <a:stretch/>
        </p:blipFill>
        <p:spPr>
          <a:xfrm>
            <a:off x="1803178" y="5555175"/>
            <a:ext cx="2825505" cy="10714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981" y="4190406"/>
            <a:ext cx="2286355" cy="1524236"/>
          </a:xfrm>
          <a:prstGeom prst="rect">
            <a:avLst/>
          </a:prstGeom>
        </p:spPr>
      </p:pic>
      <p:pic>
        <p:nvPicPr>
          <p:cNvPr id="17" name="Picture 6" descr="http://aquasanbih.ba/admin/images/albums/aquasan_mreza_bih_-_6._redovni_sastanak_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07" y="4009609"/>
            <a:ext cx="2058746" cy="14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960" y="5268306"/>
            <a:ext cx="4666971" cy="1402015"/>
          </a:xfrm>
          <a:prstGeom prst="rect">
            <a:avLst/>
          </a:prstGeom>
        </p:spPr>
      </p:pic>
      <p:pic>
        <p:nvPicPr>
          <p:cNvPr id="11" name="Picture 4" descr="http://www.aquasanbih.ba/admin/images/albums/aquasan_mreza_bih_-_3._redovni_sastanak_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386" y="4105143"/>
            <a:ext cx="2179472" cy="14537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87" y="4190406"/>
            <a:ext cx="1702404" cy="127680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49642" y="1684142"/>
            <a:ext cx="5501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What Have We Achieved?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0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3" y="222886"/>
            <a:ext cx="3317557" cy="11351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49643" y="1504060"/>
            <a:ext cx="9921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9642" y="1684142"/>
            <a:ext cx="10592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Concrete Actions – Strengthening Cooperation and Capacities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49642" y="2448998"/>
            <a:ext cx="1036628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Aquasan Regional Conference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April 2018: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Organized </a:t>
            </a:r>
            <a:r>
              <a:rPr lang="en-US" sz="2000" dirty="0"/>
              <a:t>in cooperation with state, entity, and cantonal  ministries and with associations of water utilities and associations of local governments;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Participated by representatives of water utilities and government units;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Presenters and panelists coming from water utilities and government units;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Topics relevant for water utilities and government units and conclusions requiring action by both water utilities and government units;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Involved all stakeholders to build trust and mutual understanding about needs, challenges and solutions;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Enabled local </a:t>
            </a:r>
            <a:r>
              <a:rPr lang="en-US" sz="2000" dirty="0" smtClean="0"/>
              <a:t>self-governments </a:t>
            </a:r>
            <a:r>
              <a:rPr lang="en-US" sz="2000" dirty="0"/>
              <a:t>that together with their water utilities push together for better enabling legal and business framework in BiH.</a:t>
            </a:r>
          </a:p>
        </p:txBody>
      </p:sp>
    </p:spTree>
    <p:extLst>
      <p:ext uri="{BB962C8B-B14F-4D97-AF65-F5344CB8AC3E}">
        <p14:creationId xmlns:p14="http://schemas.microsoft.com/office/powerpoint/2010/main" val="364252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3" y="222886"/>
            <a:ext cx="3317557" cy="11351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49643" y="1504060"/>
            <a:ext cx="9921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9642" y="1684142"/>
            <a:ext cx="10592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Concrete Actions – Strengthening Cooperation and Capacities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85202" y="2517224"/>
            <a:ext cx="1031271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0" dirty="0">
                <a:ea typeface="Calibri" panose="020F0502020204030204" pitchFamily="34" charset="0"/>
                <a:cs typeface="Times New Roman" panose="02020603050405020304" pitchFamily="18" charset="0"/>
              </a:rPr>
              <a:t>Capacity development programs implemented by Aquasan: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Asset </a:t>
            </a:r>
            <a:r>
              <a:rPr lang="en-US" sz="2000" dirty="0"/>
              <a:t>management, non-revenue water and energy efficiency;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All promotional events address both water utilities as well as municipal governments – CD programs are targeting water utilities but in cooperation and with support of government </a:t>
            </a:r>
            <a:r>
              <a:rPr lang="en-US" sz="2000" dirty="0" smtClean="0"/>
              <a:t>units</a:t>
            </a:r>
            <a:r>
              <a:rPr lang="bs-Latn-BA" sz="2000" dirty="0" smtClean="0"/>
              <a:t>.</a:t>
            </a:r>
            <a:endParaRPr lang="bs-Latn-BA" sz="2000" dirty="0"/>
          </a:p>
          <a:p>
            <a:pPr marL="355600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</a:pPr>
            <a:endParaRPr lang="en-US" sz="2000" dirty="0"/>
          </a:p>
        </p:txBody>
      </p:sp>
      <p:sp>
        <p:nvSpPr>
          <p:cNvPr id="2" name="Right Arrow 1"/>
          <p:cNvSpPr/>
          <p:nvPr/>
        </p:nvSpPr>
        <p:spPr>
          <a:xfrm>
            <a:off x="1332879" y="4890826"/>
            <a:ext cx="640080" cy="335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86565" y="4687049"/>
            <a:ext cx="89795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Enabled identification of lack of curriculum for local governments and thus improvements of the asset management program 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9142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3" y="222886"/>
            <a:ext cx="3317557" cy="11351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49643" y="1504060"/>
            <a:ext cx="9921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9642" y="1684142"/>
            <a:ext cx="10592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Challenges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– Strengthening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Cooperation and Capacities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85202" y="2517224"/>
            <a:ext cx="100430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Clarify rights and obligations, roles and responsibilities between local governments and water utilities and hence strengthen their communication, coordination and cooperation;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Local governments to understand better and implement fully their legally-defined roles and responsibilities;</a:t>
            </a:r>
          </a:p>
          <a:p>
            <a:pPr marL="893763" indent="-538163" algn="just">
              <a:spcBef>
                <a:spcPts val="6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The need to enhance knowledge, skills and competences of local governments and water utility staff remains, if not increases.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80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3" y="222886"/>
            <a:ext cx="3317557" cy="11351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49643" y="1504060"/>
            <a:ext cx="9921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60559" y="1889999"/>
            <a:ext cx="82190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Association for Water and Environmental Protection Sector</a:t>
            </a:r>
          </a:p>
          <a:p>
            <a:pPr algn="ctr"/>
            <a:r>
              <a:rPr lang="en-US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Aquasan Network in Bosnia and Herzegovina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97091" y="3413816"/>
            <a:ext cx="88266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32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Thank you for your attention!</a:t>
            </a:r>
            <a:endParaRPr lang="en-US" sz="3200" b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62420" y="526917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Vesna Muslic, Aquasan </a:t>
            </a:r>
            <a:r>
              <a:rPr lang="bs-Latn-BA" sz="14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etwork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in BiH</a:t>
            </a:r>
          </a:p>
          <a:p>
            <a:pPr algn="ctr"/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Danube Water Conference, Vienna, </a:t>
            </a:r>
            <a:r>
              <a:rPr lang="bs-Latn-BA" sz="1400" dirty="0">
                <a:ea typeface="Calibri" panose="020F0502020204030204" pitchFamily="34" charset="0"/>
                <a:cs typeface="Times New Roman" panose="02020603050405020304" pitchFamily="18" charset="0"/>
              </a:rPr>
              <a:t>2 – 3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39927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560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</dc:creator>
  <cp:lastModifiedBy>Vesna</cp:lastModifiedBy>
  <cp:revision>40</cp:revision>
  <dcterms:created xsi:type="dcterms:W3CDTF">2018-04-24T07:55:07Z</dcterms:created>
  <dcterms:modified xsi:type="dcterms:W3CDTF">2018-04-24T22:23:52Z</dcterms:modified>
</cp:coreProperties>
</file>