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7" r:id="rId5"/>
    <p:sldId id="266" r:id="rId6"/>
    <p:sldId id="265" r:id="rId7"/>
    <p:sldId id="261" r:id="rId8"/>
    <p:sldId id="264" r:id="rId9"/>
    <p:sldId id="263" r:id="rId10"/>
    <p:sldId id="262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8B542-36F0-427D-9FF5-0C06AA3A20DD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6C09-83FA-4BA8-987E-7AAAB4055D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82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6C09-83FA-4BA8-987E-7AAAB4055D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745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937ABDD-BE8D-447F-9FE2-38D313CE6085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026D48E-DADC-4DD4-AC0C-5684493845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779" y="3429000"/>
            <a:ext cx="6400800" cy="1473200"/>
          </a:xfrm>
        </p:spPr>
        <p:txBody>
          <a:bodyPr>
            <a:norm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2017 Danube Water Conference</a:t>
            </a:r>
          </a:p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Challenges of financing water services for development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954116" y="332656"/>
            <a:ext cx="7643866" cy="144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487" marR="122298" algn="ctr">
              <a:lnSpc>
                <a:spcPts val="2555"/>
              </a:lnSpc>
              <a:spcBef>
                <a:spcPts val="127"/>
              </a:spcBef>
            </a:pPr>
            <a:endParaRPr lang="sr-Latn-RS" sz="2400" b="1" spc="0" dirty="0" smtClean="0">
              <a:latin typeface="Arial" pitchFamily="34" charset="0"/>
              <a:cs typeface="Arial" pitchFamily="34" charset="0"/>
            </a:endParaRPr>
          </a:p>
          <a:p>
            <a:pPr marL="94487" marR="122298" algn="ctr">
              <a:lnSpc>
                <a:spcPts val="2555"/>
              </a:lnSpc>
              <a:spcBef>
                <a:spcPts val="127"/>
              </a:spcBef>
            </a:pPr>
            <a:r>
              <a:rPr lang="sr-Latn-RS" sz="2400" b="1" i="1" spc="0" dirty="0" smtClean="0">
                <a:latin typeface="Arial" pitchFamily="34" charset="0"/>
                <a:cs typeface="Arial" pitchFamily="34" charset="0"/>
              </a:rPr>
              <a:t>Financing of Capacity Building – The Needs and Constraints</a:t>
            </a:r>
          </a:p>
          <a:p>
            <a:pPr marL="94487" marR="122298" algn="ctr">
              <a:lnSpc>
                <a:spcPts val="2555"/>
              </a:lnSpc>
              <a:spcBef>
                <a:spcPts val="127"/>
              </a:spcBef>
            </a:pPr>
            <a:endParaRPr lang="sr-Latn-RS" sz="2000" b="1" i="1" spc="0" dirty="0" smtClean="0">
              <a:latin typeface="Arial" pitchFamily="34" charset="0"/>
              <a:cs typeface="Arial" pitchFamily="34" charset="0"/>
            </a:endParaRPr>
          </a:p>
          <a:p>
            <a:pPr marL="94487" marR="122298" algn="ctr">
              <a:lnSpc>
                <a:spcPts val="2555"/>
              </a:lnSpc>
              <a:spcBef>
                <a:spcPts val="127"/>
              </a:spcBef>
            </a:pPr>
            <a:r>
              <a:rPr lang="sr-Latn-BA" sz="2400" b="1" i="1" spc="0" dirty="0" smtClean="0">
                <a:latin typeface="Arial" pitchFamily="34" charset="0"/>
                <a:cs typeface="Arial" pitchFamily="34" charset="0"/>
              </a:rPr>
              <a:t>Finansiranje izgradnje kapaciteta – Potrebe i ograničenja</a:t>
            </a:r>
          </a:p>
          <a:p>
            <a:pPr marL="94487" marR="122298" algn="ctr">
              <a:lnSpc>
                <a:spcPts val="2555"/>
              </a:lnSpc>
              <a:spcBef>
                <a:spcPts val="127"/>
              </a:spcBef>
            </a:pPr>
            <a:endParaRPr lang="sr-Latn-RS" sz="2400" b="1" i="1" spc="0" dirty="0" smtClean="0">
              <a:latin typeface="Arial" pitchFamily="34" charset="0"/>
              <a:cs typeface="Arial" pitchFamily="34" charset="0"/>
            </a:endParaRPr>
          </a:p>
          <a:p>
            <a:pPr marL="94487" marR="122298" algn="ctr">
              <a:lnSpc>
                <a:spcPts val="2555"/>
              </a:lnSpc>
              <a:spcBef>
                <a:spcPts val="127"/>
              </a:spcBef>
            </a:pPr>
            <a:r>
              <a:rPr lang="sr-Latn-RS" sz="2400" dirty="0" smtClean="0">
                <a:latin typeface="Arial" pitchFamily="34" charset="0"/>
                <a:cs typeface="Arial" pitchFamily="34" charset="0"/>
              </a:rPr>
              <a:t>A.D. “Vodovod i kanalizacija” Bijeljina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04800" y="5261767"/>
            <a:ext cx="5943600" cy="3770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5000636"/>
            <a:ext cx="8482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05640">
              <a:defRPr/>
            </a:pPr>
            <a:r>
              <a:rPr lang="sr-Latn-BA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Predrag Perković   </a:t>
            </a: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sr-Latn-BA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Director</a:t>
            </a:r>
          </a:p>
          <a:p>
            <a:pPr defTabSz="1005640">
              <a:defRPr/>
            </a:pPr>
            <a:r>
              <a:rPr lang="sr-Latn-BA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     A.D. „Vodovod i kanalizacija“ Bijeljina</a:t>
            </a:r>
          </a:p>
          <a:p>
            <a:pPr defTabSz="1005640">
              <a:defRPr/>
            </a:pPr>
            <a:r>
              <a:rPr lang="sr-Latn-BA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     Bosnia and Herzegovina</a:t>
            </a:r>
            <a:endParaRPr lang="vi-VN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22036"/>
            <a:ext cx="2323169" cy="6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240" y="5943600"/>
            <a:ext cx="918117" cy="9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56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851" y="351212"/>
            <a:ext cx="8229600" cy="1252728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60" y="260648"/>
            <a:ext cx="46805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b="1" dirty="0" smtClean="0">
                <a:latin typeface="Arial" pitchFamily="34" charset="0"/>
                <a:cs typeface="Arial" pitchFamily="34" charset="0"/>
              </a:rPr>
              <a:t>Cilj rezultata A.D. Vodovod i kanalizacija Bijeljina kroz dosadašnje jačanje kapaciteta:</a:t>
            </a:r>
          </a:p>
          <a:p>
            <a:endParaRPr lang="sr-Latn-BA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BA" sz="1600" dirty="0" smtClean="0">
                <a:latin typeface="Arial" pitchFamily="34" charset="0"/>
                <a:cs typeface="Arial" pitchFamily="34" charset="0"/>
              </a:rPr>
              <a:t>Prilagođavanje zahtjevima naših korisnika kao i novih zahtjeva standarda EU dodatni je </a:t>
            </a:r>
            <a:r>
              <a:rPr lang="sr-Latn-BA" sz="1600" b="1" u="sng" dirty="0" smtClean="0">
                <a:latin typeface="Arial" pitchFamily="34" charset="0"/>
                <a:cs typeface="Arial" pitchFamily="34" charset="0"/>
              </a:rPr>
              <a:t>motiv</a:t>
            </a:r>
            <a:r>
              <a:rPr lang="sr-Latn-BA" sz="1600" dirty="0" smtClean="0">
                <a:latin typeface="Arial" pitchFamily="34" charset="0"/>
                <a:cs typeface="Arial" pitchFamily="34" charset="0"/>
              </a:rPr>
              <a:t> za usvajanjem novih znanja i tehnologija koje će garantovati održivost i razvoj. </a:t>
            </a:r>
          </a:p>
          <a:p>
            <a:pPr algn="just"/>
            <a:endParaRPr lang="sr-Latn-BA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BA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sr-Latn-BA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BA" sz="1600" dirty="0" smtClean="0">
                <a:latin typeface="Arial" pitchFamily="34" charset="0"/>
                <a:cs typeface="Arial" pitchFamily="34" charset="0"/>
              </a:rPr>
              <a:t>Izgradnjom i jačanjem sopstvenih kapaciteta zadržat će se i proširiti segment </a:t>
            </a:r>
            <a:r>
              <a:rPr lang="sr-Latn-BA" sz="1600" b="1" u="sng" dirty="0" smtClean="0">
                <a:latin typeface="Arial" pitchFamily="34" charset="0"/>
                <a:cs typeface="Arial" pitchFamily="34" charset="0"/>
              </a:rPr>
              <a:t>kvaliteta naših usluga</a:t>
            </a:r>
            <a:r>
              <a:rPr lang="sr-Latn-BA" sz="1600" dirty="0" smtClean="0">
                <a:latin typeface="Arial" pitchFamily="34" charset="0"/>
                <a:cs typeface="Arial" pitchFamily="34" charset="0"/>
              </a:rPr>
              <a:t> a što će se odraziti na </a:t>
            </a:r>
            <a:r>
              <a:rPr lang="sr-Latn-BA" sz="1600" b="1" u="sng" dirty="0" smtClean="0">
                <a:latin typeface="Arial" pitchFamily="34" charset="0"/>
                <a:cs typeface="Arial" pitchFamily="34" charset="0"/>
              </a:rPr>
              <a:t>veći broj naših zadovoljnih korisnika</a:t>
            </a:r>
            <a:r>
              <a:rPr lang="sr-Latn-BA" sz="1600" dirty="0" smtClean="0">
                <a:latin typeface="Arial" pitchFamily="34" charset="0"/>
                <a:cs typeface="Arial" pitchFamily="34" charset="0"/>
              </a:rPr>
              <a:t> te samim tim i veći status lidera u oblasti vodosnabdjevanja i odvođenja otpadnih voda.</a:t>
            </a:r>
          </a:p>
          <a:p>
            <a:pPr algn="just"/>
            <a:endParaRPr lang="sr-Latn-BA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BA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BA" sz="1600" dirty="0" smtClean="0">
                <a:latin typeface="Arial" pitchFamily="34" charset="0"/>
                <a:cs typeface="Arial" pitchFamily="34" charset="0"/>
              </a:rPr>
              <a:t>Uz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ulaganje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u edukaciju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kadrova</a:t>
            </a:r>
            <a:r>
              <a:rPr lang="sr-Latn-BA" sz="1600" dirty="0" smtClean="0">
                <a:latin typeface="Arial" pitchFamily="34" charset="0"/>
                <a:cs typeface="Arial" pitchFamily="34" charset="0"/>
              </a:rPr>
              <a:t>, povećani obim korisnika naših usluga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 i veće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iskorištenje </a:t>
            </a:r>
            <a:r>
              <a:rPr lang="sr-Latn-BA" sz="1600" dirty="0" smtClean="0">
                <a:latin typeface="Arial" pitchFamily="34" charset="0"/>
                <a:cs typeface="Arial" pitchFamily="34" charset="0"/>
              </a:rPr>
              <a:t>sopstvenih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 kapaciteta </a:t>
            </a:r>
            <a:r>
              <a:rPr lang="sr-Latn-BA" sz="1600" dirty="0" smtClean="0">
                <a:latin typeface="Arial" pitchFamily="34" charset="0"/>
                <a:cs typeface="Arial" pitchFamily="34" charset="0"/>
              </a:rPr>
              <a:t>(ne samo ljudskih) 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rezultirat </a:t>
            </a:r>
            <a:r>
              <a:rPr lang="vi-VN" sz="1600" dirty="0">
                <a:latin typeface="Arial" pitchFamily="34" charset="0"/>
                <a:cs typeface="Arial" pitchFamily="34" charset="0"/>
              </a:rPr>
              <a:t>će jačanjem </a:t>
            </a:r>
            <a:r>
              <a:rPr lang="sr-Latn-BA" sz="1600" dirty="0" smtClean="0">
                <a:latin typeface="Arial" pitchFamily="34" charset="0"/>
                <a:cs typeface="Arial" pitchFamily="34" charset="0"/>
              </a:rPr>
              <a:t>sopstvenog imena kao </a:t>
            </a:r>
            <a:r>
              <a:rPr lang="sr-Latn-BA" sz="1600" b="1" u="sng" dirty="0" smtClean="0">
                <a:latin typeface="Arial" pitchFamily="34" charset="0"/>
                <a:cs typeface="Arial" pitchFamily="34" charset="0"/>
              </a:rPr>
              <a:t>lidera za uspješno upravljanje i održiv razvoj vodovodnog i kanalizacionog sistema</a:t>
            </a:r>
            <a:r>
              <a:rPr lang="sr-Latn-BA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2280" y="270529"/>
            <a:ext cx="434421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results </a:t>
            </a:r>
            <a:r>
              <a:rPr lang="sr-Latn-RS" b="1" dirty="0" smtClean="0">
                <a:latin typeface="Arial" pitchFamily="34" charset="0"/>
                <a:cs typeface="Arial" pitchFamily="34" charset="0"/>
              </a:rPr>
              <a:t>of the previous </a:t>
            </a:r>
            <a:r>
              <a:rPr lang="sr-Latn-RS" b="1" smtClean="0">
                <a:latin typeface="Arial" pitchFamily="34" charset="0"/>
                <a:cs typeface="Arial" pitchFamily="34" charset="0"/>
              </a:rPr>
              <a:t>capacity strengthening of AD Vodovod i kanalizacija Bijeljina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endParaRPr lang="sr-Latn-BA" dirty="0"/>
          </a:p>
          <a:p>
            <a:pPr algn="just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>Customizing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the requirements of our customers as well as new requirements of EU standards is an additional </a:t>
            </a:r>
            <a:r>
              <a:rPr lang="en-US" sz="1600" b="1" i="1" u="sng" dirty="0">
                <a:latin typeface="Arial" pitchFamily="34" charset="0"/>
                <a:cs typeface="Arial" pitchFamily="34" charset="0"/>
              </a:rPr>
              <a:t>motivation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for acquiring new knowledge and technologies that will guarantee the sustainability and development. </a:t>
            </a:r>
            <a:endParaRPr lang="sr-Latn-BA" sz="16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sr-Latn-RS" sz="1600" i="1" dirty="0" smtClean="0">
                <a:latin typeface="Arial" pitchFamily="34" charset="0"/>
                <a:cs typeface="Arial" pitchFamily="34" charset="0"/>
              </a:rPr>
              <a:t>As a result of capacity building and development the </a:t>
            </a:r>
            <a:r>
              <a:rPr lang="en-US" sz="1600" b="1" i="1" u="sng" dirty="0" smtClean="0">
                <a:latin typeface="Arial" pitchFamily="34" charset="0"/>
                <a:cs typeface="Arial" pitchFamily="34" charset="0"/>
              </a:rPr>
              <a:t>quality </a:t>
            </a:r>
            <a:r>
              <a:rPr lang="en-US" sz="1600" b="1" i="1" u="sng" dirty="0">
                <a:latin typeface="Arial" pitchFamily="34" charset="0"/>
                <a:cs typeface="Arial" pitchFamily="34" charset="0"/>
              </a:rPr>
              <a:t>of our services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i="1" dirty="0" smtClean="0">
                <a:latin typeface="Arial" pitchFamily="34" charset="0"/>
                <a:cs typeface="Arial" pitchFamily="34" charset="0"/>
              </a:rPr>
              <a:t>will expand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will be reflected in </a:t>
            </a:r>
            <a:r>
              <a:rPr lang="en-US" sz="1600" b="1" i="1" u="sng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i="1" u="sng" dirty="0" err="1" smtClean="0">
                <a:latin typeface="Arial" pitchFamily="34" charset="0"/>
                <a:cs typeface="Arial" pitchFamily="34" charset="0"/>
              </a:rPr>
              <a:t>increas</a:t>
            </a:r>
            <a:r>
              <a:rPr lang="sr-Latn-RS" sz="1600" b="1" i="1" u="sng" dirty="0" smtClean="0">
                <a:latin typeface="Arial" pitchFamily="34" charset="0"/>
                <a:cs typeface="Arial" pitchFamily="34" charset="0"/>
              </a:rPr>
              <a:t>ed</a:t>
            </a:r>
            <a:r>
              <a:rPr lang="en-US" sz="16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u="sng" dirty="0">
                <a:latin typeface="Arial" pitchFamily="34" charset="0"/>
                <a:cs typeface="Arial" pitchFamily="34" charset="0"/>
              </a:rPr>
              <a:t>number of satisfied customers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and therefore </a:t>
            </a:r>
            <a:r>
              <a:rPr lang="sr-Latn-RS" sz="1600" i="1" dirty="0" smtClean="0">
                <a:latin typeface="Arial" pitchFamily="34" charset="0"/>
                <a:cs typeface="Arial" pitchFamily="34" charset="0"/>
              </a:rPr>
              <a:t>the company will remain the leader in the field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of water supply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and wastewater disposal. </a:t>
            </a:r>
            <a:endParaRPr lang="sr-Latn-BA" sz="16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i="1" dirty="0" smtClean="0">
                <a:latin typeface="Arial" pitchFamily="34" charset="0"/>
                <a:cs typeface="Arial" pitchFamily="34" charset="0"/>
              </a:rPr>
            </a:br>
            <a:r>
              <a:rPr lang="en-US" sz="1600" i="1" dirty="0">
                <a:latin typeface="Arial" pitchFamily="34" charset="0"/>
                <a:cs typeface="Arial" pitchFamily="34" charset="0"/>
              </a:rPr>
              <a:t>With the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investment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in staff education, the increased volume of users of our services and greater utilization of own capacities (not only human) will result in the </a:t>
            </a:r>
            <a:r>
              <a:rPr lang="sr-Latn-RS" sz="1600" i="1" dirty="0" smtClean="0">
                <a:latin typeface="Arial" pitchFamily="34" charset="0"/>
                <a:cs typeface="Arial" pitchFamily="34" charset="0"/>
              </a:rPr>
              <a:t>company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strengthening </a:t>
            </a:r>
            <a:r>
              <a:rPr lang="sr-Latn-RS" sz="16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b="1" i="1" u="sng" dirty="0">
                <a:latin typeface="Arial" pitchFamily="34" charset="0"/>
                <a:cs typeface="Arial" pitchFamily="34" charset="0"/>
              </a:rPr>
              <a:t>leader for the successful management and sustainable development of water supply and sewage system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836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656" y="306896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i="1" dirty="0" smtClean="0">
                <a:latin typeface="Arial" pitchFamily="34" charset="0"/>
                <a:cs typeface="Arial" panose="020B0604020202020204" pitchFamily="34" charset="0"/>
              </a:rPr>
              <a:t>  Hvala Vam na pažnji!</a:t>
            </a:r>
          </a:p>
          <a:p>
            <a:pPr algn="ctr"/>
            <a:r>
              <a:rPr lang="en-US" sz="2400" b="1" i="1" dirty="0">
                <a:latin typeface="Arial" pitchFamily="34" charset="0"/>
                <a:cs typeface="Arial" pitchFamily="34" charset="0"/>
              </a:rPr>
              <a:t>Thank you for your attention! </a:t>
            </a:r>
            <a:endParaRPr lang="sr-Latn-R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464496" cy="656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73405"/>
            <a:ext cx="2323169" cy="6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83" y="5939605"/>
            <a:ext cx="918117" cy="91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42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38606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Arial" pitchFamily="34" charset="0"/>
                <a:cs typeface="Arial" panose="020B0604020202020204" pitchFamily="34" charset="0"/>
              </a:rPr>
              <a:t>Grad Bijeljina/City of Bijeljina </a:t>
            </a:r>
            <a:r>
              <a:rPr lang="sr-Latn-RS" sz="24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A.D. ViK Bijeljina</a:t>
            </a:r>
            <a:endParaRPr lang="sr-Latn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397" y="1360885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i="1" dirty="0" smtClean="0">
                <a:latin typeface="Arial" pitchFamily="34" charset="0"/>
                <a:cs typeface="Arial" panose="020B0604020202020204" pitchFamily="34" charset="0"/>
              </a:rPr>
              <a:t>Grad Bijeljina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A.D. Vodovod i kanalizacija Bijeljina</a:t>
            </a:r>
          </a:p>
          <a:p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7" y="788236"/>
            <a:ext cx="2106712" cy="178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65" r="18906"/>
          <a:stretch/>
        </p:blipFill>
        <p:spPr bwMode="auto">
          <a:xfrm>
            <a:off x="2843809" y="788236"/>
            <a:ext cx="2824214" cy="17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24656" y="1360885"/>
            <a:ext cx="3364531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r-Latn-RS" sz="2000" b="1" dirty="0" smtClean="0">
                <a:latin typeface="Arial" pitchFamily="34" charset="0"/>
                <a:cs typeface="Arial" panose="020B0604020202020204" pitchFamily="34" charset="0"/>
              </a:rPr>
              <a:t>Površina /The area – </a:t>
            </a: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734 km²; </a:t>
            </a:r>
            <a:endParaRPr lang="sr-Latn-R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Stanovništvo /Population ~ </a:t>
            </a:r>
            <a:r>
              <a:rPr lang="sr-Latn-RS" sz="2000" b="1" dirty="0">
                <a:latin typeface="Arial" panose="020B0604020202020204" pitchFamily="34" charset="0"/>
                <a:cs typeface="Arial" panose="020B0604020202020204" pitchFamily="34" charset="0"/>
              </a:rPr>
              <a:t>115.000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30085" y="3757829"/>
            <a:ext cx="3447316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637 km vodovodnih </a:t>
            </a:r>
            <a:r>
              <a:rPr lang="sr-Latn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ijevi /water  pipes</a:t>
            </a:r>
          </a:p>
          <a:p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Latn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Latn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718 </a:t>
            </a: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priključaka </a:t>
            </a: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/connections</a:t>
            </a:r>
          </a:p>
          <a:p>
            <a:endParaRPr lang="sr-Latn-R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 km kanalizacionih </a:t>
            </a:r>
            <a:r>
              <a:rPr lang="sr-Latn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ijevi /sewerage pipes</a:t>
            </a:r>
          </a:p>
          <a:p>
            <a:r>
              <a:rPr lang="sr-Latn-R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 9.000 priključaka /connections</a:t>
            </a:r>
          </a:p>
          <a:p>
            <a:endParaRPr lang="sr-Latn-R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26" y="3717032"/>
            <a:ext cx="3121061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3" t="1871" r="4099" b="1301"/>
          <a:stretch/>
        </p:blipFill>
        <p:spPr bwMode="auto">
          <a:xfrm>
            <a:off x="251520" y="3889873"/>
            <a:ext cx="2278565" cy="259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18" y="6170265"/>
            <a:ext cx="2323169" cy="6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45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47855"/>
            <a:ext cx="864096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b="1" i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Lična karta preduzeća /I</a:t>
            </a:r>
            <a:r>
              <a:rPr lang="en-US" sz="2400" b="1" i="1" u="sng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dentity</a:t>
            </a:r>
            <a:r>
              <a:rPr lang="en-US" sz="2400" b="1" i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card</a:t>
            </a:r>
            <a:r>
              <a:rPr lang="sr-Latn-BA" sz="2400" b="1" i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the company:</a:t>
            </a:r>
          </a:p>
          <a:p>
            <a:endParaRPr lang="sr-Latn-BA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truktura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akcijskog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kapitala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društva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sljedeća</a:t>
            </a: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/The capital structure is as follows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sr-Latn-BA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Grad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Bijeljina</a:t>
            </a:r>
            <a:r>
              <a:rPr lang="sr-Latn-BA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/City of Bijeljina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65%</a:t>
            </a:r>
          </a:p>
          <a:p>
            <a:pPr lvl="1"/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Penzijski fond RS/Pension fund RS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restituciju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RS</a:t>
            </a: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/Restitution fond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5%</a:t>
            </a:r>
          </a:p>
          <a:p>
            <a:pPr lvl="1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Ostali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akcionari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 Other shareholders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sr-Latn-BA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80000"/>
            </a:pP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snovn</a:t>
            </a: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kapital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društva</a:t>
            </a: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/The share capital of the company is: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10.009.225,00 </a:t>
            </a:r>
            <a:r>
              <a:rPr lang="sr-Latn-RS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sr-Latn-BA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80000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godišnji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prihod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godinu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/and the annual income for 2016 is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.371.831,00 </a:t>
            </a:r>
            <a:r>
              <a:rPr lang="sr-Latn-RS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Latn-BA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80000"/>
            </a:pP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Broj stalno zaposlenih/The number of employees is: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221</a:t>
            </a:r>
            <a:endParaRPr lang="sr-Latn-BA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80000"/>
            </a:pPr>
            <a:endParaRPr lang="sr-Latn-BA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80000"/>
            </a:pPr>
            <a:r>
              <a:rPr lang="sr-Latn-BA" b="1" i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Područje </a:t>
            </a:r>
            <a:r>
              <a:rPr lang="sr-Latn-BA" b="1" i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vodosnabdjevanja/ Water Supply area:</a:t>
            </a:r>
          </a:p>
          <a:p>
            <a:pPr algn="just">
              <a:buSzPct val="80000"/>
            </a:pPr>
            <a:endParaRPr lang="sr-Latn-BA" b="1" i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SzPct val="80000"/>
              <a:buFontTx/>
              <a:buChar char="-"/>
            </a:pP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pokriveno</a:t>
            </a:r>
            <a:r>
              <a:rPr lang="sr-Latn-BA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teritorije </a:t>
            </a:r>
            <a:r>
              <a:rPr lang="sr-Latn-BA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grada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Bijeljina</a:t>
            </a: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/70% of the city of Bijeljina is coverred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sr-Latn-BA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SzPct val="80000"/>
              <a:buFontTx/>
              <a:buChar char="-"/>
            </a:pPr>
            <a:r>
              <a:rPr lang="sr-Latn-BA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vi-VN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stanovništva 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 obezbjeđeno pitkom </a:t>
            </a:r>
            <a:r>
              <a:rPr lang="vi-VN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vodom</a:t>
            </a: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/70% of the population is provided with drinking water,</a:t>
            </a:r>
            <a:endParaRPr lang="sr-Latn-BA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SzPct val="80000"/>
              <a:buFontTx/>
              <a:buChar char="-"/>
            </a:pPr>
            <a:r>
              <a:rPr lang="sr-Latn-BA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32.718 </a:t>
            </a:r>
            <a:r>
              <a:rPr lang="sr-Latn-BA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registrovanih </a:t>
            </a:r>
            <a:r>
              <a:rPr lang="sr-Latn-BA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korisnika/registered users </a:t>
            </a:r>
            <a:r>
              <a:rPr lang="sr-Latn-BA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95.000 </a:t>
            </a:r>
            <a:r>
              <a:rPr lang="sr-Latn-BA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stanovnika/inhabitants</a:t>
            </a:r>
            <a:r>
              <a:rPr lang="sr-Latn-BA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vi-VN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Latn-BA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SzPct val="80000"/>
            </a:pPr>
            <a:endParaRPr lang="sr-Latn-BA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6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35" y="192828"/>
            <a:ext cx="43493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BA" sz="2000" b="1" i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Sistem kanalizacije:</a:t>
            </a:r>
          </a:p>
          <a:p>
            <a:pPr algn="just"/>
            <a:endParaRPr lang="sr-Latn-BA" sz="2000" b="1" i="1" u="sn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 2005. godine počinje izgradnja kan. sistema grada BN</a:t>
            </a:r>
          </a:p>
          <a:p>
            <a:pPr algn="just"/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Uloženo oko 41 miliona EURA (</a:t>
            </a:r>
            <a:r>
              <a:rPr lang="sr-Latn-RS" sz="20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mil. kredit EBRD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 mil. budžet grada BN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 mil. donacije  Evropske komisije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Švedske razvojne agencije i Programa Vlade Holandije „Orio“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Izgrađeno i pušteno u rad </a:t>
            </a:r>
            <a:r>
              <a:rPr lang="sr-Latn-RS" sz="2000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PPOV grada Bijeljina</a:t>
            </a:r>
            <a:r>
              <a:rPr lang="sr-Latn-R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(SBR tehnologija) – za 40.000 ekvivalent stanovnika.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ivana_s\Desktop\PPOV 3D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15" y="4594033"/>
            <a:ext cx="4460207" cy="218145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9115" y="6036829"/>
            <a:ext cx="2076872" cy="73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3833" algn="l"/>
              </a:tabLst>
            </a:pPr>
            <a:r>
              <a:rPr lang="sr-Latn-BA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PPOV</a:t>
            </a:r>
            <a:endParaRPr lang="sr-Latn-BA" sz="14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3833" algn="l"/>
              </a:tabLst>
            </a:pPr>
            <a:r>
              <a:rPr lang="en-GB" sz="1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Latn-BA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svećano otvaranje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23833" algn="l"/>
              </a:tabLst>
            </a:pPr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24</a:t>
            </a:r>
            <a:r>
              <a:rPr lang="sr-Latn-BA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.02.</a:t>
            </a:r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2016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www.infobijeljina.com/NewsImages/770x300/109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6953"/>
            <a:ext cx="3984659" cy="2188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9992" y="202390"/>
            <a:ext cx="46440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BA" sz="2000" b="1" i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Sewage system:</a:t>
            </a:r>
          </a:p>
          <a:p>
            <a:pPr algn="just"/>
            <a:endParaRPr lang="sr-Latn-BA" sz="2000" b="1" i="1" u="sn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construction of the sewerage system  of City of Bijeljina started in 2005.</a:t>
            </a:r>
          </a:p>
          <a:p>
            <a:pPr algn="just"/>
            <a:r>
              <a:rPr lang="sr-Latn-R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 has been invested around 41 milion EURA (</a:t>
            </a:r>
            <a:r>
              <a:rPr lang="sr-Latn-RS" sz="20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 mil. -</a:t>
            </a:r>
            <a:r>
              <a:rPr lang="sr-Latn-RS" sz="20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EBRD loan</a:t>
            </a:r>
            <a:r>
              <a:rPr lang="sr-Latn-R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 mil.</a:t>
            </a:r>
            <a:r>
              <a:rPr lang="sr-Latn-RS" sz="20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-city budget</a:t>
            </a:r>
            <a:r>
              <a:rPr lang="sr-Latn-R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 mil. -</a:t>
            </a:r>
            <a:r>
              <a:rPr lang="sr-Latn-RS" sz="20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European Commission donations</a:t>
            </a:r>
            <a:r>
              <a:rPr lang="sr-Latn-R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Swedish International Development Agency  and the Government Program the Netherlands „Orio“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sr-Latn-RS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WWTP</a:t>
            </a:r>
            <a:r>
              <a:rPr lang="sr-Latn-RS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(SBR technology) was built and put into operation – the equivalent of  40.000 inhabitants.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4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15" y="40045"/>
            <a:ext cx="4525494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Zbog naglog razvoja vodovodnog i kanalizacionog sistema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vodovodno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preduze</a:t>
            </a:r>
            <a:r>
              <a:rPr lang="sr-Latn-BA" b="1" dirty="0">
                <a:latin typeface="Arial" panose="020B0604020202020204" pitchFamily="34" charset="0"/>
                <a:cs typeface="Arial" panose="020B0604020202020204" pitchFamily="34" charset="0"/>
              </a:rPr>
              <a:t>će i </a:t>
            </a:r>
            <a:r>
              <a:rPr lang="sr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 Bijeljina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prati donošenje investicionih odluka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r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vođenje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kapitaln</a:t>
            </a:r>
            <a:r>
              <a:rPr lang="sr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sr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r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just"/>
            <a:r>
              <a:rPr lang="sr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Gradskoj upravi i samom vodovodu treba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efikasno preduzeće (upravljanje i poslovanje)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4" y="6211565"/>
            <a:ext cx="2323169" cy="6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472" y="2535671"/>
            <a:ext cx="3571013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 poslovanja u vodov. preduzeću BN/The business plan of the water  utility in Bijeljina</a:t>
            </a:r>
          </a:p>
          <a:p>
            <a:pPr algn="ctr"/>
            <a:r>
              <a:rPr lang="sr-Latn-BA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1400" b="1" dirty="0" smtClean="0">
                <a:latin typeface="Arial" pitchFamily="34" charset="0"/>
                <a:cs typeface="Arial" pitchFamily="34" charset="0"/>
              </a:rPr>
              <a:t>Planska dokumenta/Planinng documents – 1, 3 god./year</a:t>
            </a:r>
            <a:endParaRPr lang="sr-Latn-BA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Latn-BA" sz="1400" b="1" dirty="0" smtClean="0">
                <a:latin typeface="Arial" pitchFamily="34" charset="0"/>
                <a:cs typeface="Arial" pitchFamily="34" charset="0"/>
              </a:rPr>
              <a:t>Master plan vodosnabdjevanja/Master plan for water supply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1931" y="2494303"/>
            <a:ext cx="3255462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 poslovanja za Grad Bijeljina/The business plan for city of Bijeljina:</a:t>
            </a:r>
          </a:p>
          <a:p>
            <a:pPr algn="ctr"/>
            <a:r>
              <a:rPr lang="sr-Latn-BA" sz="1400" b="1" dirty="0" smtClean="0">
                <a:latin typeface="Arial" pitchFamily="34" charset="0"/>
                <a:cs typeface="Arial" pitchFamily="34" charset="0"/>
              </a:rPr>
              <a:t>Strategija razvoja grada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Bijeljina</a:t>
            </a:r>
            <a:r>
              <a:rPr lang="sr-Latn-BA" sz="1400" b="1" dirty="0" smtClean="0">
                <a:latin typeface="Arial" pitchFamily="34" charset="0"/>
                <a:cs typeface="Arial" pitchFamily="34" charset="0"/>
              </a:rPr>
              <a:t>/Development Strategy for Bijeljina – 10 godina/years</a:t>
            </a:r>
          </a:p>
          <a:p>
            <a:pPr algn="ctr"/>
            <a:r>
              <a:rPr lang="sr-Latn-BA" sz="1400" b="1" dirty="0" smtClean="0">
                <a:latin typeface="Arial" pitchFamily="34" charset="0"/>
                <a:cs typeface="Arial" pitchFamily="34" charset="0"/>
              </a:rPr>
              <a:t>Investicioni planovi/Investment Plans – 3 godine/years</a:t>
            </a:r>
          </a:p>
          <a:p>
            <a:pPr algn="ctr"/>
            <a:r>
              <a:rPr lang="sr-Latn-BA" sz="1400" b="1" dirty="0" smtClean="0">
                <a:latin typeface="Arial" pitchFamily="34" charset="0"/>
                <a:cs typeface="Arial" pitchFamily="34" charset="0"/>
              </a:rPr>
              <a:t>Planska dokumenta/Planing documents – 1 godina/year</a:t>
            </a: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886200" y="3740697"/>
            <a:ext cx="18288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3654594" y="2535671"/>
            <a:ext cx="2399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BA" sz="1600" dirty="0" smtClean="0">
                <a:latin typeface="Arial" pitchFamily="34" charset="0"/>
                <a:cs typeface="Arial" pitchFamily="34" charset="0"/>
              </a:rPr>
              <a:t>Grad Bijeljina/City of Bijeljina </a:t>
            </a:r>
          </a:p>
          <a:p>
            <a:pPr algn="ctr"/>
            <a:r>
              <a:rPr lang="sr-Latn-BA" sz="1600" dirty="0" smtClean="0">
                <a:latin typeface="Arial" pitchFamily="34" charset="0"/>
                <a:cs typeface="Arial" pitchFamily="34" charset="0"/>
              </a:rPr>
              <a:t>Uprava vodovodnog preduzeća Bijeljina/Water utility management</a:t>
            </a:r>
          </a:p>
          <a:p>
            <a:pPr algn="ctr"/>
            <a:r>
              <a:rPr lang="sr-Latn-BA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693174" y="4228443"/>
            <a:ext cx="5021826" cy="261880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BA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Strateško</a:t>
            </a:r>
            <a:r>
              <a:rPr lang="en-U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sr-Latn-BA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operativno planiranje!</a:t>
            </a:r>
            <a:r>
              <a:rPr lang="en-U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r-Latn-BA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BA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Strategic/operational planing!</a:t>
            </a:r>
            <a: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sr-Latn-BA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dž</a:t>
            </a:r>
            <a:r>
              <a:rPr lang="en-U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en-U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r-Latn-BA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godina?/</a:t>
            </a:r>
            <a:r>
              <a:rPr lang="sr-Latn-BA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year budget?</a:t>
            </a:r>
            <a: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Kako implementirati aktivnosti</a:t>
            </a:r>
            <a:r>
              <a:rPr lang="en-U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r-Latn-BA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to implement the activities?</a:t>
            </a:r>
            <a: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Način finansiranja</a:t>
            </a:r>
            <a:r>
              <a:rPr lang="en-U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r-Latn-BA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Methods of financing?</a:t>
            </a:r>
            <a:r>
              <a:rPr lang="en-U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sr-Latn-BA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ondovi</a:t>
            </a:r>
            <a:r>
              <a:rPr lang="en-US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r-Latn-BA" sz="1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Funds?</a:t>
            </a:r>
            <a:r>
              <a:rPr lang="en-U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Efekti planiranih aktivnosti</a:t>
            </a:r>
            <a:r>
              <a:rPr lang="en-US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sr-Latn-BA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effects of the planned activities?</a:t>
            </a:r>
            <a:r>
              <a: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Jačanje kapaciteta? </a:t>
            </a:r>
            <a:r>
              <a:rPr lang="sr-Latn-BA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Strengthening capacity?</a:t>
            </a:r>
            <a:endParaRPr lang="en-US" sz="1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118515" y="4225329"/>
            <a:ext cx="574659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rved Left Arrow 12"/>
          <p:cNvSpPr/>
          <p:nvPr/>
        </p:nvSpPr>
        <p:spPr>
          <a:xfrm rot="2400000">
            <a:off x="5836199" y="4922315"/>
            <a:ext cx="731520" cy="18330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30346" y="1455694"/>
            <a:ext cx="68862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9" y="40045"/>
            <a:ext cx="4499992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water utility and the City of Bijeljina have to conduct the capital projects d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the rapid development of water supply and sewage system </a:t>
            </a:r>
            <a:endParaRPr lang="sr-Latn-B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algn="just"/>
            <a:r>
              <a:rPr lang="sr-Latn-B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City Administration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needs an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company (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i.e.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and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operations)</a:t>
            </a:r>
            <a:endParaRPr lang="sr-Latn-R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644009" y="1468070"/>
            <a:ext cx="68862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01" r="13498"/>
          <a:stretch/>
        </p:blipFill>
        <p:spPr bwMode="auto">
          <a:xfrm>
            <a:off x="221644" y="3485715"/>
            <a:ext cx="1059265" cy="160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IVANA\Desktop\New folder (2)\DWP_AM-Hub-brochure-SRB_0915_Page_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48" t="63420" r="28867" b="10795"/>
          <a:stretch/>
        </p:blipFill>
        <p:spPr bwMode="auto">
          <a:xfrm>
            <a:off x="1294239" y="2834994"/>
            <a:ext cx="7207532" cy="3950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47088" y="2804675"/>
            <a:ext cx="19436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Pametno upravljanje</a:t>
            </a:r>
          </a:p>
          <a:p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4806" y="2779574"/>
            <a:ext cx="15079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Jaka preduzeća</a:t>
            </a:r>
          </a:p>
          <a:p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0212" y="4965457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Održivost</a:t>
            </a:r>
          </a:p>
          <a:p>
            <a:endParaRPr lang="en-US" b="1" u="sng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14268" y="4170778"/>
            <a:ext cx="864096" cy="431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86100" y="3884673"/>
            <a:ext cx="1116380" cy="573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92162" y="4810286"/>
            <a:ext cx="1226874" cy="562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5502" y="25624"/>
            <a:ext cx="764839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Cilj: EFIKASNO UPRAVLJANJE VODOVODOM!</a:t>
            </a:r>
          </a:p>
          <a:p>
            <a:pPr algn="ctr"/>
            <a:r>
              <a:rPr lang="sr-Latn-B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Objective: EFFECTIVE MANAGAMENT!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922215" y="1289028"/>
            <a:ext cx="1847280" cy="1583238"/>
            <a:chOff x="3070" y="1298"/>
            <a:chExt cx="2178" cy="2828"/>
          </a:xfrm>
        </p:grpSpPr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3070" y="1298"/>
              <a:ext cx="2178" cy="2828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342" y="1298"/>
              <a:ext cx="1634" cy="2125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3669" y="1298"/>
              <a:ext cx="980" cy="1284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273833" y="2528345"/>
            <a:ext cx="1140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Podaci</a:t>
            </a:r>
            <a:endParaRPr lang="en-GB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090519" y="2004425"/>
            <a:ext cx="1518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Zaposleni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poslovni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procesi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022925" y="1640587"/>
            <a:ext cx="1689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Odl</a:t>
            </a:r>
            <a:r>
              <a:rPr lang="sr-Latn-RS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učivanje</a:t>
            </a:r>
            <a:endParaRPr lang="en-GB" sz="1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Up-Down Arrow 19"/>
          <p:cNvSpPr/>
          <p:nvPr/>
        </p:nvSpPr>
        <p:spPr>
          <a:xfrm>
            <a:off x="4755425" y="2872266"/>
            <a:ext cx="234487" cy="392686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2373" y="762408"/>
            <a:ext cx="8634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A.D. „Vodovod i kanalizacija“ Bijeljina</a:t>
            </a:r>
          </a:p>
          <a:p>
            <a:r>
              <a:rPr lang="sr-Latn-B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 2013. - 2016. godina učestvuje u programima </a:t>
            </a:r>
            <a:r>
              <a:rPr lang="sr-Latn-BA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jačanja kapaciteta </a:t>
            </a:r>
          </a:p>
          <a:p>
            <a:r>
              <a:rPr lang="sr-Latn-BA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IAWD, GIZ, NALAS</a:t>
            </a:r>
          </a:p>
          <a:p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5762" y="5802361"/>
            <a:ext cx="21351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Analitički i savjetodavni poslovi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1196" y="5802361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Platforma za</a:t>
            </a:r>
          </a:p>
          <a:p>
            <a:pPr algn="ctr"/>
            <a:r>
              <a:rPr lang="sr-Latn-BA" sz="1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razmjenu znanja</a:t>
            </a:r>
          </a:p>
          <a:p>
            <a:endParaRPr lang="en-US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8882" y="5960813"/>
            <a:ext cx="26003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Jačanje kapaciteta</a:t>
            </a:r>
          </a:p>
          <a:p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555" y="2329945"/>
            <a:ext cx="2234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FINANSIRANJE...</a:t>
            </a:r>
          </a:p>
          <a:p>
            <a:r>
              <a:rPr lang="sr-Latn-BA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KO... KOLIKO???/</a:t>
            </a:r>
          </a:p>
          <a:p>
            <a:r>
              <a:rPr lang="sr-Latn-BA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FUNDING...WHO...HOW MUCH???</a:t>
            </a: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9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2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0201406"/>
              </p:ext>
            </p:extLst>
          </p:nvPr>
        </p:nvGraphicFramePr>
        <p:xfrm>
          <a:off x="107504" y="60960"/>
          <a:ext cx="8928992" cy="6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65"/>
                <a:gridCol w="5685091"/>
                <a:gridCol w="3024336"/>
              </a:tblGrid>
              <a:tr h="415200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latin typeface="Arial" pitchFamily="34" charset="0"/>
                          <a:cs typeface="Arial" pitchFamily="34" charset="0"/>
                        </a:rPr>
                        <a:t>POTREBE / THE</a:t>
                      </a:r>
                      <a:r>
                        <a:rPr lang="sr-Latn-BA" sz="1600" baseline="0" dirty="0" smtClean="0">
                          <a:latin typeface="Arial" pitchFamily="34" charset="0"/>
                          <a:cs typeface="Arial" pitchFamily="34" charset="0"/>
                        </a:rPr>
                        <a:t> NEEDS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latin typeface="Arial" pitchFamily="34" charset="0"/>
                          <a:cs typeface="Arial" pitchFamily="34" charset="0"/>
                        </a:rPr>
                        <a:t>OGRANIČENJA / CONSTRAINTS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</a:tr>
              <a:tr h="551837">
                <a:tc>
                  <a:txBody>
                    <a:bodyPr/>
                    <a:lstStyle/>
                    <a:p>
                      <a:r>
                        <a:rPr lang="sr-Latn-BA" sz="120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Organizacija na nivou svih sektora unutar preduzeća i na</a:t>
                      </a:r>
                      <a:r>
                        <a:rPr lang="sr-Latn-B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nivou drugih institucija</a:t>
                      </a:r>
                      <a:r>
                        <a:rPr lang="sr-Latn-BA" sz="140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organization at the level of all sectors within the company and at the level of other institutions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Sopstvena</a:t>
                      </a:r>
                      <a:r>
                        <a:rPr lang="sr-Latn-BA" sz="1400" dirty="0" smtClean="0">
                          <a:latin typeface="Arial" pitchFamily="34" charset="0"/>
                          <a:cs typeface="Arial" pitchFamily="34" charset="0"/>
                        </a:rPr>
                        <a:t>/Own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7997">
                <a:tc>
                  <a:txBody>
                    <a:bodyPr/>
                    <a:lstStyle/>
                    <a:p>
                      <a:r>
                        <a:rPr lang="sr-Latn-BA" sz="120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Planiranje (investiciono,</a:t>
                      </a:r>
                      <a:r>
                        <a:rPr lang="sr-Latn-B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strateško...) a u saradnji sa gradskom upravom</a:t>
                      </a:r>
                      <a:r>
                        <a:rPr lang="sr-Latn-BA" sz="140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Planning (investment, strategic ...) in cooperation with the city administration </a:t>
                      </a:r>
                      <a:b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U zavisnosti od</a:t>
                      </a:r>
                      <a:r>
                        <a:rPr lang="sr-Latn-B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planiranih sredstava preduzeća i grada/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Depending on the planned funds</a:t>
                      </a:r>
                      <a:r>
                        <a:rPr lang="sr-Latn-B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of the company</a:t>
                      </a:r>
                      <a:r>
                        <a:rPr lang="sr-Latn-BA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 the city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1837">
                <a:tc>
                  <a:txBody>
                    <a:bodyPr/>
                    <a:lstStyle/>
                    <a:p>
                      <a:r>
                        <a:rPr lang="sr-Latn-BA" sz="120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Planiranje budžeta i realizacija/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Budget planning and implementation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U zavisnosti od</a:t>
                      </a:r>
                      <a:r>
                        <a:rPr lang="sr-Latn-B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raspoloživih sredstava</a:t>
                      </a:r>
                      <a:r>
                        <a:rPr lang="sr-Latn-BA" sz="140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Depending on </a:t>
                      </a:r>
                      <a:r>
                        <a:rPr lang="sr-Latn-R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available funds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369">
                <a:tc>
                  <a:txBody>
                    <a:bodyPr/>
                    <a:lstStyle/>
                    <a:p>
                      <a:r>
                        <a:rPr lang="sr-Latn-BA" sz="120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Upravljanje</a:t>
                      </a:r>
                      <a:r>
                        <a:rPr lang="sr-Latn-B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ljudskim resursima</a:t>
                      </a:r>
                      <a:r>
                        <a:rPr lang="sr-Latn-BA" sz="140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Human Resource Management 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Adekvatni</a:t>
                      </a:r>
                      <a:r>
                        <a:rPr lang="sr-Latn-B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kadrovi/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adequate staff 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1837">
                <a:tc>
                  <a:txBody>
                    <a:bodyPr/>
                    <a:lstStyle/>
                    <a:p>
                      <a:r>
                        <a:rPr lang="sr-Latn-BA" sz="120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Održavanje</a:t>
                      </a:r>
                      <a:r>
                        <a:rPr lang="sr-Latn-B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i izgradnja vodovodne i kanalizacione infrastrukture</a:t>
                      </a:r>
                      <a:r>
                        <a:rPr lang="sr-Latn-BA" sz="1400" baseline="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maintenance and construction of </a:t>
                      </a:r>
                      <a:r>
                        <a:rPr lang="sr-Latn-R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the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water and sewage infrastructure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Finansijska sredstva</a:t>
                      </a:r>
                      <a:r>
                        <a:rPr lang="sr-Latn-B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preduzeća i grada</a:t>
                      </a:r>
                      <a:r>
                        <a:rPr lang="sr-Latn-BA" sz="1400" baseline="0" dirty="0" smtClean="0">
                          <a:latin typeface="Arial" pitchFamily="34" charset="0"/>
                          <a:cs typeface="Arial" pitchFamily="34" charset="0"/>
                        </a:rPr>
                        <a:t>/ Company resources and </a:t>
                      </a:r>
                      <a:r>
                        <a:rPr lang="sr-Latn-B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city resources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1837">
                <a:tc>
                  <a:txBody>
                    <a:bodyPr/>
                    <a:lstStyle/>
                    <a:p>
                      <a:r>
                        <a:rPr lang="sr-Latn-BA" sz="1200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Jačanje kapaciteta/</a:t>
                      </a:r>
                      <a:r>
                        <a:rPr lang="sr-Latn-BA" sz="1400" b="0" dirty="0" smtClean="0">
                          <a:latin typeface="Arial" pitchFamily="34" charset="0"/>
                          <a:cs typeface="Arial" pitchFamily="34" charset="0"/>
                        </a:rPr>
                        <a:t>Strengthening of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capacity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Ne</a:t>
                      </a:r>
                      <a:r>
                        <a:rPr lang="sr-Latn-B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postoje ograničenja nego cilj i benefiti/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There are no restrictions </a:t>
                      </a:r>
                      <a:r>
                        <a:rPr lang="sr-Latn-R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only the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objective and benefits 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3369">
                <a:tc>
                  <a:txBody>
                    <a:bodyPr/>
                    <a:lstStyle/>
                    <a:p>
                      <a:r>
                        <a:rPr lang="sr-Latn-BA" sz="1200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Razvoj i pristup novim tehnologijama/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Development and access to new technologies 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Finansijska sredstva</a:t>
                      </a:r>
                      <a:r>
                        <a:rPr lang="sr-Latn-BA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sr-Latn-BA" sz="1400" baseline="0" dirty="0" smtClean="0"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Funding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16542">
                <a:tc>
                  <a:txBody>
                    <a:bodyPr/>
                    <a:lstStyle/>
                    <a:p>
                      <a:r>
                        <a:rPr lang="sr-Latn-BA" sz="1200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sr-Latn-BA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stati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</a:t>
                      </a:r>
                      <a:r>
                        <a:rPr lang="sr-Latn-BA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od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najuspješnijih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r-Latn-BA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preduzeća sa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inovativnim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korištenjem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</a:t>
                      </a:r>
                      <a:r>
                        <a:rPr lang="sr-Latn-BA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vremenih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tehnologija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r-Latn-BA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brigu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zaštiti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r-Latn-BA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životne sredine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staln</a:t>
                      </a:r>
                      <a:r>
                        <a:rPr lang="sr-Latn-BA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om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tež</a:t>
                      </a:r>
                      <a:r>
                        <a:rPr lang="sr-Latn-BA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njom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poboljšanja</a:t>
                      </a:r>
                      <a:r>
                        <a:rPr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sr-Latn-BA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svojih </a:t>
                      </a:r>
                      <a:r>
                        <a:rPr lang="en-US" sz="14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usluga</a:t>
                      </a:r>
                      <a:r>
                        <a:rPr lang="sr-Latn-BA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Becoming one of the most successful companies with an innovative use of modern technology and with regard for the protection of the environment and constantly striving to improve its services 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BA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r-Latn-BA" sz="1400" b="1" dirty="0" smtClean="0">
                          <a:latin typeface="Arial" pitchFamily="34" charset="0"/>
                          <a:cs typeface="Arial" pitchFamily="34" charset="0"/>
                        </a:rPr>
                        <a:t>*!!!*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47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4383399"/>
              </p:ext>
            </p:extLst>
          </p:nvPr>
        </p:nvGraphicFramePr>
        <p:xfrm>
          <a:off x="485293" y="689631"/>
          <a:ext cx="8352926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9284"/>
                <a:gridCol w="1296144"/>
                <a:gridCol w="1368152"/>
                <a:gridCol w="1299346"/>
              </a:tblGrid>
              <a:tr h="273537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latin typeface="Arial" pitchFamily="34" charset="0"/>
                          <a:cs typeface="Arial" pitchFamily="34" charset="0"/>
                        </a:rPr>
                        <a:t>2014.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latin typeface="Arial" pitchFamily="34" charset="0"/>
                          <a:cs typeface="Arial" pitchFamily="34" charset="0"/>
                        </a:rPr>
                        <a:t>2015.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latin typeface="Arial" pitchFamily="34" charset="0"/>
                          <a:cs typeface="Arial" pitchFamily="34" charset="0"/>
                        </a:rPr>
                        <a:t>2016.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74831">
                <a:tc>
                  <a:txBody>
                    <a:bodyPr/>
                    <a:lstStyle/>
                    <a:p>
                      <a:pPr algn="l"/>
                      <a:r>
                        <a:rPr lang="sr-Latn-BA" sz="1600" b="1" dirty="0" smtClean="0">
                          <a:latin typeface="Arial" pitchFamily="34" charset="0"/>
                          <a:cs typeface="Arial" pitchFamily="34" charset="0"/>
                        </a:rPr>
                        <a:t>Troškovi u vezi sa stručnim</a:t>
                      </a:r>
                      <a:r>
                        <a:rPr lang="sr-Latn-B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usavršavanjem zaposlenih (seminari i stručni časopisi) </a:t>
                      </a:r>
                    </a:p>
                    <a:p>
                      <a:pPr algn="l"/>
                      <a:r>
                        <a:rPr lang="sr-Latn-B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Costs related to professional training of </a:t>
                      </a:r>
                      <a:r>
                        <a:rPr lang="sr-Latn-R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employees (seminars and professional journals) 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sr-Latn-BA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r-Latn-BA" sz="1600" dirty="0" smtClean="0">
                          <a:latin typeface="Arial" pitchFamily="34" charset="0"/>
                          <a:cs typeface="Arial" pitchFamily="34" charset="0"/>
                        </a:rPr>
                        <a:t>6.500 EUR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sr-Latn-BA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r-Latn-BA" sz="1600" dirty="0" smtClean="0">
                          <a:latin typeface="Arial" pitchFamily="34" charset="0"/>
                          <a:cs typeface="Arial" pitchFamily="34" charset="0"/>
                        </a:rPr>
                        <a:t>7.000 EUR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BA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sr-Latn-BA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r-Latn-BA" sz="1600" dirty="0" smtClean="0">
                          <a:latin typeface="Arial" pitchFamily="34" charset="0"/>
                          <a:cs typeface="Arial" pitchFamily="34" charset="0"/>
                        </a:rPr>
                        <a:t>12.500 EUR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0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b="1" dirty="0" smtClean="0">
                <a:latin typeface="Arial" pitchFamily="34" charset="0"/>
                <a:cs typeface="Arial" panose="020B0604020202020204" pitchFamily="34" charset="0"/>
              </a:rPr>
              <a:t>Troškovi A.D. ViK na jačanju kapaciteta / </a:t>
            </a:r>
          </a:p>
          <a:p>
            <a:pPr algn="ctr"/>
            <a:r>
              <a:rPr lang="en-US" sz="2000" b="1" dirty="0" smtClean="0"/>
              <a:t>Costs </a:t>
            </a:r>
            <a:r>
              <a:rPr lang="sr-Latn-RS" sz="2000" b="1" dirty="0" smtClean="0"/>
              <a:t>of the capacity </a:t>
            </a:r>
            <a:r>
              <a:rPr lang="en-US" sz="2000" b="1" dirty="0" smtClean="0"/>
              <a:t>strengthen</a:t>
            </a:r>
            <a:r>
              <a:rPr lang="sr-Latn-RS" sz="2000" b="1" dirty="0" smtClean="0"/>
              <a:t>ing</a:t>
            </a:r>
            <a:r>
              <a:rPr lang="sr-Latn-RS" sz="2000" b="1" dirty="0" smtClean="0">
                <a:latin typeface="Arial" pitchFamily="34" charset="0"/>
                <a:cs typeface="Arial" panose="020B0604020202020204" pitchFamily="34" charset="0"/>
              </a:rPr>
              <a:t>:</a:t>
            </a:r>
            <a:endParaRPr lang="sr-Latn-RS" sz="2000" b="1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18" y="2492896"/>
            <a:ext cx="4374740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Latn-RS" dirty="0" smtClean="0">
                <a:latin typeface="Arial" pitchFamily="34" charset="0"/>
                <a:cs typeface="Arial" panose="020B0604020202020204" pitchFamily="34" charset="0"/>
              </a:rPr>
              <a:t>Ostali troškovi:</a:t>
            </a:r>
          </a:p>
          <a:p>
            <a:pPr marL="342900" indent="-342900" algn="just">
              <a:buFontTx/>
              <a:buChar char="-"/>
            </a:pPr>
            <a:r>
              <a:rPr lang="sr-Latn-RS" dirty="0" smtClean="0">
                <a:latin typeface="Arial" pitchFamily="34" charset="0"/>
                <a:cs typeface="Arial" panose="020B0604020202020204" pitchFamily="34" charset="0"/>
              </a:rPr>
              <a:t>Razmjena znanja i iskustva sa drugim vodovodima su najveći udio u jačanju kapaciteta Društva (npr. saradnja sa Beogradskim vodovodom ili saradnja sa vodovodima radi PPOV)</a:t>
            </a:r>
          </a:p>
          <a:p>
            <a:pPr marL="342900" indent="-342900" algn="just">
              <a:buFontTx/>
              <a:buChar char="-"/>
            </a:pPr>
            <a:r>
              <a:rPr lang="sr-Latn-RS" dirty="0" smtClean="0">
                <a:latin typeface="Arial" pitchFamily="34" charset="0"/>
                <a:cs typeface="Arial" panose="020B0604020202020204" pitchFamily="34" charset="0"/>
              </a:rPr>
              <a:t>Učestvovanje na konferencijama i seminarima sa nizom stručnih radova, prezentacija, diskusija i sastanaka</a:t>
            </a:r>
          </a:p>
          <a:p>
            <a:pPr marL="342900" indent="-342900" algn="just">
              <a:buFontTx/>
              <a:buChar char="-"/>
            </a:pPr>
            <a:r>
              <a:rPr lang="sr-Latn-RS" dirty="0" smtClean="0">
                <a:latin typeface="Arial" pitchFamily="34" charset="0"/>
                <a:cs typeface="Arial" panose="020B0604020202020204" pitchFamily="34" charset="0"/>
              </a:rPr>
              <a:t>Praćenje novih fondova i projekata koji su potrebni preduzeću</a:t>
            </a:r>
          </a:p>
          <a:p>
            <a:pPr marL="342900" indent="-342900" algn="just">
              <a:buFontTx/>
              <a:buChar char="-"/>
            </a:pPr>
            <a:r>
              <a:rPr lang="sr-Latn-RS" dirty="0" smtClean="0">
                <a:latin typeface="Arial" pitchFamily="34" charset="0"/>
                <a:cs typeface="Arial" panose="020B0604020202020204" pitchFamily="34" charset="0"/>
              </a:rPr>
              <a:t>Osposobljenost kadrova za brz i adekvatan odgovor na izazove pred kojima se susreću vodovodi</a:t>
            </a:r>
          </a:p>
          <a:p>
            <a:pPr marL="342900" indent="-342900">
              <a:buFontTx/>
              <a:buChar char="-"/>
            </a:pPr>
            <a:endParaRPr lang="sr-Latn-R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9234" y="2495891"/>
            <a:ext cx="4704148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Other</a:t>
            </a:r>
            <a:r>
              <a:rPr lang="sr-Latn-BA" i="1" dirty="0" smtClean="0"/>
              <a:t> </a:t>
            </a:r>
            <a:r>
              <a:rPr lang="en-US" i="1" dirty="0" smtClean="0"/>
              <a:t>costs</a:t>
            </a:r>
            <a:r>
              <a:rPr lang="en-US" i="1" dirty="0"/>
              <a:t>: 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sr-Latn-BA" i="1" dirty="0" smtClean="0"/>
              <a:t>- </a:t>
            </a:r>
            <a:r>
              <a:rPr lang="en-US" i="1" dirty="0" smtClean="0"/>
              <a:t>Sharing </a:t>
            </a:r>
            <a:r>
              <a:rPr lang="en-US" i="1" dirty="0"/>
              <a:t>knowledge and experiences with other water </a:t>
            </a:r>
            <a:r>
              <a:rPr lang="sr-Latn-RS" i="1" dirty="0" smtClean="0"/>
              <a:t>utilities</a:t>
            </a:r>
            <a:r>
              <a:rPr lang="en-US" i="1" dirty="0" smtClean="0"/>
              <a:t> </a:t>
            </a:r>
            <a:r>
              <a:rPr lang="en-US" i="1" dirty="0"/>
              <a:t>have the largest share in strengthening the capacity of the Company (for example, cooperation with the Belgrade water </a:t>
            </a:r>
            <a:r>
              <a:rPr lang="sr-Latn-RS" i="1" dirty="0" smtClean="0"/>
              <a:t>utility</a:t>
            </a:r>
            <a:r>
              <a:rPr lang="en-US" i="1" dirty="0" smtClean="0"/>
              <a:t> </a:t>
            </a:r>
            <a:r>
              <a:rPr lang="en-US" i="1" dirty="0"/>
              <a:t>or cooperation with the water </a:t>
            </a:r>
            <a:r>
              <a:rPr lang="sr-Latn-RS" i="1" dirty="0" smtClean="0"/>
              <a:t>utilities referring to the</a:t>
            </a:r>
            <a:r>
              <a:rPr lang="en-US" i="1" dirty="0" smtClean="0"/>
              <a:t> </a:t>
            </a:r>
            <a:r>
              <a:rPr lang="en-US" i="1" dirty="0"/>
              <a:t>WWTP) 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sr-Latn-BA" i="1" dirty="0" smtClean="0"/>
              <a:t>- </a:t>
            </a:r>
            <a:r>
              <a:rPr lang="en-US" i="1" dirty="0" smtClean="0"/>
              <a:t>Participation </a:t>
            </a:r>
            <a:r>
              <a:rPr lang="sr-Latn-RS" i="1" dirty="0" smtClean="0"/>
              <a:t>at</a:t>
            </a:r>
            <a:r>
              <a:rPr lang="en-US" i="1" dirty="0" smtClean="0"/>
              <a:t> </a:t>
            </a:r>
            <a:r>
              <a:rPr lang="en-US" i="1" dirty="0"/>
              <a:t>conferences and seminars with </a:t>
            </a:r>
            <a:r>
              <a:rPr lang="en-US" i="1" dirty="0" smtClean="0"/>
              <a:t>a </a:t>
            </a:r>
            <a:r>
              <a:rPr lang="en-US" i="1" dirty="0"/>
              <a:t>series of technical papers, presentations, discussions and meetings 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sr-Latn-BA" i="1" dirty="0" smtClean="0"/>
              <a:t>- </a:t>
            </a:r>
            <a:r>
              <a:rPr lang="en-US" i="1" dirty="0" smtClean="0"/>
              <a:t>Monitoring</a:t>
            </a:r>
            <a:r>
              <a:rPr lang="sr-Latn-RS" i="1" dirty="0" smtClean="0"/>
              <a:t> of the</a:t>
            </a:r>
            <a:r>
              <a:rPr lang="en-US" i="1" dirty="0" smtClean="0"/>
              <a:t> </a:t>
            </a:r>
            <a:r>
              <a:rPr lang="en-US" i="1" dirty="0"/>
              <a:t>new funds and </a:t>
            </a:r>
            <a:r>
              <a:rPr lang="en-US" i="1" dirty="0" smtClean="0"/>
              <a:t>projects</a:t>
            </a:r>
            <a:r>
              <a:rPr lang="en-US" i="1" dirty="0"/>
              <a:t> 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sr-Latn-BA" i="1" dirty="0" smtClean="0"/>
              <a:t>- </a:t>
            </a:r>
            <a:r>
              <a:rPr lang="en-US" i="1" dirty="0" smtClean="0"/>
              <a:t>Competence </a:t>
            </a:r>
            <a:r>
              <a:rPr lang="en-US" i="1" dirty="0"/>
              <a:t>of personnel for prompt and adequate response to the challenges faced by water </a:t>
            </a:r>
            <a:r>
              <a:rPr lang="en-US" i="1" dirty="0" smtClean="0"/>
              <a:t>utilities</a:t>
            </a:r>
            <a:endParaRPr lang="sr-Latn-R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7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9" y="99764"/>
            <a:ext cx="4747265" cy="67403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Latn-RS" b="1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Dosadašnji rezultati na jačanju kapaciteta:</a:t>
            </a:r>
            <a:endParaRPr lang="sr-Latn-R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Uvođenje ISO standarda – sopstvenim kadrovima a rezultat su poboljšani poslovni procesi;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Poboljšani rezultati u sektoru naplate i potraživanja (digitalno osavremenjivanje sektora naplate, procenat naplate iznad 90%, otkrivanje nelegalnih potrošača...);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Uveden GIS sistem sa razvojem povezivanja svih ostalih poslovnih procesa;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Aktivno učestvovanje u međunarodnim projektima;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Vođenje imovine preduzeća i adekvatno upravljanje;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Stalna saradnja i razumjevanje od strane gradske uprave za proširenje i održavanje vodovodne i kanalizacione mreže – aktivno zajedničko učestvovanje u projektima i javnim nastupima (konferencije, edukacije...);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Mnogobrojni saveznici (drugi vodovodi iz okruženja) na zajedničkom cilju i saradnji</a:t>
            </a:r>
          </a:p>
        </p:txBody>
      </p:sp>
      <p:sp>
        <p:nvSpPr>
          <p:cNvPr id="5" name="Rectangle 4"/>
          <p:cNvSpPr/>
          <p:nvPr/>
        </p:nvSpPr>
        <p:spPr>
          <a:xfrm>
            <a:off x="4751004" y="108728"/>
            <a:ext cx="4392996" cy="701730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Latn-RS" b="1" i="1" dirty="0" smtClean="0">
                <a:solidFill>
                  <a:schemeClr val="tx1"/>
                </a:solidFill>
              </a:rPr>
              <a:t>So far accomplished r</a:t>
            </a:r>
            <a:r>
              <a:rPr lang="en-US" b="1" i="1" dirty="0" err="1" smtClean="0">
                <a:solidFill>
                  <a:schemeClr val="tx1"/>
                </a:solidFill>
              </a:rPr>
              <a:t>esults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sr-Latn-RS" b="1" i="1" dirty="0" smtClean="0">
                <a:solidFill>
                  <a:schemeClr val="tx1"/>
                </a:solidFill>
              </a:rPr>
              <a:t>in capacity strengthening</a:t>
            </a:r>
            <a:r>
              <a:rPr lang="en-US" b="1" i="1" dirty="0" smtClean="0">
                <a:solidFill>
                  <a:schemeClr val="tx1"/>
                </a:solidFill>
              </a:rPr>
              <a:t>:</a:t>
            </a:r>
            <a:r>
              <a:rPr lang="en-US" b="1" i="1" dirty="0">
                <a:solidFill>
                  <a:schemeClr val="tx1"/>
                </a:solidFill>
              </a:rPr>
              <a:t> </a:t>
            </a: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sr-Latn-BA" i="1" dirty="0" smtClean="0">
                <a:solidFill>
                  <a:schemeClr val="tx1"/>
                </a:solidFill>
              </a:rPr>
              <a:t>- </a:t>
            </a:r>
            <a:r>
              <a:rPr lang="en-US" i="1" dirty="0" smtClean="0">
                <a:solidFill>
                  <a:schemeClr val="tx1"/>
                </a:solidFill>
              </a:rPr>
              <a:t>The </a:t>
            </a:r>
            <a:r>
              <a:rPr lang="en-US" i="1" dirty="0">
                <a:solidFill>
                  <a:schemeClr val="tx1"/>
                </a:solidFill>
              </a:rPr>
              <a:t>introduction of ISO standards </a:t>
            </a:r>
            <a:r>
              <a:rPr lang="en-US" i="1" dirty="0" smtClean="0">
                <a:solidFill>
                  <a:schemeClr val="tx1"/>
                </a:solidFill>
              </a:rPr>
              <a:t>-</a:t>
            </a:r>
            <a:r>
              <a:rPr lang="sr-Latn-RS" i="1" dirty="0" smtClean="0">
                <a:solidFill>
                  <a:schemeClr val="tx1"/>
                </a:solidFill>
              </a:rPr>
              <a:t> with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sr-Latn-RS" i="1" dirty="0" smtClean="0">
                <a:solidFill>
                  <a:schemeClr val="tx1"/>
                </a:solidFill>
              </a:rPr>
              <a:t>our </a:t>
            </a:r>
            <a:r>
              <a:rPr lang="en-US" i="1" dirty="0" smtClean="0">
                <a:solidFill>
                  <a:schemeClr val="tx1"/>
                </a:solidFill>
              </a:rPr>
              <a:t>own </a:t>
            </a:r>
            <a:r>
              <a:rPr lang="en-US" i="1" dirty="0">
                <a:solidFill>
                  <a:schemeClr val="tx1"/>
                </a:solidFill>
              </a:rPr>
              <a:t>staff </a:t>
            </a:r>
            <a:r>
              <a:rPr lang="en-US" i="1" dirty="0" smtClean="0">
                <a:solidFill>
                  <a:schemeClr val="tx1"/>
                </a:solidFill>
              </a:rPr>
              <a:t>a</a:t>
            </a:r>
            <a:r>
              <a:rPr lang="sr-Latn-RS" i="1" dirty="0" smtClean="0">
                <a:solidFill>
                  <a:schemeClr val="tx1"/>
                </a:solidFill>
              </a:rPr>
              <a:t>nd the </a:t>
            </a:r>
            <a:r>
              <a:rPr lang="en-US" i="1" dirty="0" smtClean="0">
                <a:solidFill>
                  <a:schemeClr val="tx1"/>
                </a:solidFill>
              </a:rPr>
              <a:t> result</a:t>
            </a:r>
            <a:r>
              <a:rPr lang="sr-Latn-RS" i="1" dirty="0" smtClean="0">
                <a:solidFill>
                  <a:schemeClr val="tx1"/>
                </a:solidFill>
              </a:rPr>
              <a:t> is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improved </a:t>
            </a:r>
            <a:r>
              <a:rPr lang="en-US" i="1" dirty="0" smtClean="0">
                <a:solidFill>
                  <a:schemeClr val="tx1"/>
                </a:solidFill>
              </a:rPr>
              <a:t>business</a:t>
            </a:r>
            <a:r>
              <a:rPr lang="sr-Latn-BA" i="1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process;</a:t>
            </a:r>
            <a:r>
              <a:rPr lang="en-US" i="1" dirty="0">
                <a:solidFill>
                  <a:schemeClr val="tx1"/>
                </a:solidFill>
              </a:rPr>
              <a:t> 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sr-Latn-BA" i="1" dirty="0" smtClean="0">
                <a:solidFill>
                  <a:schemeClr val="tx1"/>
                </a:solidFill>
              </a:rPr>
              <a:t>- </a:t>
            </a:r>
            <a:r>
              <a:rPr lang="en-US" i="1" dirty="0" smtClean="0">
                <a:solidFill>
                  <a:schemeClr val="tx1"/>
                </a:solidFill>
              </a:rPr>
              <a:t>Improved </a:t>
            </a:r>
            <a:r>
              <a:rPr lang="en-US" i="1" dirty="0">
                <a:solidFill>
                  <a:schemeClr val="tx1"/>
                </a:solidFill>
              </a:rPr>
              <a:t>results in the </a:t>
            </a:r>
            <a:r>
              <a:rPr lang="sr-Latn-RS" i="1" dirty="0" smtClean="0">
                <a:solidFill>
                  <a:schemeClr val="tx1"/>
                </a:solidFill>
              </a:rPr>
              <a:t>claims </a:t>
            </a:r>
            <a:r>
              <a:rPr lang="en-US" i="1" dirty="0" smtClean="0">
                <a:solidFill>
                  <a:schemeClr val="tx1"/>
                </a:solidFill>
              </a:rPr>
              <a:t>collection  (</a:t>
            </a:r>
            <a:r>
              <a:rPr lang="sr-Latn-RS" i="1" dirty="0" smtClean="0">
                <a:solidFill>
                  <a:schemeClr val="tx1"/>
                </a:solidFill>
              </a:rPr>
              <a:t>e.g. modernization of the billing sector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collection </a:t>
            </a:r>
            <a:r>
              <a:rPr lang="sr-Latn-RS" i="1" dirty="0" smtClean="0">
                <a:solidFill>
                  <a:schemeClr val="tx1"/>
                </a:solidFill>
              </a:rPr>
              <a:t>rate is over 90% </a:t>
            </a:r>
            <a:r>
              <a:rPr lang="en-US" i="1" dirty="0" smtClean="0">
                <a:solidFill>
                  <a:schemeClr val="tx1"/>
                </a:solidFill>
              </a:rPr>
              <a:t>percentage</a:t>
            </a:r>
            <a:r>
              <a:rPr lang="sr-Latn-RS" i="1" dirty="0" smtClean="0">
                <a:solidFill>
                  <a:schemeClr val="tx1"/>
                </a:solidFill>
              </a:rPr>
              <a:t>,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detection of illegal connections, ...); 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sr-Latn-BA" i="1" dirty="0" smtClean="0">
                <a:solidFill>
                  <a:schemeClr val="tx1"/>
                </a:solidFill>
              </a:rPr>
              <a:t>- The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GIS system </a:t>
            </a:r>
            <a:r>
              <a:rPr lang="sr-Latn-RS" i="1" dirty="0" smtClean="0">
                <a:solidFill>
                  <a:schemeClr val="tx1"/>
                </a:solidFill>
              </a:rPr>
              <a:t>was established </a:t>
            </a:r>
            <a:r>
              <a:rPr lang="sr-Latn-BA" i="1" dirty="0" smtClean="0">
                <a:solidFill>
                  <a:schemeClr val="tx1"/>
                </a:solidFill>
              </a:rPr>
              <a:t>with possibility of connection with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all other business processes; 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sr-Latn-BA" i="1" dirty="0" smtClean="0">
                <a:solidFill>
                  <a:schemeClr val="tx1"/>
                </a:solidFill>
              </a:rPr>
              <a:t>- </a:t>
            </a:r>
            <a:r>
              <a:rPr lang="en-US" i="1" dirty="0" smtClean="0">
                <a:solidFill>
                  <a:schemeClr val="tx1"/>
                </a:solidFill>
              </a:rPr>
              <a:t>Active </a:t>
            </a:r>
            <a:r>
              <a:rPr lang="en-US" i="1" dirty="0">
                <a:solidFill>
                  <a:schemeClr val="tx1"/>
                </a:solidFill>
              </a:rPr>
              <a:t>participation in international projects; 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sr-Latn-BA" i="1" dirty="0" smtClean="0">
                <a:solidFill>
                  <a:schemeClr val="tx1"/>
                </a:solidFill>
              </a:rPr>
              <a:t>- </a:t>
            </a:r>
            <a:r>
              <a:rPr lang="en-US" i="1" dirty="0" smtClean="0">
                <a:solidFill>
                  <a:schemeClr val="tx1"/>
                </a:solidFill>
              </a:rPr>
              <a:t>Keeping </a:t>
            </a:r>
            <a:r>
              <a:rPr lang="en-US" i="1" dirty="0">
                <a:solidFill>
                  <a:schemeClr val="tx1"/>
                </a:solidFill>
              </a:rPr>
              <a:t>the company's assets and proper management; 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sr-Latn-BA" i="1" dirty="0" smtClean="0">
                <a:solidFill>
                  <a:schemeClr val="tx1"/>
                </a:solidFill>
              </a:rPr>
              <a:t>- </a:t>
            </a:r>
            <a:r>
              <a:rPr lang="en-US" i="1" dirty="0" smtClean="0">
                <a:solidFill>
                  <a:schemeClr val="tx1"/>
                </a:solidFill>
              </a:rPr>
              <a:t>Constant </a:t>
            </a:r>
            <a:r>
              <a:rPr lang="en-US" i="1" dirty="0">
                <a:solidFill>
                  <a:schemeClr val="tx1"/>
                </a:solidFill>
              </a:rPr>
              <a:t>cooperation and understanding </a:t>
            </a:r>
            <a:r>
              <a:rPr lang="sr-Latn-RS" i="1" dirty="0" smtClean="0">
                <a:solidFill>
                  <a:schemeClr val="tx1"/>
                </a:solidFill>
              </a:rPr>
              <a:t>of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the city administration for the expansion and maintenance of water and sewage network - active participation in joint projects and public appearances (conferences, education ...); </a:t>
            </a:r>
            <a:r>
              <a:rPr lang="en-US" i="1" dirty="0" smtClean="0">
                <a:solidFill>
                  <a:schemeClr val="tx1"/>
                </a:solidFill>
              </a:rPr>
              <a:t/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sr-Latn-BA" i="1" dirty="0" smtClean="0">
                <a:solidFill>
                  <a:schemeClr val="tx1"/>
                </a:solidFill>
              </a:rPr>
              <a:t>- A large number of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allies 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sr-Latn-RS" i="1" dirty="0" smtClean="0">
                <a:solidFill>
                  <a:schemeClr val="tx1"/>
                </a:solidFill>
              </a:rPr>
              <a:t>i.e. </a:t>
            </a:r>
            <a:r>
              <a:rPr lang="en-US" i="1" dirty="0" smtClean="0">
                <a:solidFill>
                  <a:schemeClr val="tx1"/>
                </a:solidFill>
              </a:rPr>
              <a:t>other water</a:t>
            </a:r>
            <a:r>
              <a:rPr lang="sr-Latn-RS" i="1" dirty="0" smtClean="0">
                <a:solidFill>
                  <a:schemeClr val="tx1"/>
                </a:solidFill>
              </a:rPr>
              <a:t> utilities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in the environment) on a common purpose and cooperation</a:t>
            </a:r>
            <a:endParaRPr lang="sr-Latn-RS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205</TotalTime>
  <Words>1298</Words>
  <Application>Microsoft Office PowerPoint</Application>
  <PresentationFormat>On-screen Show (4:3)</PresentationFormat>
  <Paragraphs>172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</dc:creator>
  <cp:lastModifiedBy>Natasa Jovic</cp:lastModifiedBy>
  <cp:revision>57</cp:revision>
  <dcterms:created xsi:type="dcterms:W3CDTF">2017-05-13T15:13:45Z</dcterms:created>
  <dcterms:modified xsi:type="dcterms:W3CDTF">2017-05-15T07:36:17Z</dcterms:modified>
</cp:coreProperties>
</file>