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image11.jpg" ContentType="image/gif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5"/>
  </p:notesMasterIdLst>
  <p:handoutMasterIdLst>
    <p:handoutMasterId r:id="rId16"/>
  </p:handoutMasterIdLst>
  <p:sldIdLst>
    <p:sldId id="260" r:id="rId2"/>
    <p:sldId id="328" r:id="rId3"/>
    <p:sldId id="330" r:id="rId4"/>
    <p:sldId id="329" r:id="rId5"/>
    <p:sldId id="336" r:id="rId6"/>
    <p:sldId id="340" r:id="rId7"/>
    <p:sldId id="337" r:id="rId8"/>
    <p:sldId id="299" r:id="rId9"/>
    <p:sldId id="341" r:id="rId10"/>
    <p:sldId id="339" r:id="rId11"/>
    <p:sldId id="335" r:id="rId12"/>
    <p:sldId id="344" r:id="rId13"/>
    <p:sldId id="301" r:id="rId14"/>
  </p:sldIdLst>
  <p:sldSz cx="9144000" cy="6858000" type="screen4x3"/>
  <p:notesSz cx="6794500" cy="9906000"/>
  <p:defaultTextStyle>
    <a:defPPr>
      <a:defRPr lang="de-CH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A11AB872-F26A-433B-8C67-8B0A570DAACF}">
          <p14:sldIdLst>
            <p14:sldId id="260"/>
            <p14:sldId id="328"/>
            <p14:sldId id="330"/>
            <p14:sldId id="329"/>
            <p14:sldId id="336"/>
            <p14:sldId id="340"/>
            <p14:sldId id="337"/>
            <p14:sldId id="299"/>
            <p14:sldId id="341"/>
            <p14:sldId id="339"/>
            <p14:sldId id="335"/>
            <p14:sldId id="344"/>
            <p14:sldId id="301"/>
          </p14:sldIdLst>
        </p14:section>
        <p14:section name="Untitled Section" id="{08EBC11C-F485-4791-99ED-A5136A5BAB63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odeva Stanislava EDA DODST" initials="DODST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81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79" autoAdjust="0"/>
    <p:restoredTop sz="88655" autoAdjust="0"/>
  </p:normalViewPr>
  <p:slideViewPr>
    <p:cSldViewPr>
      <p:cViewPr varScale="1">
        <p:scale>
          <a:sx n="83" d="100"/>
          <a:sy n="83" d="100"/>
        </p:scale>
        <p:origin x="187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3" cy="495300"/>
          </a:xfrm>
          <a:prstGeom prst="rect">
            <a:avLst/>
          </a:prstGeom>
        </p:spPr>
        <p:txBody>
          <a:bodyPr vert="horz" wrap="square" lIns="91157" tIns="45578" rIns="91157" bIns="4557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1"/>
            <a:ext cx="2944283" cy="495300"/>
          </a:xfrm>
          <a:prstGeom prst="rect">
            <a:avLst/>
          </a:prstGeom>
        </p:spPr>
        <p:txBody>
          <a:bodyPr vert="horz" wrap="square" lIns="91157" tIns="45578" rIns="91157" bIns="4557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8AAAE16-67E5-4122-A724-E7E073234753}" type="datetimeFigureOut">
              <a:rPr lang="en-US" altLang="en-US"/>
              <a:pPr>
                <a:defRPr/>
              </a:pPr>
              <a:t>5/18/2017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wrap="square" lIns="91157" tIns="45578" rIns="91157" bIns="4557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wrap="square" lIns="91157" tIns="45578" rIns="91157" bIns="4557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F3D7CE5-84F7-46D1-9681-C2B86875A02C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7484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428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57" tIns="45578" rIns="91157" bIns="4557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645" y="1"/>
            <a:ext cx="294428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57" tIns="45578" rIns="91157" bIns="4557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351"/>
            <a:ext cx="5435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57" tIns="45578" rIns="91157" bIns="455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/>
              <a:t>Click to edit Master text styles</a:t>
            </a:r>
          </a:p>
          <a:p>
            <a:pPr lvl="1"/>
            <a:r>
              <a:rPr lang="de-CH" noProof="0"/>
              <a:t>Second level</a:t>
            </a:r>
          </a:p>
          <a:p>
            <a:pPr lvl="2"/>
            <a:r>
              <a:rPr lang="de-CH" noProof="0"/>
              <a:t>Third level</a:t>
            </a:r>
          </a:p>
          <a:p>
            <a:pPr lvl="3"/>
            <a:r>
              <a:rPr lang="de-CH" noProof="0"/>
              <a:t>Fourth level</a:t>
            </a:r>
          </a:p>
          <a:p>
            <a:pPr lvl="4"/>
            <a:r>
              <a:rPr lang="de-CH" noProof="0"/>
              <a:t>Fifth level</a:t>
            </a: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8981"/>
            <a:ext cx="294428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57" tIns="45578" rIns="91157" bIns="4557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645" y="9408981"/>
            <a:ext cx="294428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57" tIns="45578" rIns="91157" bIns="4557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0699F1C-A77D-47A3-A968-E79E682FB3AB}" type="slidenum">
              <a:rPr lang="de-CH" altLang="en-US"/>
              <a:pPr>
                <a:defRPr/>
              </a:pPr>
              <a:t>‹Nr.›</a:t>
            </a:fld>
            <a:endParaRPr lang="de-CH" altLang="en-US"/>
          </a:p>
        </p:txBody>
      </p:sp>
    </p:spTree>
    <p:extLst>
      <p:ext uri="{BB962C8B-B14F-4D97-AF65-F5344CB8AC3E}">
        <p14:creationId xmlns:p14="http://schemas.microsoft.com/office/powerpoint/2010/main" val="37532299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699F1C-A77D-47A3-A968-E79E682FB3AB}" type="slidenum">
              <a:rPr lang="de-CH" altLang="en-US" smtClean="0"/>
              <a:pPr>
                <a:defRPr/>
              </a:pPr>
              <a:t>1</a:t>
            </a:fld>
            <a:endParaRPr lang="de-CH" altLang="en-US"/>
          </a:p>
        </p:txBody>
      </p:sp>
    </p:spTree>
    <p:extLst>
      <p:ext uri="{BB962C8B-B14F-4D97-AF65-F5344CB8AC3E}">
        <p14:creationId xmlns:p14="http://schemas.microsoft.com/office/powerpoint/2010/main" val="1214176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1565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699F1C-A77D-47A3-A968-E79E682FB3AB}" type="slidenum">
              <a:rPr lang="de-CH" altLang="en-US" smtClean="0"/>
              <a:pPr>
                <a:defRPr/>
              </a:pPr>
              <a:t>8</a:t>
            </a:fld>
            <a:endParaRPr lang="de-CH" altLang="en-US"/>
          </a:p>
        </p:txBody>
      </p:sp>
    </p:spTree>
    <p:extLst>
      <p:ext uri="{BB962C8B-B14F-4D97-AF65-F5344CB8AC3E}">
        <p14:creationId xmlns:p14="http://schemas.microsoft.com/office/powerpoint/2010/main" val="3284698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699F1C-A77D-47A3-A968-E79E682FB3AB}" type="slidenum">
              <a:rPr lang="de-CH" altLang="en-US" smtClean="0"/>
              <a:pPr>
                <a:defRPr/>
              </a:pPr>
              <a:t>13</a:t>
            </a:fld>
            <a:endParaRPr lang="de-CH" altLang="en-US"/>
          </a:p>
        </p:txBody>
      </p:sp>
    </p:spTree>
    <p:extLst>
      <p:ext uri="{BB962C8B-B14F-4D97-AF65-F5344CB8AC3E}">
        <p14:creationId xmlns:p14="http://schemas.microsoft.com/office/powerpoint/2010/main" val="1650191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2"/>
          <p:cNvGraphicFramePr>
            <a:graphicFrameLocks noChangeAspect="1"/>
          </p:cNvGraphicFramePr>
          <p:nvPr/>
        </p:nvGraphicFramePr>
        <p:xfrm>
          <a:off x="950913" y="385763"/>
          <a:ext cx="263525" cy="28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84" name="Photo Editor Photo" r:id="rId3" imgW="857143" imgH="933580" progId="MSPhotoEd.3">
                  <p:embed/>
                </p:oleObj>
              </mc:Choice>
              <mc:Fallback>
                <p:oleObj name="Photo Editor Photo" r:id="rId3" imgW="857143" imgH="933580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0913" y="385763"/>
                        <a:ext cx="263525" cy="287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-3175" y="1809750"/>
            <a:ext cx="9144000" cy="179388"/>
          </a:xfrm>
          <a:prstGeom prst="rect">
            <a:avLst/>
          </a:prstGeom>
          <a:solidFill>
            <a:srgbClr val="F581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2298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1187450" y="2278063"/>
            <a:ext cx="7416800" cy="1470025"/>
          </a:xfrm>
          <a:ln/>
        </p:spPr>
        <p:txBody>
          <a:bodyPr anchor="ctr"/>
          <a:lstStyle>
            <a:lvl1pPr>
              <a:defRPr sz="5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CH"/>
          </a:p>
        </p:txBody>
      </p:sp>
      <p:pic>
        <p:nvPicPr>
          <p:cNvPr id="8" name="Pictur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025" y="352401"/>
            <a:ext cx="20002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0497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6"/>
          <p:cNvGraphicFramePr>
            <a:graphicFrameLocks noChangeAspect="1"/>
          </p:cNvGraphicFramePr>
          <p:nvPr/>
        </p:nvGraphicFramePr>
        <p:xfrm>
          <a:off x="420688" y="385763"/>
          <a:ext cx="263525" cy="28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00" name="Photo Editor Photo" r:id="rId3" imgW="857143" imgH="933580" progId="MSPhotoEd.3">
                  <p:embed/>
                </p:oleObj>
              </mc:Choice>
              <mc:Fallback>
                <p:oleObj name="Photo Editor Photo" r:id="rId3" imgW="857143" imgH="933580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688" y="385763"/>
                        <a:ext cx="263525" cy="287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97F10-55E6-47CC-ABE0-B856D603505F}" type="slidenum">
              <a:rPr lang="de-CH" altLang="en-US"/>
              <a:pPr>
                <a:defRPr/>
              </a:pPr>
              <a:t>‹Nr.›</a:t>
            </a:fld>
            <a:endParaRPr lang="de-CH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altLang="en-US"/>
              <a:t>Title Powerpoint Template  • </a:t>
            </a:r>
            <a:r>
              <a:rPr lang="de-CH" altLang="en-US" b="0">
                <a:latin typeface="ArialMT" charset="0"/>
              </a:rPr>
              <a:t>Subtitle </a:t>
            </a:r>
            <a:r>
              <a:rPr lang="de-CH" altLang="en-US"/>
              <a:t>•</a:t>
            </a:r>
            <a:r>
              <a:rPr lang="de-CH" altLang="en-US" b="0">
                <a:latin typeface="ArialMT" charset="0"/>
              </a:rPr>
              <a:t> Coof  •  Name</a:t>
            </a:r>
            <a:endParaRPr lang="de-CH" altLang="en-US" b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164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6"/>
          <p:cNvGraphicFramePr>
            <a:graphicFrameLocks noChangeAspect="1"/>
          </p:cNvGraphicFramePr>
          <p:nvPr/>
        </p:nvGraphicFramePr>
        <p:xfrm>
          <a:off x="420688" y="385763"/>
          <a:ext cx="263525" cy="28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24" name="Photo Editor Photo" r:id="rId3" imgW="857143" imgH="933580" progId="MSPhotoEd.3">
                  <p:embed/>
                </p:oleObj>
              </mc:Choice>
              <mc:Fallback>
                <p:oleObj name="Photo Editor Photo" r:id="rId3" imgW="857143" imgH="933580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688" y="385763"/>
                        <a:ext cx="263525" cy="287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5463" y="233363"/>
            <a:ext cx="1898650" cy="5881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9513" y="233363"/>
            <a:ext cx="5543550" cy="5881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3C830-1114-4F2E-94FB-F52504F1865F}" type="slidenum">
              <a:rPr lang="de-CH" altLang="en-US"/>
              <a:pPr>
                <a:defRPr/>
              </a:pPr>
              <a:t>‹Nr.›</a:t>
            </a:fld>
            <a:endParaRPr lang="de-CH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altLang="en-US"/>
              <a:t>Title Powerpoint Template  • </a:t>
            </a:r>
            <a:r>
              <a:rPr lang="de-CH" altLang="en-US" b="0">
                <a:latin typeface="ArialMT" charset="0"/>
              </a:rPr>
              <a:t>Subtitle </a:t>
            </a:r>
            <a:r>
              <a:rPr lang="de-CH" altLang="en-US"/>
              <a:t>•</a:t>
            </a:r>
            <a:r>
              <a:rPr lang="de-CH" altLang="en-US" b="0">
                <a:latin typeface="ArialMT" charset="0"/>
              </a:rPr>
              <a:t> Coof  •  Name</a:t>
            </a:r>
            <a:endParaRPr lang="de-CH" altLang="en-US" b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112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6"/>
          <p:cNvGraphicFramePr>
            <a:graphicFrameLocks noChangeAspect="1"/>
          </p:cNvGraphicFramePr>
          <p:nvPr/>
        </p:nvGraphicFramePr>
        <p:xfrm>
          <a:off x="420688" y="385763"/>
          <a:ext cx="263525" cy="28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09" name="Photo Editor Photo" r:id="rId3" imgW="857143" imgH="933580" progId="MSPhotoEd.3">
                  <p:embed/>
                </p:oleObj>
              </mc:Choice>
              <mc:Fallback>
                <p:oleObj name="Photo Editor Photo" r:id="rId3" imgW="857143" imgH="933580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688" y="385763"/>
                        <a:ext cx="263525" cy="287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9513" y="1157288"/>
            <a:ext cx="7494587" cy="52960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101013" y="6524625"/>
            <a:ext cx="585787" cy="217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922F39-CC92-4E85-BFD3-244F73DAEF76}" type="slidenum">
              <a:rPr lang="de-CH" altLang="en-US"/>
              <a:pPr>
                <a:defRPr/>
              </a:pPr>
              <a:t>‹Nr.›</a:t>
            </a:fld>
            <a:endParaRPr lang="de-CH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87450" y="6567488"/>
            <a:ext cx="6769100" cy="288925"/>
          </a:xfrm>
        </p:spPr>
        <p:txBody>
          <a:bodyPr/>
          <a:lstStyle>
            <a:lvl1pPr>
              <a:defRPr lang="en-US" altLang="en-US" sz="900" b="0" kern="1200" dirty="0" smtClean="0">
                <a:solidFill>
                  <a:srgbClr val="F58138"/>
                </a:solidFill>
                <a:latin typeface="ArialMT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it-IT" dirty="0" err="1"/>
              <a:t>Danube</a:t>
            </a:r>
            <a:r>
              <a:rPr lang="it-IT" dirty="0"/>
              <a:t> Water Conference •  Vienna • 17.05.2017 • Frank Wiederkehr</a:t>
            </a:r>
          </a:p>
        </p:txBody>
      </p:sp>
    </p:spTree>
    <p:extLst>
      <p:ext uri="{BB962C8B-B14F-4D97-AF65-F5344CB8AC3E}">
        <p14:creationId xmlns:p14="http://schemas.microsoft.com/office/powerpoint/2010/main" val="2372476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6"/>
          <p:cNvGraphicFramePr>
            <a:graphicFrameLocks noChangeAspect="1"/>
          </p:cNvGraphicFramePr>
          <p:nvPr/>
        </p:nvGraphicFramePr>
        <p:xfrm>
          <a:off x="420688" y="385763"/>
          <a:ext cx="263525" cy="28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33" name="Photo Editor Photo" r:id="rId3" imgW="857143" imgH="933580" progId="MSPhotoEd.3">
                  <p:embed/>
                </p:oleObj>
              </mc:Choice>
              <mc:Fallback>
                <p:oleObj name="Photo Editor Photo" r:id="rId3" imgW="857143" imgH="933580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688" y="385763"/>
                        <a:ext cx="263525" cy="287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349A6-4F7D-4CB3-9BE1-75F27E0160F3}" type="slidenum">
              <a:rPr lang="de-CH" altLang="en-US"/>
              <a:pPr>
                <a:defRPr/>
              </a:pPr>
              <a:t>‹Nr.›</a:t>
            </a:fld>
            <a:endParaRPr lang="de-CH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altLang="en-US" dirty="0"/>
              <a:t>Title </a:t>
            </a:r>
            <a:r>
              <a:rPr lang="de-CH" altLang="en-US" dirty="0" err="1"/>
              <a:t>Powerpoint</a:t>
            </a:r>
            <a:r>
              <a:rPr lang="de-CH" altLang="en-US" dirty="0"/>
              <a:t> Template  • </a:t>
            </a:r>
            <a:r>
              <a:rPr lang="de-CH" altLang="en-US" b="0" dirty="0" err="1">
                <a:latin typeface="ArialMT" charset="0"/>
              </a:rPr>
              <a:t>Subtitle</a:t>
            </a:r>
            <a:r>
              <a:rPr lang="de-CH" altLang="en-US" b="0" dirty="0">
                <a:latin typeface="ArialMT" charset="0"/>
              </a:rPr>
              <a:t> </a:t>
            </a:r>
            <a:r>
              <a:rPr lang="de-CH" altLang="en-US" dirty="0"/>
              <a:t>•</a:t>
            </a:r>
            <a:r>
              <a:rPr lang="de-CH" altLang="en-US" b="0" dirty="0">
                <a:latin typeface="ArialMT" charset="0"/>
              </a:rPr>
              <a:t> </a:t>
            </a:r>
            <a:r>
              <a:rPr lang="de-CH" altLang="en-US" b="0" dirty="0" err="1">
                <a:latin typeface="ArialMT" charset="0"/>
              </a:rPr>
              <a:t>Coof</a:t>
            </a:r>
            <a:r>
              <a:rPr lang="de-CH" altLang="en-US" b="0" dirty="0">
                <a:latin typeface="ArialMT" charset="0"/>
              </a:rPr>
              <a:t>  •  Name</a:t>
            </a:r>
            <a:endParaRPr lang="de-CH" altLang="en-US" b="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679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6"/>
          <p:cNvGraphicFramePr>
            <a:graphicFrameLocks noChangeAspect="1"/>
          </p:cNvGraphicFramePr>
          <p:nvPr/>
        </p:nvGraphicFramePr>
        <p:xfrm>
          <a:off x="420688" y="385763"/>
          <a:ext cx="263525" cy="28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6" name="Photo Editor Photo" r:id="rId3" imgW="857143" imgH="933580" progId="MSPhotoEd.3">
                  <p:embed/>
                </p:oleObj>
              </mc:Choice>
              <mc:Fallback>
                <p:oleObj name="Photo Editor Photo" r:id="rId3" imgW="857143" imgH="933580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688" y="385763"/>
                        <a:ext cx="263525" cy="287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13" y="1157288"/>
            <a:ext cx="3670300" cy="4957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2213" y="1157288"/>
            <a:ext cx="3671887" cy="4957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EFA44-7D79-4ABF-BECB-63F189BD4AEE}" type="slidenum">
              <a:rPr lang="de-CH" altLang="en-US"/>
              <a:pPr>
                <a:defRPr/>
              </a:pPr>
              <a:t>‹Nr.›</a:t>
            </a:fld>
            <a:endParaRPr lang="de-CH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altLang="en-US"/>
              <a:t>Title Powerpoint Template  • </a:t>
            </a:r>
            <a:r>
              <a:rPr lang="de-CH" altLang="en-US" b="0">
                <a:latin typeface="ArialMT" charset="0"/>
              </a:rPr>
              <a:t>Subtitle </a:t>
            </a:r>
            <a:r>
              <a:rPr lang="de-CH" altLang="en-US"/>
              <a:t>•</a:t>
            </a:r>
            <a:r>
              <a:rPr lang="de-CH" altLang="en-US" b="0">
                <a:latin typeface="ArialMT" charset="0"/>
              </a:rPr>
              <a:t> Coof  •  Name</a:t>
            </a:r>
            <a:endParaRPr lang="de-CH" altLang="en-US" b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105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20688" y="385763"/>
          <a:ext cx="263525" cy="28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80" name="Photo Editor Photo" r:id="rId3" imgW="857143" imgH="933580" progId="MSPhotoEd.3">
                  <p:embed/>
                </p:oleObj>
              </mc:Choice>
              <mc:Fallback>
                <p:oleObj name="Photo Editor Photo" r:id="rId3" imgW="857143" imgH="933580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688" y="385763"/>
                        <a:ext cx="263525" cy="287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5D9E1-6E4C-4F4D-A229-77373D034131}" type="slidenum">
              <a:rPr lang="de-CH" altLang="en-US"/>
              <a:pPr>
                <a:defRPr/>
              </a:pPr>
              <a:t>‹Nr.›</a:t>
            </a:fld>
            <a:endParaRPr lang="de-CH" alt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altLang="en-US"/>
              <a:t>Title Powerpoint Template  • </a:t>
            </a:r>
            <a:r>
              <a:rPr lang="de-CH" altLang="en-US" b="0">
                <a:latin typeface="ArialMT" charset="0"/>
              </a:rPr>
              <a:t>Subtitle </a:t>
            </a:r>
            <a:r>
              <a:rPr lang="de-CH" altLang="en-US"/>
              <a:t>•</a:t>
            </a:r>
            <a:r>
              <a:rPr lang="de-CH" altLang="en-US" b="0">
                <a:latin typeface="ArialMT" charset="0"/>
              </a:rPr>
              <a:t> Coof  •  Name</a:t>
            </a:r>
            <a:endParaRPr lang="de-CH" altLang="en-US" b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383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/>
          <p:cNvGraphicFramePr>
            <a:graphicFrameLocks noChangeAspect="1"/>
          </p:cNvGraphicFramePr>
          <p:nvPr/>
        </p:nvGraphicFramePr>
        <p:xfrm>
          <a:off x="420688" y="385763"/>
          <a:ext cx="263525" cy="28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04" name="Photo Editor Photo" r:id="rId3" imgW="857143" imgH="933580" progId="MSPhotoEd.3">
                  <p:embed/>
                </p:oleObj>
              </mc:Choice>
              <mc:Fallback>
                <p:oleObj name="Photo Editor Photo" r:id="rId3" imgW="857143" imgH="933580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688" y="385763"/>
                        <a:ext cx="263525" cy="287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135D1-C1DD-4BA3-BA11-AF2E90D77715}" type="slidenum">
              <a:rPr lang="de-CH" altLang="en-US"/>
              <a:pPr>
                <a:defRPr/>
              </a:pPr>
              <a:t>‹Nr.›</a:t>
            </a:fld>
            <a:endParaRPr lang="de-CH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altLang="en-US"/>
              <a:t>Title Powerpoint Template  • </a:t>
            </a:r>
            <a:r>
              <a:rPr lang="de-CH" altLang="en-US" b="0">
                <a:latin typeface="ArialMT" charset="0"/>
              </a:rPr>
              <a:t>Subtitle </a:t>
            </a:r>
            <a:r>
              <a:rPr lang="de-CH" altLang="en-US"/>
              <a:t>•</a:t>
            </a:r>
            <a:r>
              <a:rPr lang="de-CH" altLang="en-US" b="0">
                <a:latin typeface="ArialMT" charset="0"/>
              </a:rPr>
              <a:t> Coof  •  Name</a:t>
            </a:r>
            <a:endParaRPr lang="de-CH" altLang="en-US" b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030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6"/>
          <p:cNvGraphicFramePr>
            <a:graphicFrameLocks noChangeAspect="1"/>
          </p:cNvGraphicFramePr>
          <p:nvPr/>
        </p:nvGraphicFramePr>
        <p:xfrm>
          <a:off x="420688" y="385763"/>
          <a:ext cx="263525" cy="28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28" name="Photo Editor Photo" r:id="rId3" imgW="857143" imgH="933580" progId="MSPhotoEd.3">
                  <p:embed/>
                </p:oleObj>
              </mc:Choice>
              <mc:Fallback>
                <p:oleObj name="Photo Editor Photo" r:id="rId3" imgW="857143" imgH="933580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688" y="385763"/>
                        <a:ext cx="263525" cy="287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8036C-CF10-4E08-97DA-D4D75F8E5AEF}" type="slidenum">
              <a:rPr lang="de-CH" altLang="en-US"/>
              <a:pPr>
                <a:defRPr/>
              </a:pPr>
              <a:t>‹Nr.›</a:t>
            </a:fld>
            <a:endParaRPr lang="de-CH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altLang="en-US"/>
              <a:t>Title Powerpoint Template  • </a:t>
            </a:r>
            <a:r>
              <a:rPr lang="de-CH" altLang="en-US" b="0">
                <a:latin typeface="ArialMT" charset="0"/>
              </a:rPr>
              <a:t>Subtitle </a:t>
            </a:r>
            <a:r>
              <a:rPr lang="de-CH" altLang="en-US"/>
              <a:t>•</a:t>
            </a:r>
            <a:r>
              <a:rPr lang="de-CH" altLang="en-US" b="0">
                <a:latin typeface="ArialMT" charset="0"/>
              </a:rPr>
              <a:t> Coof  •  Name</a:t>
            </a:r>
            <a:endParaRPr lang="de-CH" altLang="en-US" b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700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6"/>
          <p:cNvGraphicFramePr>
            <a:graphicFrameLocks noChangeAspect="1"/>
          </p:cNvGraphicFramePr>
          <p:nvPr/>
        </p:nvGraphicFramePr>
        <p:xfrm>
          <a:off x="420688" y="385763"/>
          <a:ext cx="263525" cy="28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52" name="Photo Editor Photo" r:id="rId3" imgW="857143" imgH="933580" progId="MSPhotoEd.3">
                  <p:embed/>
                </p:oleObj>
              </mc:Choice>
              <mc:Fallback>
                <p:oleObj name="Photo Editor Photo" r:id="rId3" imgW="857143" imgH="933580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688" y="385763"/>
                        <a:ext cx="263525" cy="287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957AD-1775-4C9E-9140-FD843FC04B8B}" type="slidenum">
              <a:rPr lang="de-CH" altLang="en-US"/>
              <a:pPr>
                <a:defRPr/>
              </a:pPr>
              <a:t>‹Nr.›</a:t>
            </a:fld>
            <a:endParaRPr lang="de-CH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altLang="en-US"/>
              <a:t>Title Powerpoint Template  • </a:t>
            </a:r>
            <a:r>
              <a:rPr lang="de-CH" altLang="en-US" b="0">
                <a:latin typeface="ArialMT" charset="0"/>
              </a:rPr>
              <a:t>Subtitle </a:t>
            </a:r>
            <a:r>
              <a:rPr lang="de-CH" altLang="en-US"/>
              <a:t>•</a:t>
            </a:r>
            <a:r>
              <a:rPr lang="de-CH" altLang="en-US" b="0">
                <a:latin typeface="ArialMT" charset="0"/>
              </a:rPr>
              <a:t> Coof  •  Name</a:t>
            </a:r>
            <a:endParaRPr lang="de-CH" altLang="en-US" b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453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6"/>
          <p:cNvGraphicFramePr>
            <a:graphicFrameLocks noChangeAspect="1"/>
          </p:cNvGraphicFramePr>
          <p:nvPr/>
        </p:nvGraphicFramePr>
        <p:xfrm>
          <a:off x="420688" y="385763"/>
          <a:ext cx="263525" cy="28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76" name="Photo Editor Photo" r:id="rId3" imgW="857143" imgH="933580" progId="MSPhotoEd.3">
                  <p:embed/>
                </p:oleObj>
              </mc:Choice>
              <mc:Fallback>
                <p:oleObj name="Photo Editor Photo" r:id="rId3" imgW="857143" imgH="933580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688" y="385763"/>
                        <a:ext cx="263525" cy="287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E6FD0-A380-4FAD-9AEC-4C77C4B1AFAF}" type="slidenum">
              <a:rPr lang="de-CH" altLang="en-US"/>
              <a:pPr>
                <a:defRPr/>
              </a:pPr>
              <a:t>‹Nr.›</a:t>
            </a:fld>
            <a:endParaRPr lang="de-CH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CH" altLang="en-US"/>
              <a:t>Title Powerpoint Template  • </a:t>
            </a:r>
            <a:r>
              <a:rPr lang="de-CH" altLang="en-US" b="0">
                <a:latin typeface="ArialMT" charset="0"/>
              </a:rPr>
              <a:t>Subtitle </a:t>
            </a:r>
            <a:r>
              <a:rPr lang="de-CH" altLang="en-US"/>
              <a:t>•</a:t>
            </a:r>
            <a:r>
              <a:rPr lang="de-CH" altLang="en-US" b="0">
                <a:latin typeface="ArialMT" charset="0"/>
              </a:rPr>
              <a:t> Coof  •  Name</a:t>
            </a:r>
            <a:endParaRPr lang="de-CH" altLang="en-US" b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209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9513" y="1157288"/>
            <a:ext cx="7494587" cy="495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altLang="en-US"/>
          </a:p>
        </p:txBody>
      </p:sp>
      <p:sp>
        <p:nvSpPr>
          <p:cNvPr id="102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184275" y="233363"/>
            <a:ext cx="75898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CH" altLang="en-US"/>
              <a:t>Subtitle: Chapter 1</a:t>
            </a:r>
            <a:endParaRPr lang="en-GB" altLang="en-US"/>
          </a:p>
        </p:txBody>
      </p:sp>
      <p:graphicFrame>
        <p:nvGraphicFramePr>
          <p:cNvPr id="1028" name="Object 6"/>
          <p:cNvGraphicFramePr>
            <a:graphicFrameLocks noChangeAspect="1"/>
          </p:cNvGraphicFramePr>
          <p:nvPr/>
        </p:nvGraphicFramePr>
        <p:xfrm>
          <a:off x="420688" y="385763"/>
          <a:ext cx="263525" cy="28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" name="Photo Editor Photo" r:id="rId14" imgW="857143" imgH="933580" progId="MSPhotoEd.3">
                  <p:embed/>
                </p:oleObj>
              </mc:Choice>
              <mc:Fallback>
                <p:oleObj name="Photo Editor Photo" r:id="rId14" imgW="857143" imgH="933580" progId="MSPhotoEd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688" y="385763"/>
                        <a:ext cx="263525" cy="287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01013" y="6237288"/>
            <a:ext cx="5857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F58138"/>
                </a:solidFill>
              </a:defRPr>
            </a:lvl1pPr>
          </a:lstStyle>
          <a:p>
            <a:pPr>
              <a:defRPr/>
            </a:pPr>
            <a:fld id="{79EFCFE5-58DD-49B4-9C63-1BE20D2ADCCF}" type="slidenum">
              <a:rPr lang="de-CH" altLang="en-US"/>
              <a:pPr>
                <a:defRPr/>
              </a:pPr>
              <a:t>‹Nr.›</a:t>
            </a:fld>
            <a:endParaRPr lang="de-CH" altLang="en-US"/>
          </a:p>
        </p:txBody>
      </p:sp>
      <p:sp>
        <p:nvSpPr>
          <p:cNvPr id="1127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87450" y="6237288"/>
            <a:ext cx="6769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b="1">
                <a:solidFill>
                  <a:srgbClr val="F58138"/>
                </a:solidFill>
                <a:latin typeface="Arial-BoldMT" charset="0"/>
              </a:defRPr>
            </a:lvl1pPr>
          </a:lstStyle>
          <a:p>
            <a:pPr>
              <a:defRPr/>
            </a:pPr>
            <a:r>
              <a:rPr lang="en-GB" altLang="en-US" b="0" dirty="0">
                <a:latin typeface="ArialMT" charset="0"/>
              </a:rPr>
              <a:t>7th WWF </a:t>
            </a:r>
            <a:r>
              <a:rPr lang="de-CH" altLang="en-US" dirty="0"/>
              <a:t>•</a:t>
            </a:r>
            <a:r>
              <a:rPr lang="en-GB" altLang="en-US" b="0" dirty="0">
                <a:latin typeface="ArialMT" charset="0"/>
              </a:rPr>
              <a:t> Daegu, Korea, SWISS booth </a:t>
            </a:r>
            <a:r>
              <a:rPr lang="de-CH" altLang="en-US" dirty="0"/>
              <a:t>•</a:t>
            </a:r>
            <a:r>
              <a:rPr lang="en-GB" altLang="en-US" b="0" dirty="0">
                <a:latin typeface="ArialMT" charset="0"/>
              </a:rPr>
              <a:t> 16</a:t>
            </a:r>
            <a:r>
              <a:rPr lang="en-US" altLang="en-US" b="0" dirty="0">
                <a:latin typeface="ArialMT" charset="0"/>
              </a:rPr>
              <a:t>.04.2015 </a:t>
            </a:r>
            <a:r>
              <a:rPr lang="de-CH" altLang="en-US" dirty="0"/>
              <a:t>• </a:t>
            </a:r>
            <a:r>
              <a:rPr lang="de-CH" altLang="en-US" b="0" dirty="0">
                <a:latin typeface="ArialMT" charset="0"/>
              </a:rPr>
              <a:t>Frank Wiederkehr</a:t>
            </a:r>
            <a:endParaRPr lang="de-CH" altLang="en-US" b="0" dirty="0"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5813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58138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58138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58138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58138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58138"/>
          </a:solidFill>
          <a:latin typeface="Arial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58138"/>
          </a:solidFill>
          <a:latin typeface="Arial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58138"/>
          </a:solidFill>
          <a:latin typeface="Arial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58138"/>
          </a:solidFill>
          <a:latin typeface="Arial" pitchFamily="34" charset="0"/>
          <a:cs typeface="Arial" pitchFamily="34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0"/>
        </a:spcAft>
        <a:buClr>
          <a:srgbClr val="F58138"/>
        </a:buClr>
        <a:buFont typeface="Wingdings" pitchFamily="2" charset="2"/>
        <a:buChar char="n"/>
        <a:defRPr sz="2100">
          <a:solidFill>
            <a:srgbClr val="000000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lnSpc>
          <a:spcPts val="2600"/>
        </a:lnSpc>
        <a:spcBef>
          <a:spcPct val="20000"/>
        </a:spcBef>
        <a:spcAft>
          <a:spcPct val="0"/>
        </a:spcAft>
        <a:buClr>
          <a:srgbClr val="006A91"/>
        </a:buClr>
        <a:buFont typeface="Wingdings" pitchFamily="2" charset="2"/>
        <a:buChar char="§"/>
        <a:defRPr sz="2100">
          <a:solidFill>
            <a:srgbClr val="000000"/>
          </a:solidFill>
          <a:latin typeface="+mn-lt"/>
          <a:cs typeface="+mn-cs"/>
        </a:defRPr>
      </a:lvl2pPr>
      <a:lvl3pPr marL="914400" algn="l" rtl="0" eaLnBrk="0" fontAlgn="base" hangingPunct="0">
        <a:lnSpc>
          <a:spcPts val="2600"/>
        </a:lnSpc>
        <a:spcBef>
          <a:spcPct val="20000"/>
        </a:spcBef>
        <a:spcAft>
          <a:spcPct val="0"/>
        </a:spcAft>
        <a:buClr>
          <a:srgbClr val="006A91"/>
        </a:buClr>
        <a:buChar char="•"/>
        <a:defRPr sz="2100">
          <a:solidFill>
            <a:srgbClr val="000000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hyperlink" Target="mailto:frank.wiederkehr@eda.admin.ch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co-cooperation.admin.ch/dam/secocoop/de/dokumente/themen/institutionen-dienstleistungen/Urban_Water_Utility_Reform_-_A_Tool_for_Analysis_and_Dialogue.pdf.download.pdf/Urban_Water_Utility_Reform_-_A_Tool_for_Analysis_and_Dialogue.pdf%22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eco-cooperation.admin.ch/dam/secocoop/de/dokumente/themen/institutionen-dienstleistungen/Review%20of%20Successful%20Urban%20Water%20Utility%20Reforms%20Final%20Version.pdf.download.pdf/Review%20of%20Successful%20Urban%20Water%20Utility%20Reforms%20Final%20Version.pdf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h/url?sa=i&amp;rct=j&amp;q=&amp;esrc=s&amp;source=images&amp;cd=&amp;cad=rja&amp;uact=8&amp;ved=0ahUKEwjCgMngm4PKAhXJRhQKHT79C98QjRwIBw&amp;url=http://www.seppo.net/cartoons/displayimage.php?pid%3D904&amp;bvm=bv.110151844,d.d24&amp;psig=AFQjCNG-8i7k_bxvhjL2FIwFkJrEvSxKCA&amp;ust=1451552115522532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8" r="6104"/>
          <a:stretch/>
        </p:blipFill>
        <p:spPr>
          <a:xfrm>
            <a:off x="2627784" y="1984911"/>
            <a:ext cx="3156821" cy="2137637"/>
          </a:xfrm>
          <a:prstGeom prst="rect">
            <a:avLst/>
          </a:prstGeom>
        </p:spPr>
      </p:pic>
      <p:sp>
        <p:nvSpPr>
          <p:cNvPr id="1331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38200" y="4293096"/>
            <a:ext cx="7416800" cy="954107"/>
          </a:xfrm>
        </p:spPr>
        <p:txBody>
          <a:bodyPr/>
          <a:lstStyle/>
          <a:p>
            <a:pPr algn="ctr" eaLnBrk="1" hangingPunct="1"/>
            <a:r>
              <a:rPr lang="en-GB" sz="2800" dirty="0"/>
              <a:t>Perspectives on </a:t>
            </a:r>
            <a:r>
              <a:rPr lang="en-US" altLang="en-US" sz="2800" dirty="0"/>
              <a:t/>
            </a:r>
            <a:br>
              <a:rPr lang="en-US" altLang="en-US" sz="2800" dirty="0"/>
            </a:br>
            <a:r>
              <a:rPr lang="en-GB" sz="2800" dirty="0"/>
              <a:t>Financing of Water Services</a:t>
            </a:r>
            <a:endParaRPr lang="en-US" altLang="en-US" sz="2800" dirty="0"/>
          </a:p>
        </p:txBody>
      </p:sp>
      <p:sp>
        <p:nvSpPr>
          <p:cNvPr id="13315" name="TextBox 5"/>
          <p:cNvSpPr txBox="1">
            <a:spLocks noChangeArrowheads="1"/>
          </p:cNvSpPr>
          <p:nvPr/>
        </p:nvSpPr>
        <p:spPr bwMode="auto">
          <a:xfrm>
            <a:off x="2368550" y="5376863"/>
            <a:ext cx="435451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lr>
                <a:srgbClr val="F58138"/>
              </a:buClr>
              <a:buFont typeface="Wingdings" pitchFamily="2" charset="2"/>
              <a:buChar char="n"/>
              <a:defRPr sz="21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ct val="20000"/>
              </a:spcBef>
              <a:buClr>
                <a:srgbClr val="006A91"/>
              </a:buClr>
              <a:buFont typeface="Wingdings" pitchFamily="2" charset="2"/>
              <a:buChar char="§"/>
              <a:defRPr sz="21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ct val="20000"/>
              </a:spcBef>
              <a:buClr>
                <a:srgbClr val="006A91"/>
              </a:buClr>
              <a:buChar char="•"/>
              <a:defRPr sz="21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</a:rPr>
              <a:t>Frank Wiederkehr</a:t>
            </a:r>
          </a:p>
          <a:p>
            <a:pPr algn="ctr" eaLnBrk="1" hangingPunct="1">
              <a:buClrTx/>
              <a:buFontTx/>
              <a:buNone/>
            </a:pPr>
            <a:r>
              <a:rPr lang="en-US" altLang="en-US" sz="1600" dirty="0">
                <a:solidFill>
                  <a:schemeClr val="tx1"/>
                </a:solidFill>
              </a:rPr>
              <a:t>Regional Advisor for Water and Environment</a:t>
            </a:r>
          </a:p>
          <a:p>
            <a:pPr algn="ctr" eaLnBrk="1" hangingPunct="1">
              <a:buClrTx/>
              <a:buFontTx/>
              <a:buNone/>
            </a:pPr>
            <a:r>
              <a:rPr lang="en-US" altLang="en-US" sz="1600" dirty="0">
                <a:solidFill>
                  <a:schemeClr val="tx1"/>
                </a:solidFill>
              </a:rPr>
              <a:t>Swiss Cooperation in the Western Balkans</a:t>
            </a:r>
          </a:p>
          <a:p>
            <a:pPr algn="ctr" eaLnBrk="1" hangingPunct="1">
              <a:buClrTx/>
              <a:buFontTx/>
              <a:buNone/>
            </a:pPr>
            <a:r>
              <a:rPr lang="en-US" altLang="en-US" sz="1600" dirty="0">
                <a:solidFill>
                  <a:schemeClr val="tx1"/>
                </a:solidFill>
                <a:hlinkClick r:id="rId4"/>
              </a:rPr>
              <a:t>frank.wiederkehr@eda.admin.ch</a:t>
            </a:r>
            <a:r>
              <a:rPr lang="en-US" altLang="en-US" sz="16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3317" name="TextBox 2"/>
          <p:cNvSpPr txBox="1">
            <a:spLocks noChangeArrowheads="1"/>
          </p:cNvSpPr>
          <p:nvPr/>
        </p:nvSpPr>
        <p:spPr bwMode="auto">
          <a:xfrm>
            <a:off x="-20638" y="1765300"/>
            <a:ext cx="91328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lr>
                <a:srgbClr val="F58138"/>
              </a:buClr>
              <a:buFont typeface="Wingdings" pitchFamily="2" charset="2"/>
              <a:buChar char="n"/>
              <a:defRPr sz="21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ct val="20000"/>
              </a:spcBef>
              <a:buClr>
                <a:srgbClr val="006A91"/>
              </a:buClr>
              <a:buFont typeface="Wingdings" pitchFamily="2" charset="2"/>
              <a:buChar char="§"/>
              <a:defRPr sz="21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ct val="20000"/>
              </a:spcBef>
              <a:buClr>
                <a:srgbClr val="006A91"/>
              </a:buClr>
              <a:buChar char="•"/>
              <a:defRPr sz="21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en-GB" altLang="en-US" sz="1200" b="1" dirty="0">
                <a:solidFill>
                  <a:schemeClr val="bg1"/>
                </a:solidFill>
              </a:rPr>
              <a:t>Danube Water Conference, Vienna, 17</a:t>
            </a:r>
            <a:r>
              <a:rPr lang="en-US" altLang="en-US" sz="1200" b="1" dirty="0">
                <a:solidFill>
                  <a:schemeClr val="bg1"/>
                </a:solidFill>
              </a:rPr>
              <a:t>.05.2017</a:t>
            </a:r>
            <a:endParaRPr lang="en-GB" altLang="en-US" sz="12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294" y="1984911"/>
            <a:ext cx="3393706" cy="2137637"/>
          </a:xfrm>
          <a:prstGeom prst="rect">
            <a:avLst/>
          </a:prstGeom>
        </p:spPr>
      </p:pic>
      <p:pic>
        <p:nvPicPr>
          <p:cNvPr id="9" name="Content Placeholder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16" t="37357" b="18431"/>
          <a:stretch/>
        </p:blipFill>
        <p:spPr>
          <a:xfrm>
            <a:off x="0" y="1984911"/>
            <a:ext cx="3019476" cy="213763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3) Transfers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3888" y="1157288"/>
            <a:ext cx="5110212" cy="5296048"/>
          </a:xfrm>
        </p:spPr>
        <p:txBody>
          <a:bodyPr/>
          <a:lstStyle/>
          <a:p>
            <a:r>
              <a:rPr lang="en-GB" dirty="0"/>
              <a:t>Donor funds</a:t>
            </a:r>
          </a:p>
          <a:p>
            <a:pPr lvl="1">
              <a:buNone/>
            </a:pPr>
            <a:r>
              <a:rPr lang="en-US" dirty="0"/>
              <a:t>“all utilities rehabilitated, renewed and expanded the intake, production and distribution infrastructure, which – ultimately – is also a critical ingredient of the success. These investments programs could not have been financed from the utilities’ own resources (directly or through a commercial bank) and probably neither from the local or central government’s budgets. </a:t>
            </a:r>
            <a:r>
              <a:rPr lang="en-US" b="1" dirty="0"/>
              <a:t>The development agencies role as grant or loan financier was thus critical</a:t>
            </a:r>
            <a:r>
              <a:rPr lang="en-US" dirty="0"/>
              <a:t>.”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22F39-CC92-4E85-BFD3-244F73DAEF76}" type="slidenum">
              <a:rPr lang="de-CH" altLang="en-US" smtClean="0"/>
              <a:pPr>
                <a:defRPr/>
              </a:pPr>
              <a:t>10</a:t>
            </a:fld>
            <a:endParaRPr lang="de-CH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87450" y="6567488"/>
            <a:ext cx="6769100" cy="288925"/>
          </a:xfrm>
        </p:spPr>
        <p:txBody>
          <a:bodyPr/>
          <a:lstStyle/>
          <a:p>
            <a:pPr>
              <a:defRPr/>
            </a:pPr>
            <a:r>
              <a:rPr lang="it-IT" dirty="0" err="1"/>
              <a:t>Danube</a:t>
            </a:r>
            <a:r>
              <a:rPr lang="it-IT" dirty="0"/>
              <a:t> Water Conference •  Vienna • 17.05.2017 • Frank Wiederkehr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3"/>
          <a:stretch/>
        </p:blipFill>
        <p:spPr bwMode="auto">
          <a:xfrm>
            <a:off x="3998" y="1340768"/>
            <a:ext cx="3487881" cy="4852046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507" y="5805264"/>
            <a:ext cx="1548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hlinkClick r:id="rId3"/>
              </a:rPr>
              <a:t>Link to Tool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671" y="5445224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hlinkClick r:id="rId4"/>
              </a:rPr>
              <a:t>Link to Review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07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Making use of the sources of finances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/>
              <a:t>Financial leeway is needed</a:t>
            </a:r>
          </a:p>
          <a:p>
            <a:pPr>
              <a:buNone/>
            </a:pPr>
            <a:endParaRPr lang="en-US" b="1" dirty="0"/>
          </a:p>
          <a:p>
            <a:pPr marL="354013" indent="-354013"/>
            <a:r>
              <a:rPr lang="en-US" b="1" dirty="0"/>
              <a:t>Financing modalities:</a:t>
            </a:r>
          </a:p>
          <a:p>
            <a:pPr marL="811213" lvl="1" indent="-354013"/>
            <a:r>
              <a:rPr lang="en-GB" dirty="0"/>
              <a:t>3 </a:t>
            </a:r>
            <a:r>
              <a:rPr lang="en-GB" dirty="0" err="1"/>
              <a:t>Ts</a:t>
            </a:r>
            <a:endParaRPr lang="en-GB" dirty="0"/>
          </a:p>
          <a:p>
            <a:pPr marL="811213" lvl="1" indent="-354013"/>
            <a:r>
              <a:rPr lang="en-GB" dirty="0"/>
              <a:t>(commercial and/or development) banks with loans</a:t>
            </a:r>
          </a:p>
          <a:p>
            <a:pPr marL="811213" lvl="1" indent="-354013"/>
            <a:r>
              <a:rPr lang="en-GB" dirty="0"/>
              <a:t>public private partnerships</a:t>
            </a:r>
          </a:p>
          <a:p>
            <a:pPr lvl="1">
              <a:buNone/>
            </a:pPr>
            <a:endParaRPr lang="en-GB" dirty="0"/>
          </a:p>
          <a:p>
            <a:pPr marL="354013" indent="-354013"/>
            <a:r>
              <a:rPr lang="en-US" b="1" dirty="0"/>
              <a:t>Fiscal </a:t>
            </a:r>
            <a:r>
              <a:rPr lang="en-US" b="1" dirty="0" err="1"/>
              <a:t>decentralisation</a:t>
            </a:r>
            <a:endParaRPr lang="en-US" b="1" dirty="0"/>
          </a:p>
          <a:p>
            <a:pPr>
              <a:buNone/>
            </a:pPr>
            <a:endParaRPr lang="en-US" b="1" dirty="0"/>
          </a:p>
          <a:p>
            <a:pPr marL="354013" indent="-354013"/>
            <a:r>
              <a:rPr lang="en-US" b="1" dirty="0"/>
              <a:t>Varying combinations of efficiency improvements and tariff adjustments.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22F39-CC92-4E85-BFD3-244F73DAEF76}" type="slidenum">
              <a:rPr lang="de-CH" altLang="en-US" smtClean="0"/>
              <a:pPr>
                <a:defRPr/>
              </a:pPr>
              <a:t>11</a:t>
            </a:fld>
            <a:endParaRPr lang="de-CH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dirty="0" err="1"/>
              <a:t>Danube</a:t>
            </a:r>
            <a:r>
              <a:rPr lang="it-IT" dirty="0"/>
              <a:t> Water Conference •  Vienna • 17.05.2017 • Frank Wiederkehr</a:t>
            </a:r>
          </a:p>
        </p:txBody>
      </p:sp>
    </p:spTree>
    <p:extLst>
      <p:ext uri="{BB962C8B-B14F-4D97-AF65-F5344CB8AC3E}">
        <p14:creationId xmlns:p14="http://schemas.microsoft.com/office/powerpoint/2010/main" val="2738688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4275" y="233363"/>
            <a:ext cx="7589838" cy="584775"/>
          </a:xfrm>
        </p:spPr>
        <p:txBody>
          <a:bodyPr/>
          <a:lstStyle/>
          <a:p>
            <a:r>
              <a:rPr lang="en-US" dirty="0"/>
              <a:t>Win-Win-Win-Situation – e.g. tariffs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22F39-CC92-4E85-BFD3-244F73DAEF76}" type="slidenum">
              <a:rPr lang="de-CH" altLang="en-US" smtClean="0"/>
              <a:pPr>
                <a:defRPr/>
              </a:pPr>
              <a:t>12</a:t>
            </a:fld>
            <a:endParaRPr lang="de-CH" altLang="en-US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65347"/>
            <a:ext cx="7345996" cy="4059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96903" y="1795716"/>
            <a:ext cx="1590862" cy="24622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Municipality</a:t>
            </a:r>
          </a:p>
        </p:txBody>
      </p:sp>
      <p:sp>
        <p:nvSpPr>
          <p:cNvPr id="8" name="Rectangle 7"/>
          <p:cNvSpPr/>
          <p:nvPr/>
        </p:nvSpPr>
        <p:spPr>
          <a:xfrm>
            <a:off x="2918476" y="5582406"/>
            <a:ext cx="3547715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BookAntiqua"/>
                <a:ea typeface="Calibri" panose="020F0502020204030204" pitchFamily="34" charset="0"/>
                <a:cs typeface="BookAntiqua"/>
              </a:rPr>
              <a:t>Customer Orientation - Services meet expectations</a:t>
            </a:r>
          </a:p>
        </p:txBody>
      </p:sp>
      <p:sp>
        <p:nvSpPr>
          <p:cNvPr id="9" name="Rectangle 8"/>
          <p:cNvSpPr/>
          <p:nvPr/>
        </p:nvSpPr>
        <p:spPr>
          <a:xfrm>
            <a:off x="132989" y="1795716"/>
            <a:ext cx="1960524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BookAntiqua"/>
                <a:ea typeface="Calibri" panose="020F0502020204030204" pitchFamily="34" charset="0"/>
                <a:cs typeface="BookAntiqua"/>
              </a:rPr>
              <a:t>Understands and accepts need for higher tariffs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13531" y="1069371"/>
            <a:ext cx="2030469" cy="1855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BookAntiqua"/>
                <a:ea typeface="Calibri" panose="020F0502020204030204" pitchFamily="34" charset="0"/>
                <a:cs typeface="BookAntiqua"/>
              </a:rPr>
              <a:t>Commitment, Ownership, Willingness;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BookAntiqua"/>
                <a:ea typeface="Calibri" panose="020F0502020204030204" pitchFamily="34" charset="0"/>
                <a:cs typeface="BookAntiqua"/>
              </a:rPr>
              <a:t>Clear Policies; Autonomy, Accountability,  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11118" y="4130169"/>
            <a:ext cx="1496986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BookAntiqua"/>
                <a:ea typeface="Calibri" panose="020F0502020204030204" pitchFamily="34" charset="0"/>
                <a:cs typeface="Times New Roman" panose="02020603050405020304" pitchFamily="18" charset="0"/>
              </a:rPr>
              <a:t>Praise PU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99471" y="1177841"/>
            <a:ext cx="2520280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00B050"/>
                </a:solidFill>
                <a:latin typeface="BookAntiqua"/>
                <a:ea typeface="Calibri" panose="020F0502020204030204" pitchFamily="34" charset="0"/>
                <a:cs typeface="BookAntiqua"/>
                <a:sym typeface="Wingdings" panose="05000000000000000000" pitchFamily="2" charset="2"/>
              </a:rPr>
              <a:t>THE WINNER </a:t>
            </a:r>
            <a:endParaRPr lang="en-US" sz="2400" b="1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623720" y="4489518"/>
            <a:ext cx="2520280" cy="862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00B050"/>
                </a:solidFill>
                <a:latin typeface="BookAntiqua"/>
                <a:ea typeface="Calibri" panose="020F0502020204030204" pitchFamily="34" charset="0"/>
                <a:cs typeface="BookAntiqua"/>
                <a:sym typeface="Wingdings" panose="05000000000000000000" pitchFamily="2" charset="2"/>
              </a:rPr>
              <a:t>THE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00B050"/>
                </a:solidFill>
                <a:latin typeface="BookAntiqua"/>
                <a:ea typeface="Calibri" panose="020F0502020204030204" pitchFamily="34" charset="0"/>
                <a:cs typeface="BookAntiqua"/>
                <a:sym typeface="Wingdings" panose="05000000000000000000" pitchFamily="2" charset="2"/>
              </a:rPr>
              <a:t>WINNER </a:t>
            </a:r>
            <a:endParaRPr lang="en-US" sz="2400" b="1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188" y="4523051"/>
            <a:ext cx="2520280" cy="862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00B050"/>
                </a:solidFill>
                <a:latin typeface="BookAntiqua"/>
                <a:ea typeface="Calibri" panose="020F0502020204030204" pitchFamily="34" charset="0"/>
                <a:cs typeface="BookAntiqua"/>
                <a:sym typeface="Wingdings" panose="05000000000000000000" pitchFamily="2" charset="2"/>
              </a:rPr>
              <a:t>THE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00B050"/>
                </a:solidFill>
                <a:latin typeface="BookAntiqua"/>
                <a:ea typeface="Calibri" panose="020F0502020204030204" pitchFamily="34" charset="0"/>
                <a:cs typeface="BookAntiqua"/>
                <a:sym typeface="Wingdings" panose="05000000000000000000" pitchFamily="2" charset="2"/>
              </a:rPr>
              <a:t>WINNER </a:t>
            </a:r>
            <a:endParaRPr lang="en-US" sz="2400" b="1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87450" y="6567488"/>
            <a:ext cx="6769100" cy="288925"/>
          </a:xfrm>
        </p:spPr>
        <p:txBody>
          <a:bodyPr/>
          <a:lstStyle/>
          <a:p>
            <a:pPr>
              <a:defRPr/>
            </a:pPr>
            <a:r>
              <a:rPr lang="it-IT" dirty="0" err="1"/>
              <a:t>Danube</a:t>
            </a:r>
            <a:r>
              <a:rPr lang="it-IT" dirty="0"/>
              <a:t> Water Conference •  Vienna • 17.05.2017 • Frank Wiederkehr</a:t>
            </a:r>
          </a:p>
        </p:txBody>
      </p:sp>
    </p:spTree>
    <p:extLst>
      <p:ext uri="{BB962C8B-B14F-4D97-AF65-F5344CB8AC3E}">
        <p14:creationId xmlns:p14="http://schemas.microsoft.com/office/powerpoint/2010/main" val="424966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3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altLang="en-US"/>
              <a:t>Thank you very much!</a:t>
            </a:r>
            <a:endParaRPr lang="en-GB" altLang="en-US"/>
          </a:p>
        </p:txBody>
      </p:sp>
      <p:pic>
        <p:nvPicPr>
          <p:cNvPr id="23555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9513" y="1316038"/>
            <a:ext cx="7494587" cy="4978400"/>
          </a:xfrm>
        </p:spPr>
      </p:pic>
      <p:sp>
        <p:nvSpPr>
          <p:cNvPr id="2355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A0393E0-9FF3-4F89-82FA-8ACB5B92E045}" type="slidenum">
              <a:rPr lang="de-CH" altLang="en-US" smtClean="0">
                <a:solidFill>
                  <a:srgbClr val="F58138"/>
                </a:solidFill>
              </a:rPr>
              <a:pPr eaLnBrk="1" hangingPunct="1"/>
              <a:t>13</a:t>
            </a:fld>
            <a:endParaRPr lang="de-CH" altLang="en-US">
              <a:solidFill>
                <a:srgbClr val="F58138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Services to be provided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rgbClr val="F58138"/>
              </a:buClr>
              <a:buFont typeface="Wingdings" pitchFamily="2" charset="2"/>
              <a:buChar char="n"/>
              <a:defRPr sz="21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ct val="20000"/>
              </a:spcBef>
              <a:buClr>
                <a:srgbClr val="006A91"/>
              </a:buClr>
              <a:buFont typeface="Wingdings" pitchFamily="2" charset="2"/>
              <a:buChar char="§"/>
              <a:defRPr sz="21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ct val="20000"/>
              </a:spcBef>
              <a:buClr>
                <a:srgbClr val="006A91"/>
              </a:buClr>
              <a:buChar char="•"/>
              <a:defRPr sz="21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fld id="{117162C3-0F13-4B1C-B59C-DB99C7962807}" type="slidenum">
              <a:rPr lang="de-CH" altLang="en-US" sz="900" smtClean="0">
                <a:solidFill>
                  <a:srgbClr val="F58138"/>
                </a:solidFill>
              </a:rPr>
              <a:pPr eaLnBrk="1" hangingPunct="1">
                <a:buClrTx/>
                <a:buFontTx/>
                <a:buNone/>
              </a:pPr>
              <a:t>2</a:t>
            </a:fld>
            <a:endParaRPr lang="de-CH" altLang="en-US" sz="900">
              <a:solidFill>
                <a:srgbClr val="F58138"/>
              </a:solidFill>
            </a:endParaRP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" y="1126753"/>
            <a:ext cx="4707235" cy="3353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7106" name="Picture 2" descr="http://www.seppo.net/cartoons/albums/cartoons/environment/lakes_and_seas/normal_lakes_and_seas_sewage_en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743" y="3861048"/>
            <a:ext cx="49180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87450" y="6567488"/>
            <a:ext cx="6769100" cy="288925"/>
          </a:xfrm>
        </p:spPr>
        <p:txBody>
          <a:bodyPr/>
          <a:lstStyle/>
          <a:p>
            <a:pPr>
              <a:defRPr/>
            </a:pPr>
            <a:r>
              <a:rPr lang="it-IT" dirty="0" err="1"/>
              <a:t>Danube</a:t>
            </a:r>
            <a:r>
              <a:rPr lang="it-IT" dirty="0"/>
              <a:t> Water Conference •  Vienna • 17.05.2017 • Frank Wiederkehr</a:t>
            </a:r>
          </a:p>
        </p:txBody>
      </p:sp>
    </p:spTree>
    <p:extLst>
      <p:ext uri="{BB962C8B-B14F-4D97-AF65-F5344CB8AC3E}">
        <p14:creationId xmlns:p14="http://schemas.microsoft.com/office/powerpoint/2010/main" val="388782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Finances for what?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Maintaining and improving the operational and financial performance requires investments in </a:t>
            </a:r>
            <a:r>
              <a:rPr lang="en-US" b="1" dirty="0"/>
              <a:t>SYSTEMS</a:t>
            </a:r>
            <a:r>
              <a:rPr lang="en-US" dirty="0"/>
              <a:t>: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22F39-CC92-4E85-BFD3-244F73DAEF76}" type="slidenum">
              <a:rPr lang="de-CH" altLang="en-US" smtClean="0"/>
              <a:pPr>
                <a:defRPr/>
              </a:pPr>
              <a:t>3</a:t>
            </a:fld>
            <a:endParaRPr lang="de-CH" altLang="en-US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4864"/>
            <a:ext cx="4847868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87450" y="6567488"/>
            <a:ext cx="6769100" cy="288925"/>
          </a:xfrm>
        </p:spPr>
        <p:txBody>
          <a:bodyPr/>
          <a:lstStyle/>
          <a:p>
            <a:pPr>
              <a:defRPr/>
            </a:pPr>
            <a:r>
              <a:rPr lang="it-IT" dirty="0" err="1"/>
              <a:t>Danube</a:t>
            </a:r>
            <a:r>
              <a:rPr lang="it-IT" dirty="0"/>
              <a:t> Water Conference •  Vienna • 17.05.2017 • Frank Wiederkehr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910447"/>
            <a:ext cx="4273564" cy="364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709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Finances for what?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Maintaining and improving the operational and financial performance requires investments in </a:t>
            </a:r>
            <a:r>
              <a:rPr lang="en-US" b="1" dirty="0"/>
              <a:t>INFRASTRUCTURE</a:t>
            </a:r>
            <a:r>
              <a:rPr lang="en-US" dirty="0"/>
              <a:t>: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22F39-CC92-4E85-BFD3-244F73DAEF76}" type="slidenum">
              <a:rPr lang="de-CH" altLang="en-US" smtClean="0"/>
              <a:pPr>
                <a:defRPr/>
              </a:pPr>
              <a:t>4</a:t>
            </a:fld>
            <a:endParaRPr lang="de-CH" altLang="en-US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88840"/>
            <a:ext cx="6336704" cy="4517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87450" y="6567488"/>
            <a:ext cx="6769100" cy="288925"/>
          </a:xfrm>
        </p:spPr>
        <p:txBody>
          <a:bodyPr/>
          <a:lstStyle/>
          <a:p>
            <a:pPr>
              <a:defRPr/>
            </a:pPr>
            <a:r>
              <a:rPr lang="it-IT" dirty="0" err="1"/>
              <a:t>Danube</a:t>
            </a:r>
            <a:r>
              <a:rPr lang="it-IT" dirty="0"/>
              <a:t> Water Conference •  Vienna • 17.05.2017 • Frank Wiederkehr</a:t>
            </a:r>
          </a:p>
        </p:txBody>
      </p:sp>
    </p:spTree>
    <p:extLst>
      <p:ext uri="{BB962C8B-B14F-4D97-AF65-F5344CB8AC3E}">
        <p14:creationId xmlns:p14="http://schemas.microsoft.com/office/powerpoint/2010/main" val="3604851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Finances for what?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Maintaining and improving the operational and financial performance requires investments in </a:t>
            </a:r>
            <a:r>
              <a:rPr lang="en-US" b="1" dirty="0"/>
              <a:t>STAFF CAPACITIES</a:t>
            </a:r>
            <a:r>
              <a:rPr lang="en-US" dirty="0"/>
              <a:t>: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22F39-CC92-4E85-BFD3-244F73DAEF76}" type="slidenum">
              <a:rPr lang="de-CH" altLang="en-US" smtClean="0"/>
              <a:pPr>
                <a:defRPr/>
              </a:pPr>
              <a:t>5</a:t>
            </a:fld>
            <a:endParaRPr lang="de-CH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87450" y="6567488"/>
            <a:ext cx="6769100" cy="288925"/>
          </a:xfrm>
        </p:spPr>
        <p:txBody>
          <a:bodyPr/>
          <a:lstStyle/>
          <a:p>
            <a:pPr>
              <a:defRPr/>
            </a:pPr>
            <a:r>
              <a:rPr lang="it-IT" dirty="0" err="1"/>
              <a:t>Danube</a:t>
            </a:r>
            <a:r>
              <a:rPr lang="it-IT" dirty="0"/>
              <a:t> Water Conference •  Vienna • 17.05.2017 • Frank Wiederkehr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79" b="50000"/>
          <a:stretch/>
        </p:blipFill>
        <p:spPr>
          <a:xfrm>
            <a:off x="92385" y="2564904"/>
            <a:ext cx="9021995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982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Sources of finances – the 3Ts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4013" indent="-354013"/>
            <a:r>
              <a:rPr lang="en-GB" b="1" dirty="0"/>
              <a:t>T</a:t>
            </a:r>
            <a:r>
              <a:rPr lang="en-GB" dirty="0"/>
              <a:t>ariffs: </a:t>
            </a:r>
            <a:r>
              <a:rPr lang="en-US" dirty="0"/>
              <a:t>the $$$ </a:t>
            </a:r>
            <a:r>
              <a:rPr lang="en-US" b="1" dirty="0"/>
              <a:t>paid by the users </a:t>
            </a:r>
            <a:r>
              <a:rPr lang="en-US" dirty="0"/>
              <a:t>of </a:t>
            </a:r>
            <a:r>
              <a:rPr lang="en-GB" dirty="0"/>
              <a:t>the services</a:t>
            </a:r>
          </a:p>
          <a:p>
            <a:pPr marL="628650" lvl="1" indent="-274638"/>
            <a:r>
              <a:rPr lang="en-GB" dirty="0"/>
              <a:t>Responsibility mainly at municipal and PU level</a:t>
            </a:r>
          </a:p>
          <a:p>
            <a:endParaRPr lang="en-GB" dirty="0"/>
          </a:p>
          <a:p>
            <a:pPr marL="354013" indent="-354013"/>
            <a:r>
              <a:rPr lang="en-GB" b="1" dirty="0"/>
              <a:t>T</a:t>
            </a:r>
            <a:r>
              <a:rPr lang="en-GB" dirty="0"/>
              <a:t>axes: </a:t>
            </a:r>
            <a:r>
              <a:rPr lang="en-US" dirty="0"/>
              <a:t>the $$$ provided by </a:t>
            </a:r>
            <a:r>
              <a:rPr lang="en-US" b="1" dirty="0"/>
              <a:t>domestic taxpayers </a:t>
            </a:r>
            <a:r>
              <a:rPr lang="en-US" dirty="0"/>
              <a:t>through governments</a:t>
            </a:r>
          </a:p>
          <a:p>
            <a:pPr marL="628650" lvl="1" indent="-274638"/>
            <a:r>
              <a:rPr lang="en-US" dirty="0"/>
              <a:t>Responsibility mainly at the national level in our region</a:t>
            </a:r>
            <a:endParaRPr lang="en-GB" dirty="0"/>
          </a:p>
          <a:p>
            <a:endParaRPr lang="en-GB" dirty="0"/>
          </a:p>
          <a:p>
            <a:pPr marL="354013" indent="-354013"/>
            <a:r>
              <a:rPr lang="en-GB" b="1" dirty="0"/>
              <a:t>T</a:t>
            </a:r>
            <a:r>
              <a:rPr lang="en-GB" dirty="0"/>
              <a:t>ransfers: </a:t>
            </a:r>
            <a:r>
              <a:rPr lang="en-US" dirty="0"/>
              <a:t>the $$$ provided by </a:t>
            </a:r>
            <a:r>
              <a:rPr lang="en-US" b="1" dirty="0"/>
              <a:t>foreign countries </a:t>
            </a:r>
            <a:r>
              <a:rPr lang="en-US" dirty="0"/>
              <a:t>(grants)</a:t>
            </a:r>
            <a:endParaRPr lang="en-GB" dirty="0"/>
          </a:p>
          <a:p>
            <a:pPr>
              <a:buNone/>
            </a:pPr>
            <a:endParaRPr lang="en-GB" dirty="0"/>
          </a:p>
          <a:p>
            <a:pPr marL="354013" indent="-354013"/>
            <a:r>
              <a:rPr lang="en-GB" dirty="0"/>
              <a:t>Further sources:</a:t>
            </a:r>
          </a:p>
          <a:p>
            <a:pPr marL="800100" lvl="1" indent="-342900"/>
            <a:r>
              <a:rPr lang="en-GB" dirty="0"/>
              <a:t>Loans (commercial banks; </a:t>
            </a:r>
            <a:r>
              <a:rPr lang="en-GB" dirty="0" err="1"/>
              <a:t>develp</a:t>
            </a:r>
            <a:r>
              <a:rPr lang="en-GB" dirty="0"/>
              <a:t>. banks)</a:t>
            </a:r>
          </a:p>
          <a:p>
            <a:pPr marL="800100" lvl="1" indent="-342900"/>
            <a:r>
              <a:rPr lang="en-GB" dirty="0"/>
              <a:t>Private sector investments</a:t>
            </a:r>
          </a:p>
          <a:p>
            <a:pPr>
              <a:buNone/>
            </a:pPr>
            <a:endParaRPr lang="en-GB" dirty="0"/>
          </a:p>
          <a:p>
            <a:pPr>
              <a:buNone/>
            </a:pPr>
            <a:endParaRPr lang="en-GB" dirty="0"/>
          </a:p>
          <a:p>
            <a:pPr>
              <a:buNone/>
            </a:pPr>
            <a:endParaRPr lang="en-GB" dirty="0"/>
          </a:p>
          <a:p>
            <a:pPr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22F39-CC92-4E85-BFD3-244F73DAEF76}" type="slidenum">
              <a:rPr lang="de-CH" altLang="en-US" smtClean="0"/>
              <a:pPr>
                <a:defRPr/>
              </a:pPr>
              <a:t>6</a:t>
            </a:fld>
            <a:endParaRPr lang="de-CH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87450" y="6567488"/>
            <a:ext cx="6769100" cy="288925"/>
          </a:xfrm>
        </p:spPr>
        <p:txBody>
          <a:bodyPr/>
          <a:lstStyle/>
          <a:p>
            <a:pPr>
              <a:defRPr/>
            </a:pPr>
            <a:r>
              <a:rPr lang="it-IT" dirty="0" err="1"/>
              <a:t>Danube</a:t>
            </a:r>
            <a:r>
              <a:rPr lang="it-IT" dirty="0"/>
              <a:t> Water Conference •  Vienna • 17.05.2017 • Frank Wiederkehr</a:t>
            </a:r>
          </a:p>
        </p:txBody>
      </p:sp>
    </p:spTree>
    <p:extLst>
      <p:ext uri="{BB962C8B-B14F-4D97-AF65-F5344CB8AC3E}">
        <p14:creationId xmlns:p14="http://schemas.microsoft.com/office/powerpoint/2010/main" val="3726038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1) Tariffs I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Ultimately </a:t>
            </a:r>
            <a:r>
              <a:rPr lang="en-US" b="1" dirty="0"/>
              <a:t>cost-covering water tariffs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22F39-CC92-4E85-BFD3-244F73DAEF76}" type="slidenum">
              <a:rPr lang="de-CH" altLang="en-US" smtClean="0"/>
              <a:pPr>
                <a:defRPr/>
              </a:pPr>
              <a:t>7</a:t>
            </a:fld>
            <a:endParaRPr lang="de-CH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87450" y="6567488"/>
            <a:ext cx="6769100" cy="288925"/>
          </a:xfrm>
        </p:spPr>
        <p:txBody>
          <a:bodyPr/>
          <a:lstStyle/>
          <a:p>
            <a:pPr>
              <a:defRPr/>
            </a:pPr>
            <a:r>
              <a:rPr lang="it-IT" dirty="0" err="1"/>
              <a:t>Danube</a:t>
            </a:r>
            <a:r>
              <a:rPr lang="it-IT" dirty="0"/>
              <a:t> Water Conference •  Vienna • 17.05.2017 • Frank Wiederkehr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56792"/>
            <a:ext cx="7090388" cy="486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267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9513" y="5045075"/>
            <a:ext cx="7494587" cy="1120775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endParaRPr lang="en-US" dirty="0"/>
          </a:p>
          <a:p>
            <a:pPr>
              <a:buFont typeface="Wingdings" pitchFamily="2" charset="2"/>
              <a:buNone/>
              <a:defRPr/>
            </a:pPr>
            <a:endParaRPr lang="en-US" dirty="0"/>
          </a:p>
          <a:p>
            <a:pPr>
              <a:buFont typeface="Wingdings" pitchFamily="2" charset="2"/>
              <a:buNone/>
              <a:defRPr/>
            </a:pPr>
            <a:endParaRPr lang="en-US" dirty="0"/>
          </a:p>
          <a:p>
            <a:pPr>
              <a:buFont typeface="Wingdings" pitchFamily="2" charset="2"/>
              <a:buNone/>
              <a:defRPr/>
            </a:pPr>
            <a:endParaRPr lang="en-GB" dirty="0"/>
          </a:p>
          <a:p>
            <a:pPr>
              <a:defRPr/>
            </a:pPr>
            <a:endParaRPr lang="en-GB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buClr>
                <a:srgbClr val="F58138"/>
              </a:buClr>
              <a:buFont typeface="Wingdings" pitchFamily="2" charset="2"/>
              <a:buChar char="n"/>
              <a:defRPr sz="21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ct val="20000"/>
              </a:spcBef>
              <a:buClr>
                <a:srgbClr val="006A91"/>
              </a:buClr>
              <a:buFont typeface="Wingdings" pitchFamily="2" charset="2"/>
              <a:buChar char="§"/>
              <a:defRPr sz="21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ct val="20000"/>
              </a:spcBef>
              <a:buClr>
                <a:srgbClr val="006A91"/>
              </a:buClr>
              <a:buChar char="•"/>
              <a:defRPr sz="21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ClrTx/>
              <a:buFontTx/>
              <a:buNone/>
            </a:pPr>
            <a:fld id="{93550584-D6F7-48E4-BE8C-ACBF2E2BC1D4}" type="slidenum">
              <a:rPr lang="de-CH" altLang="en-US" sz="900" smtClean="0">
                <a:solidFill>
                  <a:srgbClr val="F58138"/>
                </a:solidFill>
              </a:rPr>
              <a:pPr eaLnBrk="1" hangingPunct="1">
                <a:buClrTx/>
                <a:buFontTx/>
                <a:buNone/>
              </a:pPr>
              <a:t>8</a:t>
            </a:fld>
            <a:endParaRPr lang="de-CH" altLang="en-US" sz="900">
              <a:solidFill>
                <a:srgbClr val="F58138"/>
              </a:solidFill>
            </a:endParaRPr>
          </a:p>
        </p:txBody>
      </p:sp>
      <p:pic>
        <p:nvPicPr>
          <p:cNvPr id="20486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41742"/>
            <a:ext cx="7199169" cy="5367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87450" y="6567488"/>
            <a:ext cx="6769100" cy="288925"/>
          </a:xfrm>
        </p:spPr>
        <p:txBody>
          <a:bodyPr/>
          <a:lstStyle/>
          <a:p>
            <a:pPr>
              <a:defRPr/>
            </a:pPr>
            <a:r>
              <a:rPr lang="it-IT" dirty="0" err="1"/>
              <a:t>Danube</a:t>
            </a:r>
            <a:r>
              <a:rPr lang="it-IT" dirty="0"/>
              <a:t> Water Conference •  Vienna • 17.05.2017 • Frank Wiederkehr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84275" y="233363"/>
            <a:ext cx="7589838" cy="579437"/>
          </a:xfrm>
        </p:spPr>
        <p:txBody>
          <a:bodyPr/>
          <a:lstStyle/>
          <a:p>
            <a:r>
              <a:rPr lang="en-US" dirty="0"/>
              <a:t>1) Tariffs II</a:t>
            </a:r>
            <a:endParaRPr lang="en-GB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100" y="2541655"/>
            <a:ext cx="6876256" cy="3537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2) Taxes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5" y="1262172"/>
            <a:ext cx="3027885" cy="312690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922F39-CC92-4E85-BFD3-244F73DAEF76}" type="slidenum">
              <a:rPr lang="de-CH" altLang="en-US" smtClean="0"/>
              <a:pPr>
                <a:defRPr/>
              </a:pPr>
              <a:t>9</a:t>
            </a:fld>
            <a:endParaRPr lang="de-CH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87450" y="6567488"/>
            <a:ext cx="6769100" cy="288925"/>
          </a:xfrm>
        </p:spPr>
        <p:txBody>
          <a:bodyPr/>
          <a:lstStyle/>
          <a:p>
            <a:pPr>
              <a:defRPr/>
            </a:pPr>
            <a:r>
              <a:rPr lang="it-IT" dirty="0" err="1"/>
              <a:t>Danube</a:t>
            </a:r>
            <a:r>
              <a:rPr lang="it-IT" dirty="0"/>
              <a:t> Water Conference •  Vienna • 17.05.2017 • Frank Wiederkehr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606" y="2276872"/>
            <a:ext cx="5925084" cy="4224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0894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of_Eastern Europe_07">
  <a:themeElements>
    <a:clrScheme name="Presentation_new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_new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_ne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new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new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new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new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_new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new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new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new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new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new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_new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463</Words>
  <Application>Microsoft Office PowerPoint</Application>
  <PresentationFormat>Bildschirmpräsentation (4:3)</PresentationFormat>
  <Paragraphs>93</Paragraphs>
  <Slides>13</Slides>
  <Notes>3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22" baseType="lpstr">
      <vt:lpstr>Arial</vt:lpstr>
      <vt:lpstr>Arial-BoldMT</vt:lpstr>
      <vt:lpstr>ArialMT</vt:lpstr>
      <vt:lpstr>BookAntiqua</vt:lpstr>
      <vt:lpstr>Calibri</vt:lpstr>
      <vt:lpstr>Times New Roman</vt:lpstr>
      <vt:lpstr>Wingdings</vt:lpstr>
      <vt:lpstr>Coof_Eastern Europe_07</vt:lpstr>
      <vt:lpstr>Photo Editor Photo</vt:lpstr>
      <vt:lpstr>Perspectives on  Financing of Water Services</vt:lpstr>
      <vt:lpstr>Services to be provided</vt:lpstr>
      <vt:lpstr>Finances for what?</vt:lpstr>
      <vt:lpstr>Finances for what?</vt:lpstr>
      <vt:lpstr>Finances for what?</vt:lpstr>
      <vt:lpstr>Sources of finances – the 3Ts</vt:lpstr>
      <vt:lpstr>1) Tariffs I</vt:lpstr>
      <vt:lpstr>1) Tariffs II</vt:lpstr>
      <vt:lpstr>2) Taxes</vt:lpstr>
      <vt:lpstr>3) Transfers</vt:lpstr>
      <vt:lpstr>Making use of the sources of finances</vt:lpstr>
      <vt:lpstr>Win-Win-Win-Situation – e.g. tariffs</vt:lpstr>
      <vt:lpstr>Thank you very much!</vt:lpstr>
    </vt:vector>
  </TitlesOfParts>
  <Company>EDA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Stanislava Dodeva</dc:creator>
  <cp:lastModifiedBy>Deutsch</cp:lastModifiedBy>
  <cp:revision>236</cp:revision>
  <cp:lastPrinted>2015-04-09T13:57:12Z</cp:lastPrinted>
  <dcterms:created xsi:type="dcterms:W3CDTF">2011-09-16T07:16:16Z</dcterms:created>
  <dcterms:modified xsi:type="dcterms:W3CDTF">2017-05-18T13:44:02Z</dcterms:modified>
</cp:coreProperties>
</file>