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3" r:id="rId2"/>
    <p:sldId id="260" r:id="rId3"/>
    <p:sldId id="261" r:id="rId4"/>
    <p:sldId id="262" r:id="rId5"/>
    <p:sldId id="264" r:id="rId6"/>
    <p:sldId id="275" r:id="rId7"/>
    <p:sldId id="265" r:id="rId8"/>
    <p:sldId id="266" r:id="rId9"/>
    <p:sldId id="267" r:id="rId10"/>
    <p:sldId id="269" r:id="rId11"/>
    <p:sldId id="270" r:id="rId12"/>
    <p:sldId id="271" r:id="rId13"/>
    <p:sldId id="272" r:id="rId1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6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2" autoAdjust="0"/>
    <p:restoredTop sz="86381" autoAdjust="0"/>
  </p:normalViewPr>
  <p:slideViewPr>
    <p:cSldViewPr snapToGrid="0" showGuides="1">
      <p:cViewPr varScale="1">
        <p:scale>
          <a:sx n="74" d="100"/>
          <a:sy n="74" d="100"/>
        </p:scale>
        <p:origin x="-10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0" d="100"/>
          <a:sy n="80" d="100"/>
        </p:scale>
        <p:origin x="1998" y="96"/>
      </p:cViewPr>
      <p:guideLst>
        <p:guide orient="horz" pos="286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hr-HR"/>
  <c:chart>
    <c:autoTitleDeleted val="1"/>
    <c:view3D>
      <c:rotX val="30"/>
      <c:rotY val="190"/>
      <c:perspective val="0"/>
    </c:view3D>
    <c:plotArea>
      <c:layout>
        <c:manualLayout>
          <c:layoutTarget val="inner"/>
          <c:xMode val="edge"/>
          <c:yMode val="edge"/>
          <c:x val="0.1250378185485434"/>
          <c:y val="0.30230818391192715"/>
          <c:w val="0.56317689530685922"/>
          <c:h val="0.4698795180722895"/>
        </c:manualLayout>
      </c:layout>
      <c:pie3DChart>
        <c:varyColors val="1"/>
        <c:ser>
          <c:idx val="0"/>
          <c:order val="0"/>
          <c:tx>
            <c:strRef>
              <c:f>Sheet1!$A$2</c:f>
              <c:strCache>
                <c:ptCount val="1"/>
                <c:pt idx="0">
                  <c:v>East</c:v>
                </c:pt>
              </c:strCache>
            </c:strRef>
          </c:tx>
          <c:spPr>
            <a:ln w="12430">
              <a:solidFill>
                <a:schemeClr val="tx1"/>
              </a:solidFill>
              <a:prstDash val="solid"/>
            </a:ln>
          </c:spPr>
          <c:explosion val="4"/>
          <c:dPt>
            <c:idx val="0"/>
            <c:spPr>
              <a:solidFill>
                <a:srgbClr val="CC99FF"/>
              </a:solidFill>
              <a:ln w="12430">
                <a:solidFill>
                  <a:schemeClr val="tx1"/>
                </a:solidFill>
                <a:prstDash val="solid"/>
              </a:ln>
            </c:spPr>
          </c:dPt>
          <c:dPt>
            <c:idx val="1"/>
            <c:spPr>
              <a:solidFill>
                <a:schemeClr val="accent2"/>
              </a:solidFill>
              <a:ln w="12430">
                <a:solidFill>
                  <a:schemeClr val="tx1"/>
                </a:solidFill>
                <a:prstDash val="solid"/>
              </a:ln>
            </c:spPr>
          </c:dPt>
          <c:dPt>
            <c:idx val="2"/>
            <c:spPr>
              <a:solidFill>
                <a:srgbClr val="FF9900"/>
              </a:solidFill>
              <a:ln w="12430">
                <a:solidFill>
                  <a:schemeClr val="tx1"/>
                </a:solidFill>
                <a:prstDash val="solid"/>
              </a:ln>
            </c:spPr>
          </c:dPt>
          <c:dPt>
            <c:idx val="3"/>
            <c:spPr>
              <a:solidFill>
                <a:srgbClr val="FFFF00"/>
              </a:solidFill>
              <a:ln w="12430">
                <a:solidFill>
                  <a:schemeClr val="tx1"/>
                </a:solidFill>
                <a:prstDash val="solid"/>
              </a:ln>
            </c:spPr>
          </c:dPt>
          <c:dPt>
            <c:idx val="4"/>
            <c:spPr>
              <a:solidFill>
                <a:srgbClr val="00FF00"/>
              </a:solidFill>
              <a:ln w="12430">
                <a:solidFill>
                  <a:schemeClr val="tx1"/>
                </a:solidFill>
                <a:prstDash val="solid"/>
              </a:ln>
            </c:spPr>
          </c:dPt>
          <c:dPt>
            <c:idx val="5"/>
            <c:spPr>
              <a:solidFill>
                <a:srgbClr val="FF0000"/>
              </a:solidFill>
              <a:ln w="12430">
                <a:solidFill>
                  <a:schemeClr val="tx1"/>
                </a:solidFill>
                <a:prstDash val="solid"/>
              </a:ln>
            </c:spPr>
          </c:dPt>
          <c:dPt>
            <c:idx val="6"/>
            <c:spPr>
              <a:solidFill>
                <a:srgbClr val="FF0000"/>
              </a:solidFill>
              <a:ln w="12430">
                <a:solidFill>
                  <a:schemeClr val="tx1"/>
                </a:solidFill>
                <a:prstDash val="solid"/>
              </a:ln>
            </c:spPr>
          </c:dPt>
          <c:dLbls>
            <c:dLbl>
              <c:idx val="0"/>
              <c:layout>
                <c:manualLayout>
                  <c:x val="8.8344969720808728E-2"/>
                  <c:y val="0.12969505768920661"/>
                </c:manualLayout>
              </c:layout>
              <c:tx>
                <c:rich>
                  <a:bodyPr/>
                  <a:lstStyle/>
                  <a:p>
                    <a:r>
                      <a:rPr lang="en-US" sz="1200" noProof="0" dirty="0" smtClean="0">
                        <a:latin typeface="Calibri" pitchFamily="34" charset="0"/>
                      </a:rPr>
                      <a:t>Pension
funds
28.5%</a:t>
                    </a:r>
                    <a:endParaRPr lang="en-US" sz="1200" noProof="0" dirty="0">
                      <a:latin typeface="Calibri" pitchFamily="34" charset="0"/>
                    </a:endParaRPr>
                  </a:p>
                </c:rich>
              </c:tx>
              <c:dLblPos val="bestFit"/>
              <c:extLst>
                <c:ext xmlns:c15="http://schemas.microsoft.com/office/drawing/2012/chart" uri="{CE6537A1-D6FC-4f65-9D91-7224C49458BB}">
                  <c15:layout/>
                </c:ext>
              </c:extLst>
            </c:dLbl>
            <c:dLbl>
              <c:idx val="1"/>
              <c:layout>
                <c:manualLayout>
                  <c:x val="3.5597031760299211E-3"/>
                  <c:y val="-0.13862216419427209"/>
                </c:manualLayout>
              </c:layout>
              <c:tx>
                <c:rich>
                  <a:bodyPr/>
                  <a:lstStyle/>
                  <a:p>
                    <a:pPr>
                      <a:defRPr lang="en-GB" sz="1077" b="1" i="0" u="none" strike="noStrike" baseline="0" noProof="0">
                        <a:solidFill>
                          <a:schemeClr val="tx1"/>
                        </a:solidFill>
                        <a:latin typeface="Arial"/>
                        <a:ea typeface="Arial"/>
                        <a:cs typeface="Arial"/>
                      </a:defRPr>
                    </a:pPr>
                    <a:r>
                      <a:rPr lang="en-US" sz="1200" noProof="0" dirty="0" smtClean="0">
                        <a:latin typeface="Calibri" pitchFamily="34" charset="0"/>
                      </a:rPr>
                      <a:t>Insurance</a:t>
                    </a:r>
                    <a:r>
                      <a:rPr lang="en-US" sz="1200" noProof="0" dirty="0">
                        <a:latin typeface="Calibri" pitchFamily="34" charset="0"/>
                      </a:rPr>
                      <a:t>
</a:t>
                    </a:r>
                    <a:r>
                      <a:rPr lang="en-US" sz="1200" noProof="0" dirty="0" smtClean="0">
                        <a:latin typeface="Calibri" pitchFamily="34" charset="0"/>
                      </a:rPr>
                      <a:t>companies</a:t>
                    </a:r>
                    <a:r>
                      <a:rPr lang="en-US" sz="1200" noProof="0" dirty="0">
                        <a:latin typeface="Calibri" pitchFamily="34" charset="0"/>
                      </a:rPr>
                      <a:t>
</a:t>
                    </a:r>
                    <a:r>
                      <a:rPr lang="en-US" sz="1200" noProof="0" dirty="0" smtClean="0">
                        <a:latin typeface="Calibri" pitchFamily="34" charset="0"/>
                      </a:rPr>
                      <a:t>12.3</a:t>
                    </a:r>
                    <a:r>
                      <a:rPr lang="en-US" sz="1200" noProof="0" dirty="0">
                        <a:latin typeface="Calibri" pitchFamily="34" charset="0"/>
                      </a:rPr>
                      <a:t>%</a:t>
                    </a:r>
                  </a:p>
                </c:rich>
              </c:tx>
              <c:spPr>
                <a:noFill/>
                <a:ln w="24860">
                  <a:noFill/>
                </a:ln>
              </c:spPr>
              <c:dLblPos val="bestFit"/>
              <c:extLst>
                <c:ext xmlns:c15="http://schemas.microsoft.com/office/drawing/2012/chart" uri="{CE6537A1-D6FC-4f65-9D91-7224C49458BB}">
                  <c15:layout/>
                </c:ext>
              </c:extLst>
            </c:dLbl>
            <c:dLbl>
              <c:idx val="2"/>
              <c:layout>
                <c:manualLayout>
                  <c:x val="2.7198324347387583E-2"/>
                  <c:y val="-0.14540376939865668"/>
                </c:manualLayout>
              </c:layout>
              <c:tx>
                <c:rich>
                  <a:bodyPr/>
                  <a:lstStyle/>
                  <a:p>
                    <a:r>
                      <a:rPr lang="en-US" sz="1200" noProof="0" dirty="0" smtClean="0">
                        <a:latin typeface="Calibri" pitchFamily="34" charset="0"/>
                      </a:rPr>
                      <a:t>Foreign
investors
7.3%</a:t>
                    </a:r>
                    <a:endParaRPr lang="en-US" sz="1200" noProof="0" dirty="0">
                      <a:latin typeface="Calibri" pitchFamily="34" charset="0"/>
                    </a:endParaRPr>
                  </a:p>
                </c:rich>
              </c:tx>
              <c:dLblPos val="bestFit"/>
              <c:extLst>
                <c:ext xmlns:c15="http://schemas.microsoft.com/office/drawing/2012/chart" uri="{CE6537A1-D6FC-4f65-9D91-7224C49458BB}">
                  <c15:layout/>
                </c:ext>
              </c:extLst>
            </c:dLbl>
            <c:dLbl>
              <c:idx val="3"/>
              <c:layout>
                <c:manualLayout>
                  <c:x val="2.6517978356153788E-2"/>
                  <c:y val="-0.14772015289819262"/>
                </c:manualLayout>
              </c:layout>
              <c:tx>
                <c:rich>
                  <a:bodyPr/>
                  <a:lstStyle/>
                  <a:p>
                    <a:r>
                      <a:rPr lang="en-US" sz="1200" noProof="0" dirty="0" smtClean="0">
                        <a:latin typeface="Calibri" pitchFamily="34" charset="0"/>
                      </a:rPr>
                      <a:t>Investment
funds
1.4%</a:t>
                    </a:r>
                    <a:endParaRPr lang="en-US" sz="1200" noProof="0" dirty="0">
                      <a:latin typeface="Calibri" pitchFamily="34" charset="0"/>
                    </a:endParaRPr>
                  </a:p>
                </c:rich>
              </c:tx>
              <c:dLblPos val="bestFit"/>
              <c:extLst>
                <c:ext xmlns:c15="http://schemas.microsoft.com/office/drawing/2012/chart" uri="{CE6537A1-D6FC-4f65-9D91-7224C49458BB}">
                  <c15:layout/>
                </c:ext>
              </c:extLst>
            </c:dLbl>
            <c:dLbl>
              <c:idx val="4"/>
              <c:layout>
                <c:manualLayout>
                  <c:x val="0.12626430316900053"/>
                  <c:y val="-3.8089496087108571E-2"/>
                </c:manualLayout>
              </c:layout>
              <c:tx>
                <c:rich>
                  <a:bodyPr/>
                  <a:lstStyle/>
                  <a:p>
                    <a:r>
                      <a:rPr lang="en-US" sz="1200" noProof="0" dirty="0" smtClean="0">
                        <a:latin typeface="Calibri" pitchFamily="34" charset="0"/>
                      </a:rPr>
                      <a:t>Physical persons
1.0%</a:t>
                    </a:r>
                    <a:endParaRPr lang="en-US" sz="1200" noProof="0" dirty="0">
                      <a:latin typeface="Calibri" pitchFamily="34" charset="0"/>
                    </a:endParaRPr>
                  </a:p>
                </c:rich>
              </c:tx>
              <c:dLblPos val="bestFit"/>
              <c:extLst>
                <c:ext xmlns:c15="http://schemas.microsoft.com/office/drawing/2012/chart" uri="{CE6537A1-D6FC-4f65-9D91-7224C49458BB}">
                  <c15:layout/>
                </c:ext>
              </c:extLst>
            </c:dLbl>
            <c:dLbl>
              <c:idx val="5"/>
              <c:layout>
                <c:manualLayout>
                  <c:x val="6.6733864401021914E-2"/>
                  <c:y val="-0.1095642058654365"/>
                </c:manualLayout>
              </c:layout>
              <c:tx>
                <c:rich>
                  <a:bodyPr/>
                  <a:lstStyle/>
                  <a:p>
                    <a:r>
                      <a:rPr lang="en-US" sz="1200" noProof="0" dirty="0" smtClean="0">
                        <a:latin typeface="Calibri" pitchFamily="34" charset="0"/>
                      </a:rPr>
                      <a:t>Banks
49.3%</a:t>
                    </a:r>
                    <a:endParaRPr lang="en-US" sz="1200" noProof="0" dirty="0">
                      <a:latin typeface="Calibri" pitchFamily="34" charset="0"/>
                    </a:endParaRPr>
                  </a:p>
                </c:rich>
              </c:tx>
              <c:dLblPos val="bestFit"/>
              <c:extLst>
                <c:ext xmlns:c15="http://schemas.microsoft.com/office/drawing/2012/chart" uri="{CE6537A1-D6FC-4f65-9D91-7224C49458BB}">
                  <c15:layout/>
                </c:ext>
              </c:extLst>
            </c:dLbl>
            <c:dLbl>
              <c:idx val="6"/>
              <c:layout>
                <c:manualLayout>
                  <c:xMode val="edge"/>
                  <c:yMode val="edge"/>
                  <c:x val="0.72202166064982065"/>
                  <c:y val="0.71325301204819402"/>
                </c:manualLayout>
              </c:layout>
              <c:tx>
                <c:rich>
                  <a:bodyPr/>
                  <a:lstStyle/>
                  <a:p>
                    <a:pPr>
                      <a:defRPr sz="783" b="1" i="0" u="none" strike="noStrike" baseline="0">
                        <a:solidFill>
                          <a:schemeClr val="tx1"/>
                        </a:solidFill>
                        <a:latin typeface="Arial"/>
                        <a:ea typeface="Arial"/>
                        <a:cs typeface="Arial"/>
                      </a:defRPr>
                    </a:pPr>
                    <a:r>
                      <a:t>Banke
49,3%</a:t>
                    </a:r>
                  </a:p>
                </c:rich>
              </c:tx>
              <c:spPr>
                <a:noFill/>
                <a:ln w="24860">
                  <a:noFill/>
                </a:ln>
              </c:spPr>
              <c:dLblPos val="bestFit"/>
              <c:extLst>
                <c:ext xmlns:c15="http://schemas.microsoft.com/office/drawing/2012/chart" uri="{CE6537A1-D6FC-4f65-9D91-7224C49458BB}"/>
              </c:extLst>
            </c:dLbl>
            <c:spPr>
              <a:noFill/>
              <a:ln w="24860">
                <a:noFill/>
              </a:ln>
            </c:spPr>
            <c:txPr>
              <a:bodyPr/>
              <a:lstStyle/>
              <a:p>
                <a:pPr>
                  <a:defRPr sz="1077" b="1" i="0" u="none" strike="noStrike" baseline="0">
                    <a:solidFill>
                      <a:schemeClr val="tx1"/>
                    </a:solidFill>
                    <a:latin typeface="Arial"/>
                    <a:ea typeface="Arial"/>
                    <a:cs typeface="Arial"/>
                  </a:defRPr>
                </a:pPr>
                <a:endParaRPr lang="sr-Latn-CS"/>
              </a:p>
            </c:txPr>
            <c:showVal val="1"/>
            <c:showLeaderLines val="1"/>
            <c:extLst>
              <c:ext xmlns:c15="http://schemas.microsoft.com/office/drawing/2012/chart" uri="{CE6537A1-D6FC-4f65-9D91-7224C49458BB}"/>
            </c:extLst>
          </c:dLbls>
          <c:cat>
            <c:numRef>
              <c:f>Sheet1!$B$1:$G$1</c:f>
              <c:numCache>
                <c:formatCode>General</c:formatCode>
                <c:ptCount val="6"/>
              </c:numCache>
            </c:numRef>
          </c:cat>
          <c:val>
            <c:numRef>
              <c:f>Sheet1!$B$2:$G$2</c:f>
              <c:numCache>
                <c:formatCode>General</c:formatCode>
                <c:ptCount val="6"/>
                <c:pt idx="0">
                  <c:v>28.5</c:v>
                </c:pt>
                <c:pt idx="1">
                  <c:v>12.3</c:v>
                </c:pt>
                <c:pt idx="2">
                  <c:v>7.3</c:v>
                </c:pt>
                <c:pt idx="3">
                  <c:v>1.4</c:v>
                </c:pt>
                <c:pt idx="4">
                  <c:v>1</c:v>
                </c:pt>
                <c:pt idx="5">
                  <c:v>49.3</c:v>
                </c:pt>
              </c:numCache>
            </c:numRef>
          </c:val>
        </c:ser>
      </c:pie3DChart>
      <c:spPr>
        <a:noFill/>
        <a:ln w="24860">
          <a:noFill/>
        </a:ln>
      </c:spPr>
    </c:plotArea>
    <c:plotVisOnly val="1"/>
    <c:dispBlanksAs val="zero"/>
  </c:chart>
  <c:spPr>
    <a:noFill/>
    <a:ln>
      <a:noFill/>
    </a:ln>
  </c:spPr>
  <c:txPr>
    <a:bodyPr/>
    <a:lstStyle/>
    <a:p>
      <a:pPr>
        <a:defRPr sz="1590" b="1" i="0" u="none" strike="noStrike" baseline="0">
          <a:solidFill>
            <a:schemeClr val="tx1"/>
          </a:solidFill>
          <a:latin typeface="Arial"/>
          <a:ea typeface="Arial"/>
          <a:cs typeface="Arial"/>
        </a:defRPr>
      </a:pPr>
      <a:endParaRPr lang="sr-Latn-C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E38E1-859F-4E4C-BA49-845921406E4E}" type="datetimeFigureOut">
              <a:rPr lang="hr-HR" smtClean="0"/>
              <a:pPr/>
              <a:t>17.5.2017.</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3CB87-58AA-4617-BBDD-2295C852E324}" type="slidenum">
              <a:rPr lang="hr-HR" smtClean="0"/>
              <a:pPr/>
              <a:t>‹#›</a:t>
            </a:fld>
            <a:endParaRPr lang="hr-HR"/>
          </a:p>
        </p:txBody>
      </p:sp>
    </p:spTree>
    <p:extLst>
      <p:ext uri="{BB962C8B-B14F-4D97-AF65-F5344CB8AC3E}">
        <p14:creationId xmlns="" xmlns:p14="http://schemas.microsoft.com/office/powerpoint/2010/main" val="16439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4D3CB87-58AA-4617-BBDD-2295C852E324}" type="slidenum">
              <a:rPr lang="hr-HR" smtClean="0"/>
              <a:pPr/>
              <a:t>1</a:t>
            </a:fld>
            <a:endParaRPr lang="hr-HR"/>
          </a:p>
        </p:txBody>
      </p:sp>
    </p:spTree>
    <p:extLst>
      <p:ext uri="{BB962C8B-B14F-4D97-AF65-F5344CB8AC3E}">
        <p14:creationId xmlns="" xmlns:p14="http://schemas.microsoft.com/office/powerpoint/2010/main" val="153020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Municipal </a:t>
            </a:r>
            <a:r>
              <a:rPr lang="en-GB" b="1" dirty="0"/>
              <a:t>bonds as a way of raising funds</a:t>
            </a:r>
            <a:r>
              <a:rPr lang="en-GB" dirty="0"/>
              <a:t> </a:t>
            </a:r>
            <a:br>
              <a:rPr lang="en-GB" dirty="0"/>
            </a:br>
            <a:r>
              <a:rPr lang="en-GB" dirty="0"/>
              <a:t>In order to secure funds for building the pool complex, the City of Rijeka issued municipal bonds. Among other investors, citizens of Rijeka also participated in buying bonds and in that way got involved in building the new complex and at the same time started a new way of saving money.  </a:t>
            </a:r>
            <a:endParaRPr lang="hr-HR" dirty="0"/>
          </a:p>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10</a:t>
            </a:fld>
            <a:endParaRPr lang="hr-HR"/>
          </a:p>
        </p:txBody>
      </p:sp>
    </p:spTree>
    <p:extLst>
      <p:ext uri="{BB962C8B-B14F-4D97-AF65-F5344CB8AC3E}">
        <p14:creationId xmlns="" xmlns:p14="http://schemas.microsoft.com/office/powerpoint/2010/main" val="329138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11</a:t>
            </a:fld>
            <a:endParaRPr lang="hr-HR"/>
          </a:p>
        </p:txBody>
      </p:sp>
    </p:spTree>
    <p:extLst>
      <p:ext uri="{BB962C8B-B14F-4D97-AF65-F5344CB8AC3E}">
        <p14:creationId xmlns="" xmlns:p14="http://schemas.microsoft.com/office/powerpoint/2010/main" val="856630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hr-HR" dirty="0" smtClean="0"/>
              <a:t> </a:t>
            </a:r>
            <a:r>
              <a:rPr lang="hr-HR" dirty="0" err="1" smtClean="0"/>
              <a:t>was</a:t>
            </a:r>
            <a:r>
              <a:rPr lang="hr-HR" dirty="0" smtClean="0"/>
              <a:t> </a:t>
            </a:r>
            <a:r>
              <a:rPr lang="en-GB" dirty="0" smtClean="0"/>
              <a:t>special </a:t>
            </a:r>
            <a:r>
              <a:rPr lang="en-GB" dirty="0"/>
              <a:t>pleasure to greet you at this presentation at which we present all advantages of long expected Rijeka bonds. </a:t>
            </a:r>
          </a:p>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12</a:t>
            </a:fld>
            <a:endParaRPr lang="hr-HR"/>
          </a:p>
        </p:txBody>
      </p:sp>
    </p:spTree>
    <p:extLst>
      <p:ext uri="{BB962C8B-B14F-4D97-AF65-F5344CB8AC3E}">
        <p14:creationId xmlns="" xmlns:p14="http://schemas.microsoft.com/office/powerpoint/2010/main" val="78771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13</a:t>
            </a:fld>
            <a:endParaRPr lang="hr-HR"/>
          </a:p>
        </p:txBody>
      </p:sp>
    </p:spTree>
    <p:extLst>
      <p:ext uri="{BB962C8B-B14F-4D97-AF65-F5344CB8AC3E}">
        <p14:creationId xmlns="" xmlns:p14="http://schemas.microsoft.com/office/powerpoint/2010/main" val="414966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4D3CB87-58AA-4617-BBDD-2295C852E324}" type="slidenum">
              <a:rPr lang="hr-HR" smtClean="0"/>
              <a:pPr/>
              <a:t>2</a:t>
            </a:fld>
            <a:endParaRPr lang="hr-HR"/>
          </a:p>
        </p:txBody>
      </p:sp>
    </p:spTree>
    <p:extLst>
      <p:ext uri="{BB962C8B-B14F-4D97-AF65-F5344CB8AC3E}">
        <p14:creationId xmlns="" xmlns:p14="http://schemas.microsoft.com/office/powerpoint/2010/main" val="37764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ltLang="sr-Latn-RS" dirty="0" smtClean="0"/>
              <a:t>I </a:t>
            </a:r>
            <a:r>
              <a:rPr lang="hr-HR" altLang="sr-Latn-RS" dirty="0" err="1" smtClean="0"/>
              <a:t>wish</a:t>
            </a:r>
            <a:r>
              <a:rPr lang="hr-HR" altLang="sr-Latn-RS" dirty="0" smtClean="0"/>
              <a:t> to </a:t>
            </a:r>
            <a:r>
              <a:rPr lang="hr-HR" altLang="sr-Latn-RS" dirty="0" err="1" smtClean="0"/>
              <a:t>welcome</a:t>
            </a:r>
            <a:r>
              <a:rPr lang="hr-HR" altLang="sr-Latn-RS" dirty="0" smtClean="0"/>
              <a:t> </a:t>
            </a:r>
            <a:r>
              <a:rPr lang="hr-HR" altLang="sr-Latn-RS" dirty="0" err="1" smtClean="0"/>
              <a:t>you</a:t>
            </a:r>
            <a:r>
              <a:rPr lang="hr-HR" altLang="sr-Latn-RS" dirty="0" smtClean="0"/>
              <a:t> to </a:t>
            </a:r>
            <a:r>
              <a:rPr lang="hr-HR" altLang="sr-Latn-RS" dirty="0" err="1" smtClean="0"/>
              <a:t>the</a:t>
            </a:r>
            <a:r>
              <a:rPr lang="hr-HR" altLang="sr-Latn-RS" dirty="0" smtClean="0"/>
              <a:t> City </a:t>
            </a:r>
            <a:r>
              <a:rPr lang="hr-HR" altLang="sr-Latn-RS" dirty="0" err="1" smtClean="0"/>
              <a:t>of</a:t>
            </a:r>
            <a:r>
              <a:rPr lang="hr-HR" altLang="sr-Latn-RS" dirty="0" smtClean="0"/>
              <a:t> Rijeka </a:t>
            </a:r>
            <a:r>
              <a:rPr lang="hr-HR" altLang="sr-Latn-RS" dirty="0" err="1" smtClean="0"/>
              <a:t>and</a:t>
            </a:r>
            <a:r>
              <a:rPr lang="hr-HR" altLang="sr-Latn-RS" dirty="0" smtClean="0"/>
              <a:t> </a:t>
            </a:r>
            <a:r>
              <a:rPr lang="hr-HR" altLang="sr-Latn-RS" dirty="0" err="1" smtClean="0"/>
              <a:t>hope</a:t>
            </a:r>
            <a:r>
              <a:rPr lang="hr-HR" altLang="sr-Latn-RS" dirty="0" smtClean="0"/>
              <a:t> </a:t>
            </a:r>
            <a:r>
              <a:rPr lang="hr-HR" altLang="sr-Latn-RS" dirty="0" err="1" smtClean="0"/>
              <a:t>you</a:t>
            </a:r>
            <a:r>
              <a:rPr lang="hr-HR" altLang="sr-Latn-RS" dirty="0" smtClean="0"/>
              <a:t> </a:t>
            </a:r>
            <a:r>
              <a:rPr lang="hr-HR" altLang="sr-Latn-RS" dirty="0" err="1" smtClean="0"/>
              <a:t>have</a:t>
            </a:r>
            <a:r>
              <a:rPr lang="hr-HR" altLang="sr-Latn-RS" dirty="0" smtClean="0"/>
              <a:t> a </a:t>
            </a:r>
            <a:r>
              <a:rPr lang="hr-HR" altLang="sr-Latn-RS" dirty="0" err="1" smtClean="0"/>
              <a:t>pleasant</a:t>
            </a:r>
            <a:r>
              <a:rPr lang="hr-HR" altLang="sr-Latn-RS" dirty="0" smtClean="0"/>
              <a:t> </a:t>
            </a:r>
            <a:r>
              <a:rPr lang="hr-HR" altLang="sr-Latn-RS" dirty="0" err="1" smtClean="0"/>
              <a:t>stay</a:t>
            </a:r>
            <a:r>
              <a:rPr lang="hr-HR" altLang="sr-Latn-RS" dirty="0" smtClean="0"/>
              <a:t> </a:t>
            </a:r>
            <a:r>
              <a:rPr lang="hr-HR" altLang="sr-Latn-RS" dirty="0" err="1" smtClean="0"/>
              <a:t>in</a:t>
            </a:r>
            <a:r>
              <a:rPr lang="hr-HR" altLang="sr-Latn-RS" dirty="0" smtClean="0"/>
              <a:t> </a:t>
            </a:r>
            <a:r>
              <a:rPr lang="hr-HR" altLang="sr-Latn-RS" dirty="0" err="1" smtClean="0"/>
              <a:t>our</a:t>
            </a:r>
            <a:r>
              <a:rPr lang="hr-HR" altLang="sr-Latn-RS" dirty="0" smtClean="0"/>
              <a:t> </a:t>
            </a:r>
            <a:r>
              <a:rPr lang="hr-HR" altLang="sr-Latn-RS" dirty="0" err="1" smtClean="0"/>
              <a:t>city</a:t>
            </a:r>
            <a:r>
              <a:rPr lang="hr-HR" altLang="sr-Latn-RS" dirty="0" smtClean="0"/>
              <a:t>.</a:t>
            </a:r>
            <a:endParaRPr lang="en-US" altLang="sr-Latn-RS" dirty="0" smtClean="0"/>
          </a:p>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3</a:t>
            </a:fld>
            <a:endParaRPr lang="hr-HR"/>
          </a:p>
        </p:txBody>
      </p:sp>
    </p:spTree>
    <p:extLst>
      <p:ext uri="{BB962C8B-B14F-4D97-AF65-F5344CB8AC3E}">
        <p14:creationId xmlns="" xmlns:p14="http://schemas.microsoft.com/office/powerpoint/2010/main" val="37583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4D3CB87-58AA-4617-BBDD-2295C852E324}" type="slidenum">
              <a:rPr lang="hr-HR" smtClean="0"/>
              <a:pPr/>
              <a:t>4</a:t>
            </a:fld>
            <a:endParaRPr lang="hr-HR"/>
          </a:p>
        </p:txBody>
      </p:sp>
    </p:spTree>
    <p:extLst>
      <p:ext uri="{BB962C8B-B14F-4D97-AF65-F5344CB8AC3E}">
        <p14:creationId xmlns="" xmlns:p14="http://schemas.microsoft.com/office/powerpoint/2010/main" val="159042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City </a:t>
            </a:r>
            <a:r>
              <a:rPr lang="hr-HR" dirty="0" err="1" smtClean="0"/>
              <a:t>of</a:t>
            </a:r>
            <a:r>
              <a:rPr lang="hr-HR" dirty="0" smtClean="0"/>
              <a:t> Rijeka </a:t>
            </a:r>
            <a:r>
              <a:rPr lang="hr-HR" dirty="0" err="1" smtClean="0"/>
              <a:t>have</a:t>
            </a:r>
            <a:r>
              <a:rPr lang="hr-HR" dirty="0" smtClean="0"/>
              <a:t> </a:t>
            </a:r>
            <a:r>
              <a:rPr lang="hr-HR" dirty="0" err="1" smtClean="0"/>
              <a:t>experience</a:t>
            </a:r>
            <a:r>
              <a:rPr lang="hr-HR" dirty="0" smtClean="0"/>
              <a:t> </a:t>
            </a:r>
            <a:r>
              <a:rPr lang="hr-HR" dirty="0" err="1" smtClean="0"/>
              <a:t>with</a:t>
            </a:r>
            <a:r>
              <a:rPr lang="hr-HR" dirty="0" smtClean="0"/>
              <a:t> alternative </a:t>
            </a:r>
            <a:r>
              <a:rPr lang="hr-HR" dirty="0" err="1" smtClean="0"/>
              <a:t>financing</a:t>
            </a:r>
            <a:r>
              <a:rPr lang="hr-HR" dirty="0" smtClean="0"/>
              <a:t> model, </a:t>
            </a:r>
            <a:r>
              <a:rPr lang="hr-HR" dirty="0" err="1" smtClean="0"/>
              <a:t>among</a:t>
            </a:r>
            <a:r>
              <a:rPr lang="hr-HR" dirty="0" smtClean="0"/>
              <a:t> </a:t>
            </a:r>
            <a:r>
              <a:rPr lang="hr-HR" dirty="0" err="1" smtClean="0"/>
              <a:t>others</a:t>
            </a:r>
            <a:r>
              <a:rPr lang="hr-HR" dirty="0" smtClean="0"/>
              <a:t>, </a:t>
            </a:r>
            <a:r>
              <a:rPr lang="hr-HR" dirty="0" err="1" smtClean="0"/>
              <a:t>with</a:t>
            </a:r>
            <a:r>
              <a:rPr lang="hr-HR" dirty="0" smtClean="0"/>
              <a:t> </a:t>
            </a:r>
            <a:r>
              <a:rPr lang="hr-HR" dirty="0" err="1" smtClean="0"/>
              <a:t>corporative</a:t>
            </a:r>
            <a:r>
              <a:rPr lang="hr-HR" dirty="0" smtClean="0"/>
              <a:t> </a:t>
            </a:r>
            <a:r>
              <a:rPr lang="hr-HR" dirty="0" err="1" smtClean="0"/>
              <a:t>bonds</a:t>
            </a:r>
            <a:r>
              <a:rPr lang="hr-HR" dirty="0" smtClean="0"/>
              <a:t> </a:t>
            </a:r>
            <a:r>
              <a:rPr lang="hr-HR" dirty="0" err="1" smtClean="0"/>
              <a:t>and</a:t>
            </a:r>
            <a:r>
              <a:rPr lang="hr-HR" dirty="0" smtClean="0"/>
              <a:t> </a:t>
            </a:r>
            <a:r>
              <a:rPr lang="hr-HR" dirty="0" err="1" smtClean="0"/>
              <a:t>private-public</a:t>
            </a:r>
            <a:r>
              <a:rPr lang="hr-HR" dirty="0" smtClean="0"/>
              <a:t> </a:t>
            </a:r>
            <a:r>
              <a:rPr lang="hr-HR" dirty="0" err="1" smtClean="0"/>
              <a:t>partnership</a:t>
            </a:r>
            <a:r>
              <a:rPr lang="hr-HR" dirty="0" smtClean="0"/>
              <a:t>.</a:t>
            </a:r>
          </a:p>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5</a:t>
            </a:fld>
            <a:endParaRPr lang="hr-HR"/>
          </a:p>
        </p:txBody>
      </p:sp>
    </p:spTree>
    <p:extLst>
      <p:ext uri="{BB962C8B-B14F-4D97-AF65-F5344CB8AC3E}">
        <p14:creationId xmlns="" xmlns:p14="http://schemas.microsoft.com/office/powerpoint/2010/main" val="9507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F7886A8-12CE-4D00-AF1B-4BF1EF24B8CD}" type="slidenum">
              <a:rPr lang="hr-HR" smtClean="0"/>
              <a:pPr/>
              <a:t>6</a:t>
            </a:fld>
            <a:endParaRPr lang="hr-HR" smtClean="0"/>
          </a:p>
        </p:txBody>
      </p:sp>
      <p:sp>
        <p:nvSpPr>
          <p:cNvPr id="76803" name="Rectangle 2"/>
          <p:cNvSpPr>
            <a:spLocks noGrp="1" noRot="1" noChangeAspect="1" noChangeArrowheads="1" noTextEdit="1"/>
          </p:cNvSpPr>
          <p:nvPr>
            <p:ph type="sldImg"/>
          </p:nvPr>
        </p:nvSpPr>
        <p:spPr>
          <a:xfrm>
            <a:off x="878268" y="687189"/>
            <a:ext cx="5101464" cy="3428635"/>
          </a:xfrm>
          <a:ln/>
        </p:spPr>
      </p:sp>
      <p:sp>
        <p:nvSpPr>
          <p:cNvPr id="76804" name="Rectangle 3"/>
          <p:cNvSpPr>
            <a:spLocks noGrp="1" noChangeArrowheads="1"/>
          </p:cNvSpPr>
          <p:nvPr>
            <p:ph type="body" idx="1"/>
          </p:nvPr>
        </p:nvSpPr>
        <p:spPr>
          <a:noFill/>
          <a:ln/>
        </p:spPr>
        <p:txBody>
          <a:bodyPr/>
          <a:lstStyle/>
          <a:p>
            <a:r>
              <a:rPr lang="hr-HR" sz="1400" b="1" dirty="0" err="1" smtClean="0"/>
              <a:t>The</a:t>
            </a:r>
            <a:r>
              <a:rPr lang="hr-HR" sz="1400" b="1" dirty="0" smtClean="0"/>
              <a:t> most </a:t>
            </a:r>
            <a:r>
              <a:rPr lang="hr-HR" sz="1400" b="1" dirty="0" err="1" smtClean="0"/>
              <a:t>important</a:t>
            </a:r>
            <a:r>
              <a:rPr lang="hr-HR" sz="1400" b="1" dirty="0" smtClean="0"/>
              <a:t> project is Rijeka </a:t>
            </a:r>
            <a:r>
              <a:rPr lang="hr-HR" sz="1400" b="1" dirty="0" err="1" smtClean="0"/>
              <a:t>Gateway</a:t>
            </a:r>
            <a:r>
              <a:rPr lang="hr-HR" sz="1400" b="1" dirty="0" smtClean="0"/>
              <a:t> Project. </a:t>
            </a:r>
            <a:r>
              <a:rPr lang="hr-HR" sz="1400" b="1" dirty="0" err="1" smtClean="0"/>
              <a:t>This</a:t>
            </a:r>
            <a:r>
              <a:rPr lang="hr-HR" sz="1400" b="1" dirty="0" smtClean="0"/>
              <a:t> is a mega-project </a:t>
            </a:r>
            <a:r>
              <a:rPr lang="hr-HR" sz="1400" b="1" dirty="0" err="1" smtClean="0"/>
              <a:t>including</a:t>
            </a:r>
            <a:r>
              <a:rPr lang="hr-HR" sz="1400" b="1" dirty="0" smtClean="0"/>
              <a:t> </a:t>
            </a:r>
            <a:r>
              <a:rPr lang="hr-HR" sz="1400" b="1" dirty="0" err="1" smtClean="0"/>
              <a:t>three</a:t>
            </a:r>
            <a:r>
              <a:rPr lang="hr-HR" sz="1400" b="1" dirty="0" smtClean="0"/>
              <a:t> </a:t>
            </a:r>
            <a:r>
              <a:rPr lang="hr-HR" sz="1400" b="1" dirty="0" err="1" smtClean="0"/>
              <a:t>components</a:t>
            </a:r>
            <a:r>
              <a:rPr lang="hr-HR" sz="1400" b="1" dirty="0" smtClean="0"/>
              <a:t>: </a:t>
            </a:r>
          </a:p>
          <a:p>
            <a:pPr>
              <a:buFontTx/>
              <a:buChar char="•"/>
            </a:pPr>
            <a:r>
              <a:rPr lang="hr-HR" sz="1400" b="1" dirty="0" smtClean="0"/>
              <a:t> </a:t>
            </a:r>
            <a:r>
              <a:rPr lang="hr-HR" sz="1400" b="1" dirty="0" err="1" smtClean="0"/>
              <a:t>Port</a:t>
            </a:r>
            <a:r>
              <a:rPr lang="hr-HR" sz="1400" b="1" dirty="0" smtClean="0"/>
              <a:t> </a:t>
            </a:r>
            <a:r>
              <a:rPr lang="hr-HR" sz="1400" b="1" dirty="0" err="1" smtClean="0"/>
              <a:t>modernization</a:t>
            </a:r>
            <a:endParaRPr lang="hr-HR" sz="1400" b="1" dirty="0" smtClean="0"/>
          </a:p>
          <a:p>
            <a:pPr>
              <a:buFontTx/>
              <a:buChar char="•"/>
            </a:pPr>
            <a:r>
              <a:rPr lang="hr-HR" sz="1400" b="1" dirty="0" smtClean="0"/>
              <a:t> </a:t>
            </a:r>
            <a:r>
              <a:rPr lang="hr-HR" sz="1400" b="1" dirty="0" err="1" smtClean="0"/>
              <a:t>Roads</a:t>
            </a:r>
            <a:r>
              <a:rPr lang="hr-HR" sz="1400" b="1" dirty="0" smtClean="0"/>
              <a:t> </a:t>
            </a:r>
          </a:p>
          <a:p>
            <a:pPr>
              <a:buFontTx/>
              <a:buChar char="•"/>
            </a:pPr>
            <a:r>
              <a:rPr lang="hr-HR" sz="1400" b="1" dirty="0" smtClean="0"/>
              <a:t> </a:t>
            </a:r>
            <a:r>
              <a:rPr lang="hr-HR" sz="1400" b="1" dirty="0" err="1" smtClean="0"/>
              <a:t>Waterfront</a:t>
            </a:r>
            <a:endParaRPr lang="hr-HR" sz="1400" b="1" dirty="0" smtClean="0"/>
          </a:p>
          <a:p>
            <a:r>
              <a:rPr lang="hr-HR" sz="1400" b="1" dirty="0" smtClean="0"/>
              <a:t>Rijeka </a:t>
            </a:r>
            <a:r>
              <a:rPr lang="hr-HR" sz="1400" b="1" dirty="0" err="1" smtClean="0"/>
              <a:t>Gateway</a:t>
            </a:r>
            <a:r>
              <a:rPr lang="hr-HR" sz="1400" b="1" dirty="0" smtClean="0"/>
              <a:t> Project is </a:t>
            </a:r>
            <a:r>
              <a:rPr lang="hr-HR" sz="1400" b="1" dirty="0" err="1" smtClean="0"/>
              <a:t>the</a:t>
            </a:r>
            <a:r>
              <a:rPr lang="hr-HR" sz="1400" b="1" dirty="0" smtClean="0"/>
              <a:t> </a:t>
            </a:r>
            <a:r>
              <a:rPr lang="hr-HR" sz="1400" b="1" dirty="0" err="1" smtClean="0"/>
              <a:t>biggest</a:t>
            </a:r>
            <a:r>
              <a:rPr lang="hr-HR" sz="1400" b="1" dirty="0" smtClean="0"/>
              <a:t> project </a:t>
            </a:r>
            <a:r>
              <a:rPr lang="hr-HR" sz="1400" b="1" dirty="0" err="1" smtClean="0"/>
              <a:t>in</a:t>
            </a:r>
            <a:r>
              <a:rPr lang="hr-HR" sz="1400" b="1" dirty="0" smtClean="0"/>
              <a:t> </a:t>
            </a:r>
            <a:r>
              <a:rPr lang="hr-HR" sz="1400" b="1" dirty="0" err="1" smtClean="0"/>
              <a:t>the</a:t>
            </a:r>
            <a:r>
              <a:rPr lang="hr-HR" sz="1400" b="1" dirty="0" smtClean="0"/>
              <a:t> </a:t>
            </a:r>
            <a:r>
              <a:rPr lang="hr-HR" sz="1400" b="1" dirty="0" err="1" smtClean="0"/>
              <a:t>South</a:t>
            </a:r>
            <a:r>
              <a:rPr lang="hr-HR" sz="1400" b="1" dirty="0" smtClean="0"/>
              <a:t> East </a:t>
            </a:r>
            <a:r>
              <a:rPr lang="hr-HR" sz="1400" b="1" dirty="0" err="1" smtClean="0"/>
              <a:t>of</a:t>
            </a:r>
            <a:r>
              <a:rPr lang="hr-HR" sz="1400" b="1" dirty="0" smtClean="0"/>
              <a:t> Europe </a:t>
            </a:r>
            <a:r>
              <a:rPr lang="hr-HR" sz="1400" b="1" dirty="0" err="1" smtClean="0"/>
              <a:t>supported</a:t>
            </a:r>
            <a:r>
              <a:rPr lang="hr-HR" sz="1400" b="1" dirty="0" smtClean="0"/>
              <a:t> </a:t>
            </a:r>
            <a:r>
              <a:rPr lang="hr-HR" sz="1400" b="1" dirty="0" err="1" smtClean="0"/>
              <a:t>in</a:t>
            </a:r>
            <a:r>
              <a:rPr lang="hr-HR" sz="1400" b="1" dirty="0" smtClean="0"/>
              <a:t> </a:t>
            </a:r>
            <a:r>
              <a:rPr lang="hr-HR" sz="1400" b="1" dirty="0" err="1" smtClean="0"/>
              <a:t>preparation</a:t>
            </a:r>
            <a:r>
              <a:rPr lang="hr-HR" sz="1400" b="1" dirty="0" smtClean="0"/>
              <a:t> </a:t>
            </a:r>
            <a:r>
              <a:rPr lang="hr-HR" sz="1400" b="1" dirty="0" err="1" smtClean="0"/>
              <a:t>from</a:t>
            </a:r>
            <a:r>
              <a:rPr lang="hr-HR" sz="1400" b="1" dirty="0" smtClean="0"/>
              <a:t>  </a:t>
            </a:r>
            <a:r>
              <a:rPr lang="hr-HR" sz="1400" b="1" dirty="0" err="1" smtClean="0"/>
              <a:t>the</a:t>
            </a:r>
            <a:r>
              <a:rPr lang="hr-HR" sz="1400" b="1" dirty="0" smtClean="0"/>
              <a:t> World Bank.</a:t>
            </a:r>
          </a:p>
          <a:p>
            <a:r>
              <a:rPr lang="hr-HR" sz="1400" b="1" dirty="0" err="1" smtClean="0"/>
              <a:t>This</a:t>
            </a:r>
            <a:r>
              <a:rPr lang="hr-HR" sz="1400" b="1" dirty="0" smtClean="0"/>
              <a:t> is </a:t>
            </a:r>
            <a:r>
              <a:rPr lang="hr-HR" sz="1400" b="1" dirty="0" err="1" smtClean="0"/>
              <a:t>not</a:t>
            </a:r>
            <a:r>
              <a:rPr lang="hr-HR" sz="1400" b="1" dirty="0" smtClean="0"/>
              <a:t> </a:t>
            </a:r>
            <a:r>
              <a:rPr lang="hr-HR" sz="1400" b="1" dirty="0" err="1" smtClean="0"/>
              <a:t>just</a:t>
            </a:r>
            <a:r>
              <a:rPr lang="hr-HR" sz="1400" b="1" dirty="0" smtClean="0"/>
              <a:t> </a:t>
            </a:r>
            <a:r>
              <a:rPr lang="hr-HR" sz="1400" b="1" dirty="0" err="1" smtClean="0"/>
              <a:t>modernization</a:t>
            </a:r>
            <a:r>
              <a:rPr lang="hr-HR" sz="1400" b="1" dirty="0" smtClean="0"/>
              <a:t> </a:t>
            </a:r>
            <a:r>
              <a:rPr lang="hr-HR" sz="1400" b="1" dirty="0" err="1" smtClean="0"/>
              <a:t>of</a:t>
            </a:r>
            <a:r>
              <a:rPr lang="hr-HR" sz="1400" b="1" dirty="0" smtClean="0"/>
              <a:t> </a:t>
            </a:r>
            <a:r>
              <a:rPr lang="hr-HR" sz="1400" b="1" dirty="0" err="1" smtClean="0"/>
              <a:t>the</a:t>
            </a:r>
            <a:r>
              <a:rPr lang="hr-HR" sz="1400" b="1" dirty="0" smtClean="0"/>
              <a:t> </a:t>
            </a:r>
            <a:r>
              <a:rPr lang="hr-HR" sz="1400" b="1" dirty="0" err="1" smtClean="0"/>
              <a:t>port</a:t>
            </a:r>
            <a:r>
              <a:rPr lang="hr-HR" sz="1400" b="1" dirty="0" smtClean="0"/>
              <a:t> </a:t>
            </a:r>
            <a:r>
              <a:rPr lang="hr-HR" sz="1400" b="1" dirty="0" err="1" smtClean="0"/>
              <a:t>and</a:t>
            </a:r>
            <a:r>
              <a:rPr lang="hr-HR" sz="1400" b="1" dirty="0" smtClean="0"/>
              <a:t> </a:t>
            </a:r>
            <a:r>
              <a:rPr lang="hr-HR" sz="1400" b="1" dirty="0" err="1" smtClean="0"/>
              <a:t>other</a:t>
            </a:r>
            <a:r>
              <a:rPr lang="hr-HR" sz="1400" b="1" dirty="0" smtClean="0"/>
              <a:t> </a:t>
            </a:r>
            <a:r>
              <a:rPr lang="hr-HR" sz="1400" b="1" dirty="0" err="1" smtClean="0"/>
              <a:t>components</a:t>
            </a:r>
            <a:r>
              <a:rPr lang="hr-HR" sz="1400" b="1" dirty="0" smtClean="0"/>
              <a:t> but </a:t>
            </a:r>
            <a:r>
              <a:rPr lang="hr-HR" sz="1400" b="1" dirty="0" err="1" smtClean="0"/>
              <a:t>this</a:t>
            </a:r>
            <a:r>
              <a:rPr lang="hr-HR" sz="1400" b="1" dirty="0" smtClean="0"/>
              <a:t> is a project </a:t>
            </a:r>
            <a:r>
              <a:rPr lang="hr-HR" sz="1400" b="1" dirty="0" err="1" smtClean="0"/>
              <a:t>of</a:t>
            </a:r>
            <a:r>
              <a:rPr lang="hr-HR" sz="1400" b="1" dirty="0" smtClean="0"/>
              <a:t> </a:t>
            </a:r>
            <a:r>
              <a:rPr lang="hr-HR" sz="1400" b="1" dirty="0" err="1" smtClean="0"/>
              <a:t>increasing</a:t>
            </a:r>
            <a:r>
              <a:rPr lang="hr-HR" sz="1400" b="1" dirty="0" smtClean="0"/>
              <a:t> </a:t>
            </a:r>
            <a:r>
              <a:rPr lang="hr-HR" sz="1400" b="1" dirty="0" err="1" smtClean="0"/>
              <a:t>of</a:t>
            </a:r>
            <a:r>
              <a:rPr lang="hr-HR" sz="1400" b="1" dirty="0" smtClean="0"/>
              <a:t> </a:t>
            </a:r>
            <a:r>
              <a:rPr lang="hr-HR" sz="1400" b="1" dirty="0" err="1" smtClean="0"/>
              <a:t>competitivness</a:t>
            </a:r>
            <a:r>
              <a:rPr lang="hr-HR" sz="1400" b="1" dirty="0" smtClean="0"/>
              <a:t> </a:t>
            </a:r>
            <a:r>
              <a:rPr lang="hr-HR" sz="1400" b="1" dirty="0" err="1" smtClean="0"/>
              <a:t>of</a:t>
            </a:r>
            <a:r>
              <a:rPr lang="hr-HR" sz="1400" b="1" dirty="0" smtClean="0"/>
              <a:t> </a:t>
            </a:r>
            <a:r>
              <a:rPr lang="hr-HR" sz="1400" b="1" dirty="0" err="1" smtClean="0"/>
              <a:t>Croatian</a:t>
            </a:r>
            <a:r>
              <a:rPr lang="hr-HR" sz="1400" b="1" dirty="0" smtClean="0"/>
              <a:t> </a:t>
            </a:r>
            <a:r>
              <a:rPr lang="hr-HR" sz="1400" b="1" dirty="0" err="1" smtClean="0"/>
              <a:t>and</a:t>
            </a:r>
            <a:r>
              <a:rPr lang="hr-HR" sz="1400" b="1" dirty="0" smtClean="0"/>
              <a:t> </a:t>
            </a:r>
            <a:r>
              <a:rPr lang="hr-HR" sz="1400" b="1" dirty="0" err="1" smtClean="0"/>
              <a:t>regional</a:t>
            </a:r>
            <a:r>
              <a:rPr lang="hr-HR" sz="1400" b="1" dirty="0" smtClean="0"/>
              <a:t> </a:t>
            </a:r>
            <a:r>
              <a:rPr lang="hr-HR" sz="1400" b="1" dirty="0" err="1" smtClean="0"/>
              <a:t>economy</a:t>
            </a:r>
            <a:r>
              <a:rPr lang="hr-HR" sz="1400" b="1" dirty="0" smtClean="0"/>
              <a:t> </a:t>
            </a:r>
            <a:r>
              <a:rPr lang="hr-HR" sz="1400" b="1" dirty="0" err="1" smtClean="0"/>
              <a:t>connected</a:t>
            </a:r>
            <a:r>
              <a:rPr lang="hr-HR" sz="1400" b="1" dirty="0" smtClean="0"/>
              <a:t> </a:t>
            </a:r>
            <a:r>
              <a:rPr lang="hr-HR" sz="1400" b="1" dirty="0" err="1" smtClean="0"/>
              <a:t>with</a:t>
            </a:r>
            <a:r>
              <a:rPr lang="hr-HR" sz="1400" b="1" dirty="0" smtClean="0"/>
              <a:t> </a:t>
            </a:r>
            <a:r>
              <a:rPr lang="hr-HR" sz="1400" b="1" dirty="0" err="1" smtClean="0"/>
              <a:t>the</a:t>
            </a:r>
            <a:r>
              <a:rPr lang="hr-HR" sz="1400" b="1" dirty="0" smtClean="0"/>
              <a:t> </a:t>
            </a:r>
            <a:r>
              <a:rPr lang="hr-HR" sz="1400" b="1" dirty="0" err="1" smtClean="0"/>
              <a:t>modern</a:t>
            </a:r>
            <a:r>
              <a:rPr lang="hr-HR" sz="1400" b="1" dirty="0" smtClean="0"/>
              <a:t> </a:t>
            </a:r>
            <a:r>
              <a:rPr lang="hr-HR" sz="1400" b="1" dirty="0" err="1" smtClean="0"/>
              <a:t>Port</a:t>
            </a:r>
            <a:r>
              <a:rPr lang="hr-HR" sz="1400" b="1" dirty="0" smtClean="0"/>
              <a:t> </a:t>
            </a:r>
            <a:r>
              <a:rPr lang="hr-HR" sz="1400" b="1" dirty="0" err="1" smtClean="0"/>
              <a:t>and</a:t>
            </a:r>
            <a:r>
              <a:rPr lang="hr-HR" sz="1400" b="1" dirty="0" smtClean="0"/>
              <a:t> </a:t>
            </a:r>
            <a:r>
              <a:rPr lang="hr-HR" sz="1400" b="1" dirty="0" err="1" smtClean="0"/>
              <a:t>Road</a:t>
            </a:r>
            <a:r>
              <a:rPr lang="hr-HR" sz="1400" b="1" dirty="0" smtClean="0"/>
              <a:t> </a:t>
            </a:r>
            <a:r>
              <a:rPr lang="hr-HR" sz="1400" b="1" dirty="0" err="1" smtClean="0"/>
              <a:t>infrastructure</a:t>
            </a:r>
            <a:r>
              <a:rPr lang="hr-HR" sz="1400" b="1" dirty="0" smtClean="0"/>
              <a:t>.</a:t>
            </a:r>
            <a:endParaRPr lang="en-US" sz="1400"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City’s </a:t>
            </a:r>
            <a:r>
              <a:rPr lang="hr-HR" dirty="0" err="1" smtClean="0"/>
              <a:t>bonds</a:t>
            </a:r>
            <a:r>
              <a:rPr lang="hr-HR" dirty="0" smtClean="0"/>
              <a:t> </a:t>
            </a:r>
            <a:r>
              <a:rPr lang="hr-HR" dirty="0" err="1" smtClean="0"/>
              <a:t>was</a:t>
            </a:r>
            <a:r>
              <a:rPr lang="hr-HR" dirty="0" smtClean="0"/>
              <a:t> </a:t>
            </a:r>
            <a:r>
              <a:rPr lang="hr-HR" dirty="0" err="1" smtClean="0"/>
              <a:t>used</a:t>
            </a:r>
            <a:r>
              <a:rPr lang="hr-HR" dirty="0" smtClean="0"/>
              <a:t> </a:t>
            </a:r>
            <a:r>
              <a:rPr lang="hr-HR" dirty="0" err="1" smtClean="0"/>
              <a:t>finance</a:t>
            </a:r>
            <a:r>
              <a:rPr lang="hr-HR" dirty="0" smtClean="0"/>
              <a:t> complex </a:t>
            </a:r>
            <a:r>
              <a:rPr lang="hr-HR" dirty="0" err="1" smtClean="0"/>
              <a:t>of</a:t>
            </a:r>
            <a:r>
              <a:rPr lang="hr-HR" dirty="0" smtClean="0"/>
              <a:t> </a:t>
            </a:r>
            <a:r>
              <a:rPr lang="hr-HR" b="1" dirty="0" err="1" smtClean="0"/>
              <a:t>new</a:t>
            </a:r>
            <a:r>
              <a:rPr lang="hr-HR" b="1" dirty="0" smtClean="0"/>
              <a:t> </a:t>
            </a:r>
            <a:r>
              <a:rPr lang="hr-HR" b="1" dirty="0" err="1" smtClean="0"/>
              <a:t>Rijeka’s</a:t>
            </a:r>
            <a:r>
              <a:rPr lang="hr-HR" b="1" dirty="0" smtClean="0"/>
              <a:t> </a:t>
            </a:r>
            <a:r>
              <a:rPr lang="hr-HR" b="1" dirty="0" err="1" smtClean="0"/>
              <a:t>swimming-pools</a:t>
            </a:r>
            <a:r>
              <a:rPr lang="hr-HR" dirty="0" smtClean="0"/>
              <a:t>. </a:t>
            </a:r>
            <a:r>
              <a:rPr lang="hr-HR" dirty="0" err="1" smtClean="0"/>
              <a:t>Its</a:t>
            </a:r>
            <a:r>
              <a:rPr lang="hr-HR" dirty="0" smtClean="0"/>
              <a:t> </a:t>
            </a:r>
            <a:r>
              <a:rPr lang="hr-HR" dirty="0" err="1" smtClean="0"/>
              <a:t>opening</a:t>
            </a:r>
            <a:r>
              <a:rPr lang="hr-HR" dirty="0" smtClean="0"/>
              <a:t> </a:t>
            </a:r>
            <a:r>
              <a:rPr lang="hr-HR" dirty="0" err="1" smtClean="0"/>
              <a:t>was</a:t>
            </a:r>
            <a:r>
              <a:rPr lang="hr-HR" dirty="0" smtClean="0"/>
              <a:t> </a:t>
            </a:r>
            <a:r>
              <a:rPr lang="hr-HR" dirty="0" err="1" smtClean="0"/>
              <a:t>in</a:t>
            </a:r>
            <a:r>
              <a:rPr lang="hr-HR" dirty="0" smtClean="0"/>
              <a:t> </a:t>
            </a:r>
            <a:r>
              <a:rPr lang="hr-HR" dirty="0" err="1" smtClean="0"/>
              <a:t>December</a:t>
            </a:r>
            <a:r>
              <a:rPr lang="hr-HR" dirty="0" smtClean="0"/>
              <a:t> 2008 </a:t>
            </a:r>
            <a:r>
              <a:rPr lang="hr-HR" dirty="0" err="1" smtClean="0"/>
              <a:t>when</a:t>
            </a:r>
            <a:r>
              <a:rPr lang="hr-HR" dirty="0" smtClean="0"/>
              <a:t> </a:t>
            </a:r>
            <a:r>
              <a:rPr lang="hr-HR" dirty="0" err="1" smtClean="0"/>
              <a:t>also</a:t>
            </a:r>
            <a:r>
              <a:rPr lang="hr-HR" dirty="0" smtClean="0"/>
              <a:t> European </a:t>
            </a:r>
            <a:r>
              <a:rPr lang="hr-HR" dirty="0" err="1" smtClean="0"/>
              <a:t>championship</a:t>
            </a:r>
            <a:r>
              <a:rPr lang="hr-HR" dirty="0" smtClean="0"/>
              <a:t> </a:t>
            </a:r>
            <a:r>
              <a:rPr lang="hr-HR" dirty="0" err="1" smtClean="0"/>
              <a:t>in</a:t>
            </a:r>
            <a:r>
              <a:rPr lang="hr-HR" dirty="0" smtClean="0"/>
              <a:t> </a:t>
            </a:r>
            <a:r>
              <a:rPr lang="hr-HR" dirty="0" err="1" smtClean="0"/>
              <a:t>swimming</a:t>
            </a:r>
            <a:r>
              <a:rPr lang="hr-HR" dirty="0" smtClean="0"/>
              <a:t> </a:t>
            </a:r>
            <a:r>
              <a:rPr lang="hr-HR" dirty="0" err="1" smtClean="0"/>
              <a:t>were</a:t>
            </a:r>
            <a:r>
              <a:rPr lang="hr-HR" dirty="0" smtClean="0"/>
              <a:t> take place. </a:t>
            </a:r>
            <a:r>
              <a:rPr lang="hr-HR" dirty="0" err="1" smtClean="0"/>
              <a:t>That</a:t>
            </a:r>
            <a:r>
              <a:rPr lang="hr-HR" dirty="0" smtClean="0"/>
              <a:t> </a:t>
            </a:r>
            <a:r>
              <a:rPr lang="hr-HR" dirty="0" err="1" smtClean="0"/>
              <a:t>was</a:t>
            </a:r>
            <a:r>
              <a:rPr lang="hr-HR" dirty="0" smtClean="0"/>
              <a:t> </a:t>
            </a:r>
            <a:r>
              <a:rPr lang="hr-HR" dirty="0" err="1" smtClean="0"/>
              <a:t>100th</a:t>
            </a:r>
            <a:r>
              <a:rPr lang="hr-HR" dirty="0" smtClean="0"/>
              <a:t> </a:t>
            </a:r>
            <a:r>
              <a:rPr lang="hr-HR" dirty="0" err="1" smtClean="0"/>
              <a:t>aniversary</a:t>
            </a:r>
            <a:r>
              <a:rPr lang="hr-HR" dirty="0" smtClean="0"/>
              <a:t> </a:t>
            </a:r>
            <a:r>
              <a:rPr lang="hr-HR" dirty="0" err="1" smtClean="0"/>
              <a:t>of</a:t>
            </a:r>
            <a:r>
              <a:rPr lang="hr-HR" dirty="0" smtClean="0"/>
              <a:t> sport </a:t>
            </a:r>
            <a:r>
              <a:rPr lang="hr-HR" dirty="0" err="1" smtClean="0"/>
              <a:t>swimming</a:t>
            </a:r>
            <a:r>
              <a:rPr lang="hr-HR" dirty="0" smtClean="0"/>
              <a:t> </a:t>
            </a:r>
            <a:r>
              <a:rPr lang="hr-HR" dirty="0" err="1" smtClean="0"/>
              <a:t>in</a:t>
            </a:r>
            <a:r>
              <a:rPr lang="hr-HR" dirty="0" smtClean="0"/>
              <a:t> </a:t>
            </a:r>
            <a:r>
              <a:rPr lang="hr-HR" dirty="0" err="1" smtClean="0"/>
              <a:t>our</a:t>
            </a:r>
            <a:r>
              <a:rPr lang="hr-HR" dirty="0" smtClean="0"/>
              <a:t> </a:t>
            </a:r>
            <a:r>
              <a:rPr lang="hr-HR" dirty="0" err="1" smtClean="0"/>
              <a:t>city</a:t>
            </a:r>
            <a:r>
              <a:rPr lang="hr-HR" dirty="0" smtClean="0"/>
              <a:t>.</a:t>
            </a:r>
          </a:p>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7</a:t>
            </a:fld>
            <a:endParaRPr lang="hr-HR"/>
          </a:p>
        </p:txBody>
      </p:sp>
    </p:spTree>
    <p:extLst>
      <p:ext uri="{BB962C8B-B14F-4D97-AF65-F5344CB8AC3E}">
        <p14:creationId xmlns="" xmlns:p14="http://schemas.microsoft.com/office/powerpoint/2010/main" val="100661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Just</a:t>
            </a:r>
            <a:r>
              <a:rPr lang="hr-HR" dirty="0" smtClean="0"/>
              <a:t> </a:t>
            </a:r>
            <a:r>
              <a:rPr lang="hr-HR" dirty="0" err="1" smtClean="0"/>
              <a:t>an</a:t>
            </a:r>
            <a:r>
              <a:rPr lang="hr-HR" dirty="0" smtClean="0"/>
              <a:t> </a:t>
            </a:r>
            <a:r>
              <a:rPr lang="hr-HR" dirty="0" err="1" smtClean="0"/>
              <a:t>expression</a:t>
            </a:r>
            <a:r>
              <a:rPr lang="hr-HR" dirty="0" smtClean="0"/>
              <a:t> “</a:t>
            </a:r>
            <a:r>
              <a:rPr lang="hr-HR" dirty="0" err="1" smtClean="0"/>
              <a:t>new</a:t>
            </a:r>
            <a:r>
              <a:rPr lang="hr-HR" dirty="0" smtClean="0"/>
              <a:t> </a:t>
            </a:r>
            <a:r>
              <a:rPr lang="hr-HR" dirty="0" err="1" smtClean="0"/>
              <a:t>swimming-pool</a:t>
            </a:r>
            <a:r>
              <a:rPr lang="hr-HR" dirty="0" smtClean="0"/>
              <a:t>”, </a:t>
            </a:r>
            <a:r>
              <a:rPr lang="hr-HR" dirty="0" err="1" smtClean="0"/>
              <a:t>which</a:t>
            </a:r>
            <a:r>
              <a:rPr lang="hr-HR" dirty="0" smtClean="0"/>
              <a:t> </a:t>
            </a:r>
            <a:r>
              <a:rPr lang="hr-HR" dirty="0" err="1" smtClean="0"/>
              <a:t>is</a:t>
            </a:r>
            <a:r>
              <a:rPr lang="hr-HR" dirty="0" smtClean="0"/>
              <a:t> </a:t>
            </a:r>
            <a:r>
              <a:rPr lang="hr-HR" dirty="0" err="1" smtClean="0"/>
              <a:t>frequently</a:t>
            </a:r>
            <a:r>
              <a:rPr lang="hr-HR" dirty="0" smtClean="0"/>
              <a:t> </a:t>
            </a:r>
            <a:r>
              <a:rPr lang="hr-HR" dirty="0" err="1" smtClean="0"/>
              <a:t>used</a:t>
            </a:r>
            <a:r>
              <a:rPr lang="hr-HR" dirty="0" smtClean="0"/>
              <a:t> </a:t>
            </a:r>
            <a:r>
              <a:rPr lang="hr-HR" dirty="0" err="1" smtClean="0"/>
              <a:t>while</a:t>
            </a:r>
            <a:r>
              <a:rPr lang="hr-HR" dirty="0" smtClean="0"/>
              <a:t> </a:t>
            </a:r>
            <a:r>
              <a:rPr lang="hr-HR" dirty="0" err="1" smtClean="0"/>
              <a:t>mentioning</a:t>
            </a:r>
            <a:r>
              <a:rPr lang="hr-HR" dirty="0" smtClean="0"/>
              <a:t> </a:t>
            </a:r>
            <a:r>
              <a:rPr lang="hr-HR" dirty="0" err="1" smtClean="0"/>
              <a:t>this</a:t>
            </a:r>
            <a:r>
              <a:rPr lang="hr-HR" dirty="0" smtClean="0"/>
              <a:t> complex </a:t>
            </a:r>
            <a:r>
              <a:rPr lang="hr-HR" dirty="0" err="1" smtClean="0"/>
              <a:t>project</a:t>
            </a:r>
            <a:r>
              <a:rPr lang="hr-HR" dirty="0" smtClean="0"/>
              <a:t>, </a:t>
            </a:r>
            <a:r>
              <a:rPr lang="hr-HR" dirty="0" err="1" smtClean="0"/>
              <a:t>cannot</a:t>
            </a:r>
            <a:r>
              <a:rPr lang="hr-HR" dirty="0" smtClean="0"/>
              <a:t> </a:t>
            </a:r>
            <a:r>
              <a:rPr lang="hr-HR" dirty="0" err="1" smtClean="0"/>
              <a:t>exactly</a:t>
            </a:r>
            <a:r>
              <a:rPr lang="hr-HR" dirty="0" smtClean="0"/>
              <a:t> </a:t>
            </a:r>
            <a:r>
              <a:rPr lang="hr-HR" dirty="0" err="1" smtClean="0"/>
              <a:t>describe</a:t>
            </a:r>
            <a:r>
              <a:rPr lang="hr-HR" dirty="0" smtClean="0"/>
              <a:t> </a:t>
            </a:r>
            <a:r>
              <a:rPr lang="hr-HR" dirty="0" err="1" smtClean="0"/>
              <a:t>all</a:t>
            </a:r>
            <a:r>
              <a:rPr lang="hr-HR" dirty="0" smtClean="0"/>
              <a:t> </a:t>
            </a:r>
            <a:r>
              <a:rPr lang="hr-HR" dirty="0" err="1" smtClean="0"/>
              <a:t>advantages</a:t>
            </a:r>
            <a:r>
              <a:rPr lang="hr-HR" dirty="0" smtClean="0"/>
              <a:t> </a:t>
            </a:r>
            <a:r>
              <a:rPr lang="hr-HR" dirty="0" err="1" smtClean="0"/>
              <a:t>that</a:t>
            </a:r>
            <a:r>
              <a:rPr lang="hr-HR" dirty="0" smtClean="0"/>
              <a:t> Rijeka </a:t>
            </a:r>
            <a:r>
              <a:rPr lang="hr-HR" dirty="0" err="1" smtClean="0"/>
              <a:t>is</a:t>
            </a:r>
            <a:r>
              <a:rPr lang="hr-HR" dirty="0" smtClean="0"/>
              <a:t> </a:t>
            </a:r>
            <a:r>
              <a:rPr lang="hr-HR" dirty="0" err="1" smtClean="0"/>
              <a:t>going</a:t>
            </a:r>
            <a:r>
              <a:rPr lang="hr-HR" dirty="0" smtClean="0"/>
              <a:t> to </a:t>
            </a:r>
            <a:r>
              <a:rPr lang="hr-HR" dirty="0" err="1" smtClean="0"/>
              <a:t>get</a:t>
            </a:r>
            <a:r>
              <a:rPr lang="hr-HR" dirty="0" smtClean="0"/>
              <a:t> </a:t>
            </a:r>
            <a:r>
              <a:rPr lang="hr-HR" dirty="0" err="1" smtClean="0"/>
              <a:t>with</a:t>
            </a:r>
            <a:r>
              <a:rPr lang="hr-HR" dirty="0" smtClean="0"/>
              <a:t> </a:t>
            </a:r>
            <a:r>
              <a:rPr lang="hr-HR" dirty="0" err="1" smtClean="0"/>
              <a:t>its</a:t>
            </a:r>
            <a:r>
              <a:rPr lang="hr-HR" dirty="0" smtClean="0"/>
              <a:t> </a:t>
            </a:r>
            <a:r>
              <a:rPr lang="hr-HR" dirty="0" err="1" smtClean="0"/>
              <a:t>construction</a:t>
            </a:r>
            <a:r>
              <a:rPr lang="hr-HR" dirty="0" smtClean="0"/>
              <a:t> </a:t>
            </a:r>
            <a:r>
              <a:rPr lang="hr-HR" dirty="0" err="1" smtClean="0"/>
              <a:t>completition</a:t>
            </a:r>
            <a:r>
              <a:rPr lang="hr-HR" dirty="0" smtClean="0"/>
              <a:t>.</a:t>
            </a:r>
          </a:p>
          <a:p>
            <a:endParaRPr lang="hr-HR" dirty="0" smtClean="0"/>
          </a:p>
          <a:p>
            <a:r>
              <a:rPr lang="hr-HR" dirty="0" err="1" smtClean="0"/>
              <a:t>Swimming-pool</a:t>
            </a:r>
            <a:r>
              <a:rPr lang="hr-HR" dirty="0" smtClean="0"/>
              <a:t> complex </a:t>
            </a:r>
            <a:r>
              <a:rPr lang="hr-HR" dirty="0" err="1" smtClean="0"/>
              <a:t>considers</a:t>
            </a:r>
            <a:r>
              <a:rPr lang="hr-HR" dirty="0" smtClean="0"/>
              <a:t> </a:t>
            </a:r>
            <a:r>
              <a:rPr lang="hr-HR" dirty="0" err="1" smtClean="0"/>
              <a:t>even</a:t>
            </a:r>
            <a:r>
              <a:rPr lang="hr-HR" dirty="0" smtClean="0"/>
              <a:t> </a:t>
            </a:r>
            <a:r>
              <a:rPr lang="hr-HR" dirty="0" err="1" smtClean="0"/>
              <a:t>five</a:t>
            </a:r>
            <a:r>
              <a:rPr lang="hr-HR" dirty="0" smtClean="0"/>
              <a:t> </a:t>
            </a:r>
            <a:r>
              <a:rPr lang="hr-HR" dirty="0" err="1" smtClean="0"/>
              <a:t>different</a:t>
            </a:r>
            <a:r>
              <a:rPr lang="hr-HR" dirty="0" smtClean="0"/>
              <a:t> </a:t>
            </a:r>
            <a:r>
              <a:rPr lang="hr-HR" dirty="0" err="1" smtClean="0"/>
              <a:t>and</a:t>
            </a:r>
            <a:r>
              <a:rPr lang="hr-HR" dirty="0" smtClean="0"/>
              <a:t> </a:t>
            </a:r>
            <a:r>
              <a:rPr lang="hr-HR" dirty="0" err="1" smtClean="0"/>
              <a:t>separated</a:t>
            </a:r>
            <a:r>
              <a:rPr lang="hr-HR" dirty="0" smtClean="0"/>
              <a:t> </a:t>
            </a:r>
            <a:r>
              <a:rPr lang="hr-HR" dirty="0" err="1" smtClean="0"/>
              <a:t>pools</a:t>
            </a:r>
            <a:r>
              <a:rPr lang="hr-HR" dirty="0" smtClean="0"/>
              <a:t>, </a:t>
            </a:r>
            <a:r>
              <a:rPr lang="hr-HR" dirty="0" err="1" smtClean="0"/>
              <a:t>from</a:t>
            </a:r>
            <a:r>
              <a:rPr lang="hr-HR" dirty="0" smtClean="0"/>
              <a:t> </a:t>
            </a:r>
            <a:r>
              <a:rPr lang="hr-HR" dirty="0" err="1" smtClean="0"/>
              <a:t>which</a:t>
            </a:r>
            <a:r>
              <a:rPr lang="hr-HR" dirty="0" smtClean="0"/>
              <a:t> </a:t>
            </a:r>
            <a:r>
              <a:rPr lang="hr-HR" dirty="0" err="1" smtClean="0"/>
              <a:t>the</a:t>
            </a:r>
            <a:r>
              <a:rPr lang="hr-HR" dirty="0" smtClean="0"/>
              <a:t> </a:t>
            </a:r>
            <a:r>
              <a:rPr lang="hr-HR" dirty="0" err="1" smtClean="0"/>
              <a:t>biggest</a:t>
            </a:r>
            <a:r>
              <a:rPr lang="hr-HR" dirty="0" smtClean="0"/>
              <a:t> one </a:t>
            </a:r>
            <a:r>
              <a:rPr lang="hr-HR" dirty="0" err="1" smtClean="0"/>
              <a:t>has</a:t>
            </a:r>
            <a:r>
              <a:rPr lang="hr-HR" dirty="0" smtClean="0"/>
              <a:t> </a:t>
            </a:r>
            <a:r>
              <a:rPr lang="hr-HR" dirty="0" err="1" smtClean="0"/>
              <a:t>removable</a:t>
            </a:r>
            <a:r>
              <a:rPr lang="hr-HR" dirty="0" smtClean="0"/>
              <a:t> </a:t>
            </a:r>
            <a:r>
              <a:rPr lang="hr-HR" dirty="0" err="1" smtClean="0"/>
              <a:t>roof</a:t>
            </a:r>
            <a:r>
              <a:rPr lang="hr-HR" dirty="0" smtClean="0"/>
              <a:t>. </a:t>
            </a:r>
            <a:r>
              <a:rPr lang="hr-HR" dirty="0" err="1" smtClean="0"/>
              <a:t>That</a:t>
            </a:r>
            <a:r>
              <a:rPr lang="hr-HR" dirty="0" smtClean="0"/>
              <a:t> </a:t>
            </a:r>
            <a:r>
              <a:rPr lang="hr-HR" dirty="0" err="1" smtClean="0"/>
              <a:t>is</a:t>
            </a:r>
            <a:r>
              <a:rPr lang="hr-HR" dirty="0" smtClean="0"/>
              <a:t> </a:t>
            </a:r>
            <a:r>
              <a:rPr lang="hr-HR" dirty="0" err="1" smtClean="0"/>
              <a:t>followed</a:t>
            </a:r>
            <a:r>
              <a:rPr lang="hr-HR" dirty="0" smtClean="0"/>
              <a:t> </a:t>
            </a:r>
            <a:r>
              <a:rPr lang="hr-HR" dirty="0" err="1" smtClean="0"/>
              <a:t>by</a:t>
            </a:r>
            <a:r>
              <a:rPr lang="hr-HR" dirty="0" smtClean="0"/>
              <a:t> </a:t>
            </a:r>
            <a:r>
              <a:rPr lang="hr-HR" dirty="0" err="1" smtClean="0"/>
              <a:t>beach</a:t>
            </a:r>
            <a:r>
              <a:rPr lang="hr-HR" dirty="0" smtClean="0"/>
              <a:t> </a:t>
            </a:r>
            <a:r>
              <a:rPr lang="hr-HR" dirty="0" err="1" smtClean="0"/>
              <a:t>and</a:t>
            </a:r>
            <a:r>
              <a:rPr lang="hr-HR" dirty="0" smtClean="0"/>
              <a:t> </a:t>
            </a:r>
            <a:r>
              <a:rPr lang="hr-HR" dirty="0" err="1" smtClean="0"/>
              <a:t>sea</a:t>
            </a:r>
            <a:r>
              <a:rPr lang="hr-HR" dirty="0" smtClean="0"/>
              <a:t> promenade arrangement, </a:t>
            </a:r>
            <a:r>
              <a:rPr lang="hr-HR" dirty="0" err="1" smtClean="0"/>
              <a:t>construction</a:t>
            </a:r>
            <a:r>
              <a:rPr lang="hr-HR" dirty="0" smtClean="0"/>
              <a:t> </a:t>
            </a:r>
            <a:r>
              <a:rPr lang="hr-HR" dirty="0" err="1" smtClean="0"/>
              <a:t>of</a:t>
            </a:r>
            <a:r>
              <a:rPr lang="hr-HR" dirty="0" smtClean="0"/>
              <a:t> </a:t>
            </a:r>
            <a:r>
              <a:rPr lang="hr-HR" dirty="0" err="1" smtClean="0"/>
              <a:t>garage</a:t>
            </a:r>
            <a:r>
              <a:rPr lang="hr-HR" dirty="0" smtClean="0"/>
              <a:t> </a:t>
            </a:r>
            <a:r>
              <a:rPr lang="hr-HR" dirty="0" err="1" smtClean="0"/>
              <a:t>and</a:t>
            </a:r>
            <a:r>
              <a:rPr lang="hr-HR" dirty="0" smtClean="0"/>
              <a:t> </a:t>
            </a:r>
            <a:r>
              <a:rPr lang="hr-HR" dirty="0" err="1" smtClean="0"/>
              <a:t>business</a:t>
            </a:r>
            <a:r>
              <a:rPr lang="hr-HR" dirty="0" smtClean="0"/>
              <a:t> complex, </a:t>
            </a:r>
            <a:r>
              <a:rPr lang="hr-HR" dirty="0" err="1" smtClean="0"/>
              <a:t>preparing</a:t>
            </a:r>
            <a:r>
              <a:rPr lang="hr-HR" dirty="0" smtClean="0"/>
              <a:t> </a:t>
            </a:r>
            <a:r>
              <a:rPr lang="hr-HR" dirty="0" err="1" smtClean="0"/>
              <a:t>all</a:t>
            </a:r>
            <a:r>
              <a:rPr lang="hr-HR" dirty="0" smtClean="0"/>
              <a:t> </a:t>
            </a:r>
            <a:r>
              <a:rPr lang="hr-HR" dirty="0" err="1" smtClean="0"/>
              <a:t>preconditions</a:t>
            </a:r>
            <a:r>
              <a:rPr lang="hr-HR" dirty="0" smtClean="0"/>
              <a:t> for ex </a:t>
            </a:r>
            <a:r>
              <a:rPr lang="hr-HR" dirty="0" err="1" smtClean="0"/>
              <a:t>shipyard</a:t>
            </a:r>
            <a:r>
              <a:rPr lang="hr-HR" dirty="0" smtClean="0"/>
              <a:t> </a:t>
            </a:r>
            <a:r>
              <a:rPr lang="hr-HR" dirty="0" err="1" smtClean="0"/>
              <a:t>revitalization</a:t>
            </a:r>
            <a:r>
              <a:rPr lang="hr-HR" dirty="0" smtClean="0"/>
              <a:t>, </a:t>
            </a:r>
            <a:r>
              <a:rPr lang="hr-HR" dirty="0" err="1" smtClean="0"/>
              <a:t>new</a:t>
            </a:r>
            <a:r>
              <a:rPr lang="hr-HR" dirty="0" smtClean="0"/>
              <a:t> </a:t>
            </a:r>
            <a:r>
              <a:rPr lang="hr-HR" dirty="0" err="1" smtClean="0"/>
              <a:t>roads</a:t>
            </a:r>
            <a:r>
              <a:rPr lang="hr-HR" dirty="0" smtClean="0"/>
              <a:t> </a:t>
            </a:r>
            <a:r>
              <a:rPr lang="hr-HR" dirty="0" err="1" smtClean="0"/>
              <a:t>construction</a:t>
            </a:r>
            <a:r>
              <a:rPr lang="hr-HR" dirty="0" smtClean="0"/>
              <a:t>, </a:t>
            </a:r>
            <a:r>
              <a:rPr lang="hr-HR" dirty="0" err="1" smtClean="0"/>
              <a:t>public</a:t>
            </a:r>
            <a:r>
              <a:rPr lang="hr-HR" dirty="0" smtClean="0"/>
              <a:t> </a:t>
            </a:r>
            <a:r>
              <a:rPr lang="hr-HR" dirty="0" err="1" smtClean="0"/>
              <a:t>pedestrian</a:t>
            </a:r>
            <a:r>
              <a:rPr lang="hr-HR" dirty="0" smtClean="0"/>
              <a:t> </a:t>
            </a:r>
            <a:r>
              <a:rPr lang="hr-HR" dirty="0" err="1" smtClean="0"/>
              <a:t>areas</a:t>
            </a:r>
            <a:r>
              <a:rPr lang="hr-HR" dirty="0" smtClean="0"/>
              <a:t> </a:t>
            </a:r>
            <a:r>
              <a:rPr lang="hr-HR" dirty="0" err="1" smtClean="0"/>
              <a:t>and</a:t>
            </a:r>
            <a:r>
              <a:rPr lang="hr-HR" dirty="0" smtClean="0"/>
              <a:t> </a:t>
            </a:r>
            <a:r>
              <a:rPr lang="hr-HR" dirty="0" err="1" smtClean="0"/>
              <a:t>resolving</a:t>
            </a:r>
            <a:r>
              <a:rPr lang="hr-HR" dirty="0" smtClean="0"/>
              <a:t> water </a:t>
            </a:r>
            <a:r>
              <a:rPr lang="hr-HR" dirty="0" err="1" smtClean="0"/>
              <a:t>supply</a:t>
            </a:r>
            <a:r>
              <a:rPr lang="hr-HR" dirty="0" smtClean="0"/>
              <a:t> </a:t>
            </a:r>
            <a:r>
              <a:rPr lang="hr-HR" dirty="0" err="1" smtClean="0"/>
              <a:t>problems</a:t>
            </a:r>
            <a:r>
              <a:rPr lang="hr-HR" dirty="0" smtClean="0"/>
              <a:t> at Kantrida </a:t>
            </a:r>
            <a:r>
              <a:rPr lang="hr-HR" dirty="0" err="1" smtClean="0"/>
              <a:t>and</a:t>
            </a:r>
            <a:r>
              <a:rPr lang="hr-HR" dirty="0" smtClean="0"/>
              <a:t> </a:t>
            </a:r>
            <a:r>
              <a:rPr lang="hr-HR" dirty="0" err="1" smtClean="0"/>
              <a:t>Turanj</a:t>
            </a:r>
            <a:r>
              <a:rPr lang="hr-HR" dirty="0" smtClean="0"/>
              <a:t>.</a:t>
            </a:r>
            <a:endParaRPr lang="en-US" dirty="0" smtClean="0"/>
          </a:p>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8</a:t>
            </a:fld>
            <a:endParaRPr lang="hr-HR"/>
          </a:p>
        </p:txBody>
      </p:sp>
    </p:spTree>
    <p:extLst>
      <p:ext uri="{BB962C8B-B14F-4D97-AF65-F5344CB8AC3E}">
        <p14:creationId xmlns="" xmlns:p14="http://schemas.microsoft.com/office/powerpoint/2010/main" val="299639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In </a:t>
            </a:r>
            <a:r>
              <a:rPr lang="hr-HR" dirty="0" err="1" smtClean="0"/>
              <a:t>this</a:t>
            </a:r>
            <a:r>
              <a:rPr lang="hr-HR" dirty="0" smtClean="0"/>
              <a:t> </a:t>
            </a:r>
            <a:r>
              <a:rPr lang="hr-HR" dirty="0" err="1" smtClean="0"/>
              <a:t>slide</a:t>
            </a:r>
            <a:r>
              <a:rPr lang="hr-HR" dirty="0" smtClean="0"/>
              <a:t> </a:t>
            </a:r>
            <a:r>
              <a:rPr lang="hr-HR" dirty="0" err="1" smtClean="0"/>
              <a:t>you</a:t>
            </a:r>
            <a:r>
              <a:rPr lang="hr-HR" dirty="0" smtClean="0"/>
              <a:t> </a:t>
            </a:r>
            <a:r>
              <a:rPr lang="hr-HR" dirty="0" err="1" smtClean="0"/>
              <a:t>can</a:t>
            </a:r>
            <a:r>
              <a:rPr lang="hr-HR" dirty="0" smtClean="0"/>
              <a:t> </a:t>
            </a:r>
            <a:r>
              <a:rPr lang="hr-HR" dirty="0" err="1" smtClean="0"/>
              <a:t>see</a:t>
            </a:r>
            <a:r>
              <a:rPr lang="hr-HR" dirty="0" smtClean="0"/>
              <a:t> </a:t>
            </a:r>
            <a:r>
              <a:rPr lang="hr-HR" dirty="0" err="1" smtClean="0"/>
              <a:t>Bonds</a:t>
            </a:r>
            <a:r>
              <a:rPr lang="hr-HR" dirty="0" smtClean="0"/>
              <a:t> </a:t>
            </a:r>
            <a:r>
              <a:rPr lang="hr-HR" dirty="0" err="1" smtClean="0"/>
              <a:t>issue</a:t>
            </a:r>
            <a:r>
              <a:rPr lang="hr-HR" dirty="0" smtClean="0"/>
              <a:t> </a:t>
            </a:r>
            <a:r>
              <a:rPr lang="hr-HR" dirty="0" err="1" smtClean="0"/>
              <a:t>conditions</a:t>
            </a:r>
            <a:endParaRPr lang="hr-HR" dirty="0" smtClean="0"/>
          </a:p>
          <a:p>
            <a:endParaRPr lang="hr-HR" dirty="0"/>
          </a:p>
        </p:txBody>
      </p:sp>
      <p:sp>
        <p:nvSpPr>
          <p:cNvPr id="4" name="Slide Number Placeholder 3"/>
          <p:cNvSpPr>
            <a:spLocks noGrp="1"/>
          </p:cNvSpPr>
          <p:nvPr>
            <p:ph type="sldNum" sz="quarter" idx="10"/>
          </p:nvPr>
        </p:nvSpPr>
        <p:spPr/>
        <p:txBody>
          <a:bodyPr/>
          <a:lstStyle/>
          <a:p>
            <a:fld id="{24D3CB87-58AA-4617-BBDD-2295C852E324}" type="slidenum">
              <a:rPr lang="hr-HR" smtClean="0"/>
              <a:pPr/>
              <a:t>9</a:t>
            </a:fld>
            <a:endParaRPr lang="hr-HR"/>
          </a:p>
        </p:txBody>
      </p:sp>
    </p:spTree>
    <p:extLst>
      <p:ext uri="{BB962C8B-B14F-4D97-AF65-F5344CB8AC3E}">
        <p14:creationId xmlns="" xmlns:p14="http://schemas.microsoft.com/office/powerpoint/2010/main" val="131177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pPr lvl="0"/>
            <a:r>
              <a:rPr lang="en-US" altLang="sr-Latn-RS" noProof="0" smtClean="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sr-Latn-R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fld id="{6C5B0E5B-46C8-47B1-B113-4546615835E9}" type="datetimeFigureOut">
              <a:rPr lang="hr-HR" smtClean="0"/>
              <a:pPr/>
              <a:t>17.5.2017.</a:t>
            </a:fld>
            <a:endParaRPr lang="hr-HR"/>
          </a:p>
        </p:txBody>
      </p:sp>
      <p:sp>
        <p:nvSpPr>
          <p:cNvPr id="20485" name="Rectangle 5"/>
          <p:cNvSpPr>
            <a:spLocks noGrp="1" noChangeArrowheads="1"/>
          </p:cNvSpPr>
          <p:nvPr>
            <p:ph type="ftr" sz="quarter" idx="3"/>
          </p:nvPr>
        </p:nvSpPr>
        <p:spPr/>
        <p:txBody>
          <a:bodyPr/>
          <a:lstStyle>
            <a:lvl1pPr>
              <a:defRPr/>
            </a:lvl1pPr>
          </a:lstStyle>
          <a:p>
            <a:endParaRPr lang="hr-HR"/>
          </a:p>
        </p:txBody>
      </p:sp>
      <p:sp>
        <p:nvSpPr>
          <p:cNvPr id="20486" name="Rectangle 6"/>
          <p:cNvSpPr>
            <a:spLocks noGrp="1" noChangeArrowheads="1"/>
          </p:cNvSpPr>
          <p:nvPr>
            <p:ph type="sldNum" sz="quarter" idx="4"/>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360869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362147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51167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333956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143708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932488" y="1600200"/>
            <a:ext cx="30876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313437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8" name="Footer Placeholder 7"/>
          <p:cNvSpPr>
            <a:spLocks noGrp="1"/>
          </p:cNvSpPr>
          <p:nvPr>
            <p:ph type="ftr" sz="quarter" idx="11"/>
          </p:nvPr>
        </p:nvSpPr>
        <p:spPr/>
        <p:txBody>
          <a:bodyPr/>
          <a:lstStyle>
            <a:lvl1pPr>
              <a:defRPr/>
            </a:lvl1pPr>
          </a:lstStyle>
          <a:p>
            <a:endParaRPr lang="hr-HR"/>
          </a:p>
        </p:txBody>
      </p:sp>
      <p:sp>
        <p:nvSpPr>
          <p:cNvPr id="9" name="Slide Number Placeholder 8"/>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167160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4" name="Footer Placeholder 3"/>
          <p:cNvSpPr>
            <a:spLocks noGrp="1"/>
          </p:cNvSpPr>
          <p:nvPr>
            <p:ph type="ftr" sz="quarter" idx="11"/>
          </p:nvPr>
        </p:nvSpPr>
        <p:spPr/>
        <p:txBody>
          <a:bodyPr/>
          <a:lstStyle>
            <a:lvl1pPr>
              <a:defRPr/>
            </a:lvl1pPr>
          </a:lstStyle>
          <a:p>
            <a:endParaRPr lang="hr-HR"/>
          </a:p>
        </p:txBody>
      </p:sp>
      <p:sp>
        <p:nvSpPr>
          <p:cNvPr id="5" name="Slide Number Placeholder 4"/>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132215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3" name="Footer Placeholder 2"/>
          <p:cNvSpPr>
            <a:spLocks noGrp="1"/>
          </p:cNvSpPr>
          <p:nvPr>
            <p:ph type="ftr" sz="quarter" idx="11"/>
          </p:nvPr>
        </p:nvSpPr>
        <p:spPr/>
        <p:txBody>
          <a:bodyPr/>
          <a:lstStyle>
            <a:lvl1pPr>
              <a:defRPr/>
            </a:lvl1pPr>
          </a:lstStyle>
          <a:p>
            <a:endParaRPr lang="hr-HR"/>
          </a:p>
        </p:txBody>
      </p:sp>
      <p:sp>
        <p:nvSpPr>
          <p:cNvPr id="4" name="Slide Number Placeholder 3"/>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428149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89267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hr-H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C5B0E5B-46C8-47B1-B113-4546615835E9}" type="datetimeFigureOut">
              <a:rPr lang="hr-HR" smtClean="0"/>
              <a:pPr/>
              <a:t>17.5.2017.</a:t>
            </a:fld>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130252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sr-Latn-R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C5B0E5B-46C8-47B1-B113-4546615835E9}" type="datetimeFigureOut">
              <a:rPr lang="hr-HR" smtClean="0"/>
              <a:pPr/>
              <a:t>17.5.2017.</a:t>
            </a:fld>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EE16B9-D385-478C-8E75-E90DEF40AEDF}" type="slidenum">
              <a:rPr lang="hr-HR" smtClean="0"/>
              <a:pPr/>
              <a:t>‹#›</a:t>
            </a:fld>
            <a:endParaRPr lang="hr-HR"/>
          </a:p>
        </p:txBody>
      </p:sp>
    </p:spTree>
    <p:extLst>
      <p:ext uri="{BB962C8B-B14F-4D97-AF65-F5344CB8AC3E}">
        <p14:creationId xmlns="" xmlns:p14="http://schemas.microsoft.com/office/powerpoint/2010/main" val="177598648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buClr>
          <a:srgbClr val="000000"/>
        </a:buClr>
        <a:buSzPct val="100000"/>
        <a:defRPr sz="3200" kern="1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2pPr>
      <a:lvl3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3pPr>
      <a:lvl4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4pPr>
      <a:lvl5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10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10000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10000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13.xml"/><Relationship Id="rId16"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40.gif"/></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1664310"/>
            <a:ext cx="2570408" cy="1658328"/>
          </a:xfrm>
          <a:prstGeom prst="rect">
            <a:avLst/>
          </a:prstGeom>
        </p:spPr>
      </p:pic>
      <p:pic>
        <p:nvPicPr>
          <p:cNvPr id="4" name="Picture 6" descr="Picture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322638"/>
            <a:ext cx="2487613" cy="167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1" descr="Picture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23213" y="4986338"/>
            <a:ext cx="1219200"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descr="Picture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2487613" cy="165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4" descr="Picture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4992688"/>
            <a:ext cx="2487613" cy="186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5" descr="Picture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25613" y="4981575"/>
            <a:ext cx="1298575"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6" descr="Picture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866950" y="4989613"/>
            <a:ext cx="1371600" cy="186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8" descr="Picture9"/>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621463" y="4979988"/>
            <a:ext cx="1249362" cy="187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Picture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488984" y="12091"/>
            <a:ext cx="6656387" cy="496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2848692" y="87013"/>
            <a:ext cx="4032250" cy="577850"/>
          </a:xfrm>
          <a:prstGeom prst="rect">
            <a:avLst/>
          </a:prstGeom>
          <a:noFill/>
          <a:ln w="9525">
            <a:noFill/>
            <a:miter lim="800000"/>
            <a:headEnd/>
            <a:tailEnd/>
          </a:ln>
          <a:effectLst>
            <a:outerShdw dist="35921" dir="2700000" algn="ctr" rotWithShape="0">
              <a:srgbClr val="000000"/>
            </a:outerShdw>
          </a:effectLst>
        </p:spPr>
        <p:txBody>
          <a:bodyPr anchor="b"/>
          <a:lstStyle/>
          <a:p>
            <a:pPr algn="ctr">
              <a:lnSpc>
                <a:spcPct val="80000"/>
              </a:lnSpc>
              <a:defRPr/>
            </a:pPr>
            <a:r>
              <a:rPr lang="hr-HR" sz="3200" b="1" dirty="0" smtClean="0">
                <a:solidFill>
                  <a:srgbClr val="FF0000"/>
                </a:solidFill>
                <a:latin typeface="Arial" charset="0"/>
              </a:rPr>
              <a:t>CITY </a:t>
            </a:r>
            <a:r>
              <a:rPr lang="hr-HR" sz="3200" b="1" dirty="0" err="1" smtClean="0">
                <a:solidFill>
                  <a:srgbClr val="FF0000"/>
                </a:solidFill>
                <a:latin typeface="Arial" charset="0"/>
              </a:rPr>
              <a:t>OF</a:t>
            </a:r>
            <a:r>
              <a:rPr lang="hr-HR" sz="3200" b="1" dirty="0" smtClean="0">
                <a:solidFill>
                  <a:srgbClr val="FF0000"/>
                </a:solidFill>
                <a:latin typeface="Arial" charset="0"/>
              </a:rPr>
              <a:t> </a:t>
            </a:r>
            <a:r>
              <a:rPr lang="en-US" sz="3200" b="1" dirty="0">
                <a:solidFill>
                  <a:srgbClr val="FF0000"/>
                </a:solidFill>
                <a:latin typeface="Arial" charset="0"/>
              </a:rPr>
              <a:t>R</a:t>
            </a:r>
            <a:r>
              <a:rPr lang="hr-HR" sz="3200" b="1" dirty="0" err="1">
                <a:solidFill>
                  <a:srgbClr val="FF0000"/>
                </a:solidFill>
                <a:latin typeface="Arial" charset="0"/>
              </a:rPr>
              <a:t>IJEKA</a:t>
            </a:r>
            <a:endParaRPr lang="en-US" sz="3200" b="1" dirty="0">
              <a:solidFill>
                <a:srgbClr val="FF0000"/>
              </a:solidFill>
              <a:latin typeface="Arial" charset="0"/>
            </a:endParaRPr>
          </a:p>
        </p:txBody>
      </p:sp>
      <p:pic>
        <p:nvPicPr>
          <p:cNvPr id="7" name="Picture 9" descr="rijeka"/>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700338" y="115888"/>
            <a:ext cx="431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p:cNvSpPr/>
          <p:nvPr/>
        </p:nvSpPr>
        <p:spPr>
          <a:xfrm>
            <a:off x="2578817" y="960712"/>
            <a:ext cx="4572000" cy="400110"/>
          </a:xfrm>
          <a:prstGeom prst="rect">
            <a:avLst/>
          </a:prstGeom>
        </p:spPr>
        <p:txBody>
          <a:bodyPr>
            <a:spAutoFit/>
          </a:bodyPr>
          <a:lstStyle/>
          <a:p>
            <a:pPr algn="ctr">
              <a:spcAft>
                <a:spcPts val="0"/>
              </a:spcAft>
            </a:pPr>
            <a:r>
              <a:rPr lang="hr-HR" sz="2000" b="1" dirty="0" smtClean="0">
                <a:solidFill>
                  <a:srgbClr val="FFFF00"/>
                </a:solidFill>
                <a:effectLst>
                  <a:outerShdw blurRad="38100" dist="38100" dir="2700000" algn="tl">
                    <a:srgbClr val="000000">
                      <a:alpha val="43137"/>
                    </a:srgbClr>
                  </a:outerShdw>
                </a:effectLst>
                <a:latin typeface="Calibri"/>
                <a:ea typeface="Calibri"/>
                <a:cs typeface="Times New Roman"/>
              </a:rPr>
              <a:t>Mr. Miroslav Matešić, </a:t>
            </a:r>
            <a:r>
              <a:rPr lang="hr-HR" sz="2000" b="1" dirty="0" err="1" smtClean="0">
                <a:solidFill>
                  <a:srgbClr val="FFFF00"/>
                </a:solidFill>
                <a:effectLst>
                  <a:outerShdw blurRad="38100" dist="38100" dir="2700000" algn="tl">
                    <a:srgbClr val="000000">
                      <a:alpha val="43137"/>
                    </a:srgbClr>
                  </a:outerShdw>
                </a:effectLst>
                <a:latin typeface="Calibri"/>
                <a:ea typeface="Calibri"/>
                <a:cs typeface="Times New Roman"/>
              </a:rPr>
              <a:t>Deputy</a:t>
            </a:r>
            <a:r>
              <a:rPr lang="hr-HR" sz="2000" b="1" dirty="0" smtClean="0">
                <a:solidFill>
                  <a:srgbClr val="FFFF00"/>
                </a:solidFill>
                <a:effectLst>
                  <a:outerShdw blurRad="38100" dist="38100" dir="2700000" algn="tl">
                    <a:srgbClr val="000000">
                      <a:alpha val="43137"/>
                    </a:srgbClr>
                  </a:outerShdw>
                </a:effectLst>
                <a:latin typeface="Calibri"/>
                <a:ea typeface="Calibri"/>
                <a:cs typeface="Times New Roman"/>
              </a:rPr>
              <a:t> </a:t>
            </a:r>
            <a:r>
              <a:rPr lang="hr-HR" sz="2000" b="1" dirty="0" err="1" smtClean="0">
                <a:solidFill>
                  <a:srgbClr val="FFFF00"/>
                </a:solidFill>
                <a:effectLst>
                  <a:outerShdw blurRad="38100" dist="38100" dir="2700000" algn="tl">
                    <a:srgbClr val="000000">
                      <a:alpha val="43137"/>
                    </a:srgbClr>
                  </a:outerShdw>
                </a:effectLst>
                <a:latin typeface="Calibri"/>
                <a:ea typeface="Calibri"/>
                <a:cs typeface="Times New Roman"/>
              </a:rPr>
              <a:t>Mayor</a:t>
            </a:r>
            <a:endParaRPr lang="hr-HR" sz="2000" dirty="0">
              <a:solidFill>
                <a:srgbClr val="FFFF00"/>
              </a:solidFill>
              <a:effectLst>
                <a:outerShdw blurRad="38100" dist="38100" dir="2700000" algn="tl">
                  <a:srgbClr val="000000">
                    <a:alpha val="43137"/>
                  </a:srgbClr>
                </a:outerShdw>
              </a:effectLst>
              <a:latin typeface="Calibri"/>
              <a:ea typeface="Calibri"/>
              <a:cs typeface="Times New Roman"/>
            </a:endParaRPr>
          </a:p>
        </p:txBody>
      </p:sp>
      <p:sp>
        <p:nvSpPr>
          <p:cNvPr id="19" name="Rectangle 18"/>
          <p:cNvSpPr/>
          <p:nvPr/>
        </p:nvSpPr>
        <p:spPr>
          <a:xfrm>
            <a:off x="3516054" y="3515568"/>
            <a:ext cx="4572000" cy="1323439"/>
          </a:xfrm>
          <a:prstGeom prst="rect">
            <a:avLst/>
          </a:prstGeom>
        </p:spPr>
        <p:txBody>
          <a:bodyPr>
            <a:spAutoFit/>
          </a:bodyPr>
          <a:lstStyle/>
          <a:p>
            <a:pPr algn="ctr">
              <a:spcAft>
                <a:spcPts val="0"/>
              </a:spcAft>
            </a:pPr>
            <a:r>
              <a:rPr lang="hr-HR" sz="4000" b="1" dirty="0" smtClean="0">
                <a:solidFill>
                  <a:srgbClr val="FFFF00"/>
                </a:solidFill>
                <a:effectLst>
                  <a:outerShdw blurRad="38100" dist="38100" dir="2700000" algn="tl">
                    <a:srgbClr val="000000">
                      <a:alpha val="43137"/>
                    </a:srgbClr>
                  </a:outerShdw>
                </a:effectLst>
                <a:latin typeface="Calibri"/>
                <a:ea typeface="Calibri"/>
                <a:cs typeface="Times New Roman"/>
              </a:rPr>
              <a:t>Rijeka </a:t>
            </a:r>
            <a:r>
              <a:rPr lang="hr-HR" sz="4000" b="1" dirty="0" err="1" smtClean="0">
                <a:solidFill>
                  <a:srgbClr val="FFFF00"/>
                </a:solidFill>
                <a:effectLst>
                  <a:outerShdw blurRad="38100" dist="38100" dir="2700000" algn="tl">
                    <a:srgbClr val="000000">
                      <a:alpha val="43137"/>
                    </a:srgbClr>
                  </a:outerShdw>
                </a:effectLst>
                <a:latin typeface="Calibri"/>
                <a:ea typeface="Calibri"/>
                <a:cs typeface="Times New Roman"/>
              </a:rPr>
              <a:t>Municipality</a:t>
            </a:r>
            <a:r>
              <a:rPr lang="hr-HR" sz="4000" b="1" dirty="0" smtClean="0">
                <a:solidFill>
                  <a:srgbClr val="FFFF00"/>
                </a:solidFill>
                <a:effectLst>
                  <a:outerShdw blurRad="38100" dist="38100" dir="2700000" algn="tl">
                    <a:srgbClr val="000000">
                      <a:alpha val="43137"/>
                    </a:srgbClr>
                  </a:outerShdw>
                </a:effectLst>
                <a:latin typeface="Calibri"/>
                <a:ea typeface="Calibri"/>
                <a:cs typeface="Times New Roman"/>
              </a:rPr>
              <a:t> Bond </a:t>
            </a:r>
            <a:r>
              <a:rPr lang="hr-HR" sz="4000" b="1" dirty="0" err="1" smtClean="0">
                <a:solidFill>
                  <a:srgbClr val="FFFF00"/>
                </a:solidFill>
                <a:effectLst>
                  <a:outerShdw blurRad="38100" dist="38100" dir="2700000" algn="tl">
                    <a:srgbClr val="000000">
                      <a:alpha val="43137"/>
                    </a:srgbClr>
                  </a:outerShdw>
                </a:effectLst>
                <a:latin typeface="Calibri"/>
                <a:ea typeface="Calibri"/>
                <a:cs typeface="Times New Roman"/>
              </a:rPr>
              <a:t>Issue</a:t>
            </a:r>
            <a:endParaRPr lang="hr-HR" sz="2000" dirty="0">
              <a:solidFill>
                <a:srgbClr val="FFFF00"/>
              </a:solidFill>
              <a:effectLst>
                <a:outerShdw blurRad="38100" dist="38100" dir="2700000" algn="tl">
                  <a:srgbClr val="000000">
                    <a:alpha val="43137"/>
                  </a:srgbClr>
                </a:outerShdw>
              </a:effectLst>
              <a:latin typeface="Calibri"/>
              <a:ea typeface="Calibri"/>
              <a:cs typeface="Times New Roman"/>
            </a:endParaRPr>
          </a:p>
        </p:txBody>
      </p:sp>
      <p:pic>
        <p:nvPicPr>
          <p:cNvPr id="2" name="Picture 1"/>
          <p:cNvPicPr>
            <a:picLocks noChangeAspect="1"/>
          </p:cNvPicPr>
          <p:nvPr/>
        </p:nvPicPr>
        <p:blipFill rotWithShape="1">
          <a:blip r:embed="rId13" cstate="print">
            <a:extLst>
              <a:ext uri="{28A0092B-C50C-407E-A947-70E740481C1C}">
                <a14:useLocalDpi xmlns="" xmlns:a14="http://schemas.microsoft.com/office/drawing/2010/main" val="0"/>
              </a:ext>
            </a:extLst>
          </a:blip>
          <a:srcRect t="12528"/>
          <a:stretch/>
        </p:blipFill>
        <p:spPr>
          <a:xfrm>
            <a:off x="5289052" y="4976262"/>
            <a:ext cx="1283030" cy="1881738"/>
          </a:xfrm>
          <a:prstGeom prst="rect">
            <a:avLst/>
          </a:prstGeom>
        </p:spPr>
      </p:pic>
    </p:spTree>
    <p:extLst>
      <p:ext uri="{BB962C8B-B14F-4D97-AF65-F5344CB8AC3E}">
        <p14:creationId xmlns="" xmlns:p14="http://schemas.microsoft.com/office/powerpoint/2010/main" val="52815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58688" y="212313"/>
            <a:ext cx="8280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hr-HR" altLang="sr-Latn-RS" sz="3600" b="1" dirty="0" err="1" smtClean="0">
                <a:solidFill>
                  <a:srgbClr val="FFFF00"/>
                </a:solidFill>
                <a:latin typeface="Calibri" panose="020F0502020204030204" pitchFamily="34" charset="0"/>
                <a:cs typeface="Arial" panose="020B0604020202020204" pitchFamily="34" charset="0"/>
              </a:rPr>
              <a:t>Investors</a:t>
            </a:r>
            <a:r>
              <a:rPr lang="hr-HR" altLang="sr-Latn-RS" sz="3600" b="1" dirty="0" smtClean="0">
                <a:solidFill>
                  <a:srgbClr val="FFFF00"/>
                </a:solidFill>
                <a:latin typeface="Calibri" panose="020F0502020204030204" pitchFamily="34" charset="0"/>
                <a:cs typeface="Arial" panose="020B0604020202020204" pitchFamily="34" charset="0"/>
              </a:rPr>
              <a:t> </a:t>
            </a:r>
            <a:r>
              <a:rPr lang="hr-HR" altLang="sr-Latn-RS" sz="3600" b="1" dirty="0" err="1" smtClean="0">
                <a:solidFill>
                  <a:srgbClr val="FFFF00"/>
                </a:solidFill>
                <a:latin typeface="Calibri" panose="020F0502020204030204" pitchFamily="34" charset="0"/>
                <a:cs typeface="Arial" panose="020B0604020202020204" pitchFamily="34" charset="0"/>
              </a:rPr>
              <a:t>in</a:t>
            </a:r>
            <a:r>
              <a:rPr lang="hr-HR" altLang="sr-Latn-RS" sz="3600" b="1" dirty="0" smtClean="0">
                <a:solidFill>
                  <a:srgbClr val="FFFF00"/>
                </a:solidFill>
                <a:latin typeface="Calibri" panose="020F0502020204030204" pitchFamily="34" charset="0"/>
                <a:cs typeface="Arial" panose="020B0604020202020204" pitchFamily="34" charset="0"/>
              </a:rPr>
              <a:t> Rijeka City </a:t>
            </a:r>
            <a:r>
              <a:rPr lang="hr-HR" altLang="sr-Latn-RS" sz="3600" b="1" dirty="0" err="1" smtClean="0">
                <a:solidFill>
                  <a:srgbClr val="FFFF00"/>
                </a:solidFill>
                <a:latin typeface="Calibri" panose="020F0502020204030204" pitchFamily="34" charset="0"/>
                <a:cs typeface="Arial" panose="020B0604020202020204" pitchFamily="34" charset="0"/>
              </a:rPr>
              <a:t>Bonds</a:t>
            </a:r>
            <a:endParaRPr lang="hr-HR" altLang="sr-Latn-RS" sz="3600" b="1" dirty="0">
              <a:solidFill>
                <a:srgbClr val="FFFF00"/>
              </a:solidFill>
              <a:latin typeface="Calibri" panose="020F0502020204030204" pitchFamily="34" charset="0"/>
              <a:cs typeface="Arial" panose="020B0604020202020204" pitchFamily="34" charset="0"/>
            </a:endParaRPr>
          </a:p>
        </p:txBody>
      </p:sp>
      <p:sp>
        <p:nvSpPr>
          <p:cNvPr id="6" name="Text Box 6"/>
          <p:cNvSpPr txBox="1">
            <a:spLocks noChangeArrowheads="1"/>
          </p:cNvSpPr>
          <p:nvPr/>
        </p:nvSpPr>
        <p:spPr bwMode="auto">
          <a:xfrm>
            <a:off x="386781" y="1079649"/>
            <a:ext cx="3744912" cy="830997"/>
          </a:xfrm>
          <a:prstGeom prst="rect">
            <a:avLst/>
          </a:prstGeom>
          <a:noFill/>
          <a:ln>
            <a:noFill/>
          </a:ln>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
                <a:srgbClr val="FF0000"/>
              </a:buClr>
              <a:buSzTx/>
              <a:buNone/>
            </a:pPr>
            <a:r>
              <a:rPr lang="en-GB" altLang="sr-Latn-RS" sz="2400" b="1" i="1" dirty="0">
                <a:latin typeface="Calibri" pitchFamily="34" charset="0"/>
              </a:rPr>
              <a:t>Structure of Investors in Rijeka City Bonds</a:t>
            </a:r>
          </a:p>
        </p:txBody>
      </p:sp>
      <p:sp>
        <p:nvSpPr>
          <p:cNvPr id="8" name="Text Box 8"/>
          <p:cNvSpPr txBox="1">
            <a:spLocks noChangeArrowheads="1"/>
          </p:cNvSpPr>
          <p:nvPr/>
        </p:nvSpPr>
        <p:spPr bwMode="auto">
          <a:xfrm>
            <a:off x="4523222" y="1853454"/>
            <a:ext cx="4534149" cy="4811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7188" indent="-357188">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ts val="200"/>
              </a:spcBef>
              <a:buClr>
                <a:srgbClr val="FFFF00"/>
              </a:buClr>
              <a:buSzTx/>
              <a:buFont typeface="Wingdings" panose="05000000000000000000" pitchFamily="2" charset="2"/>
              <a:buChar char="Ø"/>
            </a:pPr>
            <a:r>
              <a:rPr lang="en-GB" altLang="sr-Latn-RS" sz="2000" dirty="0">
                <a:latin typeface="Calibri" pitchFamily="34" charset="0"/>
              </a:rPr>
              <a:t>Rijeka City bonds were actively offered for sale to physical persons in all Rijeka branch offices of the Sponsor as well as in other branch offices of the </a:t>
            </a:r>
            <a:r>
              <a:rPr lang="en-GB" altLang="sr-Latn-RS" sz="2000" dirty="0" err="1">
                <a:latin typeface="Calibri" pitchFamily="34" charset="0"/>
              </a:rPr>
              <a:t>PBZ</a:t>
            </a:r>
            <a:r>
              <a:rPr lang="en-GB" altLang="sr-Latn-RS" sz="2000" dirty="0">
                <a:latin typeface="Calibri" pitchFamily="34" charset="0"/>
              </a:rPr>
              <a:t> Bank all over Croatia.</a:t>
            </a:r>
          </a:p>
          <a:p>
            <a:pPr>
              <a:spcBef>
                <a:spcPts val="200"/>
              </a:spcBef>
              <a:buClr>
                <a:srgbClr val="FFFF00"/>
              </a:buClr>
              <a:buSzTx/>
              <a:buFont typeface="Wingdings" panose="05000000000000000000" pitchFamily="2" charset="2"/>
              <a:buChar char="Ø"/>
            </a:pPr>
            <a:r>
              <a:rPr lang="en-GB" altLang="sr-Latn-RS" sz="2000" dirty="0">
                <a:latin typeface="Calibri" pitchFamily="34" charset="0"/>
              </a:rPr>
              <a:t>The bonds were bought by famous athletes, artists and businessmen </a:t>
            </a:r>
          </a:p>
          <a:p>
            <a:pPr>
              <a:spcBef>
                <a:spcPts val="200"/>
              </a:spcBef>
              <a:buClr>
                <a:srgbClr val="FFFF00"/>
              </a:buClr>
              <a:buSzTx/>
              <a:buFont typeface="Wingdings" panose="05000000000000000000" pitchFamily="2" charset="2"/>
              <a:buChar char="Ø"/>
            </a:pPr>
            <a:r>
              <a:rPr lang="en-GB" altLang="sr-Latn-RS" sz="2000" dirty="0">
                <a:latin typeface="Calibri" pitchFamily="34" charset="0"/>
              </a:rPr>
              <a:t>The bonds were bought by parents and grandparents for their children and grandchildren.</a:t>
            </a:r>
          </a:p>
          <a:p>
            <a:pPr>
              <a:spcBef>
                <a:spcPts val="200"/>
              </a:spcBef>
              <a:buClr>
                <a:srgbClr val="FFFF00"/>
              </a:buClr>
              <a:buSzTx/>
              <a:buFont typeface="Wingdings" panose="05000000000000000000" pitchFamily="2" charset="2"/>
              <a:buChar char="Ø"/>
            </a:pPr>
            <a:r>
              <a:rPr lang="en-GB" altLang="sr-Latn-RS" sz="2000" dirty="0">
                <a:latin typeface="Calibri" pitchFamily="34" charset="0"/>
              </a:rPr>
              <a:t>The citizens participated in the bonds sale for a symbolic price of 1 € up to several tens of thousands of Euro</a:t>
            </a:r>
            <a:r>
              <a:rPr lang="hr-HR" altLang="sr-Latn-RS" sz="2000" dirty="0">
                <a:latin typeface="Calibri" pitchFamily="34" charset="0"/>
              </a:rPr>
              <a:t>.</a:t>
            </a:r>
            <a:endParaRPr lang="en-GB" altLang="sr-Latn-RS" sz="2000" dirty="0">
              <a:latin typeface="Calibri" pitchFamily="34" charset="0"/>
            </a:endParaRPr>
          </a:p>
          <a:p>
            <a:pPr>
              <a:spcBef>
                <a:spcPts val="200"/>
              </a:spcBef>
              <a:buClr>
                <a:srgbClr val="FFFF00"/>
              </a:buClr>
              <a:buSzTx/>
              <a:buFont typeface="Wingdings" panose="05000000000000000000" pitchFamily="2" charset="2"/>
              <a:buChar char="Ø"/>
            </a:pPr>
            <a:r>
              <a:rPr lang="en-GB" altLang="sr-Latn-RS" sz="2000" dirty="0">
                <a:latin typeface="Calibri" pitchFamily="34" charset="0"/>
              </a:rPr>
              <a:t>Institutional investors expressed a strong demand for Rijeka City </a:t>
            </a:r>
            <a:r>
              <a:rPr lang="en-GB" altLang="sr-Latn-RS" sz="2000" dirty="0" smtClean="0">
                <a:latin typeface="Calibri" pitchFamily="34" charset="0"/>
              </a:rPr>
              <a:t>bonds</a:t>
            </a:r>
            <a:r>
              <a:rPr lang="hr-HR" altLang="sr-Latn-RS" sz="2000" dirty="0" smtClean="0">
                <a:latin typeface="Calibri" pitchFamily="34" charset="0"/>
              </a:rPr>
              <a:t>.</a:t>
            </a:r>
            <a:endParaRPr lang="en-US" altLang="sr-Latn-RS" sz="2000" dirty="0">
              <a:latin typeface="Calibri" panose="020F0502020204030204" pitchFamily="34" charset="0"/>
              <a:cs typeface="Arial" panose="020B0604020202020204" pitchFamily="34" charset="0"/>
            </a:endParaRPr>
          </a:p>
        </p:txBody>
      </p:sp>
      <p:sp>
        <p:nvSpPr>
          <p:cNvPr id="9" name="Text Box 9"/>
          <p:cNvSpPr txBox="1">
            <a:spLocks noChangeArrowheads="1"/>
          </p:cNvSpPr>
          <p:nvPr/>
        </p:nvSpPr>
        <p:spPr bwMode="auto">
          <a:xfrm>
            <a:off x="4591250" y="1058163"/>
            <a:ext cx="4086025" cy="461665"/>
          </a:xfrm>
          <a:prstGeom prst="rect">
            <a:avLst/>
          </a:prstGeom>
          <a:noFill/>
          <a:ln w="9525">
            <a:noFill/>
            <a:miter lim="800000"/>
            <a:headEnd/>
            <a:tailEnd/>
          </a:ln>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
                <a:srgbClr val="FF0000"/>
              </a:buClr>
              <a:buSzTx/>
              <a:buNone/>
            </a:pPr>
            <a:r>
              <a:rPr lang="en-GB" altLang="sr-Latn-RS" sz="2400" b="1" i="1" dirty="0">
                <a:latin typeface="Calibri" pitchFamily="34" charset="0"/>
              </a:rPr>
              <a:t>Active sale of bonds to citizens</a:t>
            </a:r>
          </a:p>
        </p:txBody>
      </p:sp>
      <p:graphicFrame>
        <p:nvGraphicFramePr>
          <p:cNvPr id="10" name="Object 2"/>
          <p:cNvGraphicFramePr>
            <a:graphicFrameLocks noChangeAspect="1"/>
          </p:cNvGraphicFramePr>
          <p:nvPr>
            <p:extLst>
              <p:ext uri="{D42A27DB-BD31-4B8C-83A1-F6EECF244321}">
                <p14:modId xmlns="" xmlns:p14="http://schemas.microsoft.com/office/powerpoint/2010/main" val="1279793436"/>
              </p:ext>
            </p:extLst>
          </p:nvPr>
        </p:nvGraphicFramePr>
        <p:xfrm>
          <a:off x="0" y="2264446"/>
          <a:ext cx="5380522" cy="4326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2229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92441" y="92387"/>
            <a:ext cx="54673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None/>
            </a:pPr>
            <a:r>
              <a:rPr lang="hr-HR" altLang="sr-Latn-RS" sz="3600" b="1" dirty="0" err="1">
                <a:solidFill>
                  <a:srgbClr val="FFFF00"/>
                </a:solidFill>
                <a:latin typeface="Calibri" panose="020F0502020204030204" pitchFamily="34" charset="0"/>
                <a:cs typeface="Arial" panose="020B0604020202020204" pitchFamily="34" charset="0"/>
              </a:rPr>
              <a:t>Active</a:t>
            </a:r>
            <a:r>
              <a:rPr lang="hr-HR" altLang="sr-Latn-RS" sz="3600" b="1" dirty="0">
                <a:solidFill>
                  <a:srgbClr val="FFFF00"/>
                </a:solidFill>
                <a:latin typeface="Calibri" panose="020F0502020204030204" pitchFamily="34" charset="0"/>
                <a:cs typeface="Arial" panose="020B0604020202020204" pitchFamily="34" charset="0"/>
              </a:rPr>
              <a:t> Marketing </a:t>
            </a:r>
            <a:r>
              <a:rPr lang="hr-HR" altLang="sr-Latn-RS" sz="3600" b="1" dirty="0" err="1">
                <a:solidFill>
                  <a:srgbClr val="FFFF00"/>
                </a:solidFill>
                <a:latin typeface="Calibri" panose="020F0502020204030204" pitchFamily="34" charset="0"/>
                <a:cs typeface="Arial" panose="020B0604020202020204" pitchFamily="34" charset="0"/>
              </a:rPr>
              <a:t>Campaign</a:t>
            </a:r>
            <a:endParaRPr lang="hr-HR" altLang="sr-Latn-RS" sz="3600" b="1" dirty="0">
              <a:solidFill>
                <a:srgbClr val="FFFF00"/>
              </a:solidFill>
              <a:latin typeface="Calibri" panose="020F0502020204030204" pitchFamily="34" charset="0"/>
              <a:cs typeface="Arial" panose="020B0604020202020204" pitchFamily="34" charset="0"/>
            </a:endParaRPr>
          </a:p>
        </p:txBody>
      </p:sp>
      <p:sp>
        <p:nvSpPr>
          <p:cNvPr id="5" name="Text Box 3"/>
          <p:cNvSpPr txBox="1">
            <a:spLocks noChangeArrowheads="1"/>
          </p:cNvSpPr>
          <p:nvPr/>
        </p:nvSpPr>
        <p:spPr bwMode="auto">
          <a:xfrm>
            <a:off x="181059" y="915132"/>
            <a:ext cx="6262688" cy="5909310"/>
          </a:xfrm>
          <a:prstGeom prst="rect">
            <a:avLst/>
          </a:prstGeom>
          <a:noFill/>
          <a:ln>
            <a:noFill/>
          </a:ln>
          <a:extLst/>
        </p:spPr>
        <p:txBody>
          <a:bodyPr>
            <a:spAutoFit/>
          </a:bodyPr>
          <a:lstStyle>
            <a:lvl1pPr marL="357188" indent="-357188">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Rijeka City bonds issuance was accompanied by an active marketing campaign. </a:t>
            </a:r>
          </a:p>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An interview with the Mayor and the representatives of the </a:t>
            </a:r>
            <a:r>
              <a:rPr lang="en-GB" altLang="sr-Latn-RS" sz="2000" dirty="0" err="1">
                <a:latin typeface="Calibri" pitchFamily="34" charset="0"/>
              </a:rPr>
              <a:t>PBZ</a:t>
            </a:r>
            <a:r>
              <a:rPr lang="en-GB" altLang="sr-Latn-RS" sz="2000" dirty="0">
                <a:latin typeface="Calibri" pitchFamily="34" charset="0"/>
              </a:rPr>
              <a:t> Bank  was broadcast on local  and national TV and radio, and articles were published in all major newspapers.</a:t>
            </a:r>
          </a:p>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A special agreement was achieved with local newspapers that  acted as media sponsor of the event</a:t>
            </a:r>
          </a:p>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 TV contribution with Rijeka City Mayor and </a:t>
            </a:r>
            <a:r>
              <a:rPr lang="en-GB" altLang="sr-Latn-RS" sz="2000" dirty="0" err="1">
                <a:latin typeface="Calibri" pitchFamily="34" charset="0"/>
              </a:rPr>
              <a:t>PBZ</a:t>
            </a:r>
            <a:r>
              <a:rPr lang="en-GB" altLang="sr-Latn-RS" sz="2000" dirty="0">
                <a:latin typeface="Calibri" pitchFamily="34" charset="0"/>
              </a:rPr>
              <a:t> Bank Director for the Stock Exchange Report was broadcast 20 times in national TV prime time news.</a:t>
            </a:r>
          </a:p>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Mayor’s chat with citizens, a leaflet  and most significant pieces of information published on Rijeka City  Internet pages.</a:t>
            </a:r>
          </a:p>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Leaflets were printed  for citizens, containing  the advantages of all kinds of investments. </a:t>
            </a:r>
          </a:p>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Citizens had the opportunity to get more information on Rijeka City Info Centre. </a:t>
            </a:r>
          </a:p>
          <a:p>
            <a:pPr>
              <a:lnSpc>
                <a:spcPct val="90000"/>
              </a:lnSpc>
              <a:spcBef>
                <a:spcPct val="0"/>
              </a:spcBef>
              <a:buClr>
                <a:srgbClr val="FFFF00"/>
              </a:buClr>
              <a:buSzTx/>
              <a:buFont typeface="Wingdings" panose="05000000000000000000" pitchFamily="2" charset="2"/>
              <a:buChar char="Ø"/>
            </a:pPr>
            <a:r>
              <a:rPr lang="en-GB" altLang="sr-Latn-RS" sz="2000" dirty="0">
                <a:latin typeface="Calibri" pitchFamily="34" charset="0"/>
              </a:rPr>
              <a:t>Within the road show and marketing campaign , press conferences for journalists were held in Rijeka and presentations for investors in </a:t>
            </a:r>
            <a:r>
              <a:rPr lang="en-GB" altLang="sr-Latn-RS" sz="2000" dirty="0" smtClean="0">
                <a:latin typeface="Calibri" pitchFamily="34" charset="0"/>
              </a:rPr>
              <a:t>Zagreb</a:t>
            </a:r>
            <a:r>
              <a:rPr lang="hr-HR" altLang="sr-Latn-RS" sz="2000" dirty="0" smtClean="0">
                <a:latin typeface="Calibri" pitchFamily="34" charset="0"/>
              </a:rPr>
              <a:t>.</a:t>
            </a:r>
            <a:endParaRPr lang="en-US" altLang="sr-Latn-RS" sz="2000" i="1" dirty="0">
              <a:latin typeface="Calibri" panose="020F0502020204030204" pitchFamily="34" charset="0"/>
              <a:cs typeface="Arial" panose="020B0604020202020204" pitchFamily="34" charset="0"/>
            </a:endParaRPr>
          </a:p>
        </p:txBody>
      </p:sp>
      <p:pic>
        <p:nvPicPr>
          <p:cNvPr id="6" name="Picture 5" descr="Picture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56426" y="92387"/>
            <a:ext cx="2039937" cy="380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Picture1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126" y="3633222"/>
            <a:ext cx="2408238" cy="1054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Picture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88125" y="4724400"/>
            <a:ext cx="2408238"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8531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882357" y="5844966"/>
            <a:ext cx="3529013" cy="503238"/>
          </a:xfrm>
          <a:prstGeom prst="rect">
            <a:avLst/>
          </a:prstGeom>
          <a:noFill/>
          <a:ln w="9525">
            <a:noFill/>
            <a:miter lim="800000"/>
            <a:headEnd/>
            <a:tailEnd/>
          </a:ln>
          <a:effectLst>
            <a:outerShdw dist="35921" dir="2700000" algn="ctr" rotWithShape="0">
              <a:srgbClr val="000000"/>
            </a:outerShdw>
          </a:effectLst>
        </p:spPr>
        <p:txBody>
          <a:bodyPr anchor="b"/>
          <a:lstStyle/>
          <a:p>
            <a:pPr algn="ctr"/>
            <a:r>
              <a:rPr lang="hr-HR" sz="3000" b="1" dirty="0">
                <a:solidFill>
                  <a:srgbClr val="FF0000"/>
                </a:solidFill>
              </a:rPr>
              <a:t>CITY </a:t>
            </a:r>
            <a:r>
              <a:rPr lang="hr-HR" sz="3000" b="1" dirty="0" err="1">
                <a:solidFill>
                  <a:srgbClr val="FF0000"/>
                </a:solidFill>
              </a:rPr>
              <a:t>OF</a:t>
            </a:r>
            <a:r>
              <a:rPr lang="hr-HR" sz="3000" b="1" dirty="0">
                <a:solidFill>
                  <a:srgbClr val="FF0000"/>
                </a:solidFill>
              </a:rPr>
              <a:t> </a:t>
            </a:r>
            <a:r>
              <a:rPr lang="en-US" sz="3000" b="1" dirty="0">
                <a:solidFill>
                  <a:srgbClr val="FF0000"/>
                </a:solidFill>
              </a:rPr>
              <a:t>R</a:t>
            </a:r>
            <a:r>
              <a:rPr lang="hr-HR" sz="3000" b="1" dirty="0" err="1">
                <a:solidFill>
                  <a:srgbClr val="FF0000"/>
                </a:solidFill>
              </a:rPr>
              <a:t>IJEKA</a:t>
            </a:r>
            <a:endParaRPr lang="en-US" sz="3000" b="1" dirty="0">
              <a:solidFill>
                <a:srgbClr val="FF0000"/>
              </a:solidFill>
            </a:endParaRPr>
          </a:p>
        </p:txBody>
      </p:sp>
      <p:pic>
        <p:nvPicPr>
          <p:cNvPr id="5" name="Picture 4" descr="rijeka"/>
          <p:cNvPicPr>
            <a:picLocks noChangeAspect="1" noChangeArrowheads="1"/>
          </p:cNvPicPr>
          <p:nvPr/>
        </p:nvPicPr>
        <p:blipFill>
          <a:blip r:embed="rId3" cstate="print"/>
          <a:srcRect/>
          <a:stretch>
            <a:fillRect/>
          </a:stretch>
        </p:blipFill>
        <p:spPr bwMode="auto">
          <a:xfrm>
            <a:off x="4212431" y="5664785"/>
            <a:ext cx="719138" cy="863600"/>
          </a:xfrm>
          <a:prstGeom prst="rect">
            <a:avLst/>
          </a:prstGeom>
          <a:noFill/>
        </p:spPr>
      </p:pic>
      <p:sp>
        <p:nvSpPr>
          <p:cNvPr id="6" name="Rectangle 5"/>
          <p:cNvSpPr>
            <a:spLocks noChangeArrowheads="1"/>
          </p:cNvSpPr>
          <p:nvPr/>
        </p:nvSpPr>
        <p:spPr bwMode="auto">
          <a:xfrm>
            <a:off x="538237" y="402373"/>
            <a:ext cx="8072210" cy="1200329"/>
          </a:xfrm>
          <a:prstGeom prst="rect">
            <a:avLst/>
          </a:prstGeom>
          <a:noFill/>
          <a:ln w="9525">
            <a:noFill/>
            <a:miter lim="800000"/>
            <a:headEnd/>
            <a:tailEnd/>
          </a:ln>
          <a:effectLst/>
        </p:spPr>
        <p:txBody>
          <a:bodyPr wrap="none" anchor="ctr">
            <a:spAutoFit/>
          </a:bodyPr>
          <a:lstStyle/>
          <a:p>
            <a:pPr algn="ctr"/>
            <a:r>
              <a:rPr lang="en-US" sz="3600" b="1" i="1" dirty="0">
                <a:solidFill>
                  <a:srgbClr val="FFFF00"/>
                </a:solidFill>
                <a:latin typeface="Calibri" panose="020F0502020204030204" pitchFamily="34" charset="0"/>
              </a:rPr>
              <a:t>Rijeka’s first bonds – an impulse </a:t>
            </a:r>
            <a:r>
              <a:rPr lang="en-US" sz="3600" b="1" i="1" dirty="0" smtClean="0">
                <a:solidFill>
                  <a:srgbClr val="FFFF00"/>
                </a:solidFill>
                <a:latin typeface="Calibri" panose="020F0502020204030204" pitchFamily="34" charset="0"/>
              </a:rPr>
              <a:t>toward</a:t>
            </a:r>
            <a:r>
              <a:rPr lang="hr-HR" sz="3600" b="1" i="1" dirty="0" smtClean="0">
                <a:solidFill>
                  <a:srgbClr val="FFFF00"/>
                </a:solidFill>
                <a:latin typeface="Calibri" panose="020F0502020204030204" pitchFamily="34" charset="0"/>
              </a:rPr>
              <a:t/>
            </a:r>
            <a:br>
              <a:rPr lang="hr-HR" sz="3600" b="1" i="1" dirty="0" smtClean="0">
                <a:solidFill>
                  <a:srgbClr val="FFFF00"/>
                </a:solidFill>
                <a:latin typeface="Calibri" panose="020F0502020204030204" pitchFamily="34" charset="0"/>
              </a:rPr>
            </a:br>
            <a:r>
              <a:rPr lang="en-US" sz="3600" b="1" i="1" dirty="0" smtClean="0">
                <a:solidFill>
                  <a:srgbClr val="FFFF00"/>
                </a:solidFill>
                <a:latin typeface="Calibri" panose="020F0502020204030204" pitchFamily="34" charset="0"/>
              </a:rPr>
              <a:t>further</a:t>
            </a:r>
            <a:r>
              <a:rPr lang="hr-HR" sz="3600" b="1" i="1" dirty="0" smtClean="0">
                <a:solidFill>
                  <a:srgbClr val="FFFF00"/>
                </a:solidFill>
                <a:latin typeface="Calibri" panose="020F0502020204030204" pitchFamily="34" charset="0"/>
              </a:rPr>
              <a:t> </a:t>
            </a:r>
            <a:r>
              <a:rPr lang="en-US" sz="3600" b="1" i="1" dirty="0" smtClean="0">
                <a:solidFill>
                  <a:srgbClr val="FFFF00"/>
                </a:solidFill>
                <a:latin typeface="Calibri" panose="020F0502020204030204" pitchFamily="34" charset="0"/>
              </a:rPr>
              <a:t>development </a:t>
            </a:r>
            <a:r>
              <a:rPr lang="en-US" sz="3600" b="1" i="1" dirty="0">
                <a:solidFill>
                  <a:srgbClr val="FFFF00"/>
                </a:solidFill>
                <a:latin typeface="Calibri" panose="020F0502020204030204" pitchFamily="34" charset="0"/>
              </a:rPr>
              <a:t>of the City of Rijeka</a:t>
            </a:r>
            <a:r>
              <a:rPr lang="en-US" sz="3600" b="1" dirty="0" smtClean="0">
                <a:solidFill>
                  <a:srgbClr val="FFFF00"/>
                </a:solidFill>
                <a:latin typeface="Calibri" panose="020F0502020204030204" pitchFamily="34" charset="0"/>
              </a:rPr>
              <a:t> </a:t>
            </a:r>
            <a:endParaRPr lang="en-US" sz="3600" b="1" dirty="0">
              <a:solidFill>
                <a:srgbClr val="FFFF00"/>
              </a:solidFill>
              <a:latin typeface="Calibri" panose="020F0502020204030204" pitchFamily="34" charset="0"/>
            </a:endParaRPr>
          </a:p>
        </p:txBody>
      </p:sp>
      <p:sp>
        <p:nvSpPr>
          <p:cNvPr id="9" name="Rectangle 8"/>
          <p:cNvSpPr/>
          <p:nvPr/>
        </p:nvSpPr>
        <p:spPr>
          <a:xfrm>
            <a:off x="430731" y="2224694"/>
            <a:ext cx="8186287" cy="3354765"/>
          </a:xfrm>
          <a:prstGeom prst="rect">
            <a:avLst/>
          </a:prstGeom>
        </p:spPr>
        <p:txBody>
          <a:bodyPr wrap="square">
            <a:spAutoFit/>
          </a:bodyPr>
          <a:lstStyle/>
          <a:p>
            <a:pPr marL="342900" lvl="0" indent="-342900" algn="just" fontAlgn="base">
              <a:spcBef>
                <a:spcPts val="1200"/>
              </a:spcBef>
              <a:spcAft>
                <a:spcPct val="0"/>
              </a:spcAft>
              <a:buClr>
                <a:srgbClr val="FFFF00"/>
              </a:buClr>
              <a:buFont typeface="Wingdings" panose="05000000000000000000" pitchFamily="2" charset="2"/>
              <a:buChar char="Ø"/>
            </a:pPr>
            <a:r>
              <a:rPr lang="en-GB" sz="2400" b="1" dirty="0">
                <a:latin typeface="Calibri" pitchFamily="34" charset="0"/>
                <a:ea typeface="Times New Roman" pitchFamily="18" charset="0"/>
              </a:rPr>
              <a:t>The </a:t>
            </a:r>
            <a:r>
              <a:rPr lang="en-GB" sz="2400" b="1" dirty="0" err="1">
                <a:latin typeface="Calibri" pitchFamily="34" charset="0"/>
                <a:ea typeface="Times New Roman" pitchFamily="18" charset="0"/>
              </a:rPr>
              <a:t>Kantrida</a:t>
            </a:r>
            <a:r>
              <a:rPr lang="en-GB" sz="2400" b="1" dirty="0">
                <a:latin typeface="Calibri" pitchFamily="34" charset="0"/>
                <a:ea typeface="Times New Roman" pitchFamily="18" charset="0"/>
              </a:rPr>
              <a:t> Swimming Complex in Rijeka was opened on the 24</a:t>
            </a:r>
            <a:r>
              <a:rPr lang="en-GB" sz="2400" b="1" baseline="30000" dirty="0">
                <a:latin typeface="Calibri" pitchFamily="34" charset="0"/>
                <a:ea typeface="Times New Roman" pitchFamily="18" charset="0"/>
              </a:rPr>
              <a:t>th</a:t>
            </a:r>
            <a:r>
              <a:rPr lang="hr-HR" sz="2400" b="1" dirty="0">
                <a:latin typeface="Calibri" pitchFamily="34" charset="0"/>
                <a:ea typeface="Times New Roman" pitchFamily="18" charset="0"/>
              </a:rPr>
              <a:t> </a:t>
            </a:r>
            <a:r>
              <a:rPr lang="en-GB" sz="2400" b="1" dirty="0">
                <a:latin typeface="Calibri" pitchFamily="34" charset="0"/>
                <a:ea typeface="Times New Roman" pitchFamily="18" charset="0"/>
              </a:rPr>
              <a:t>July 2008. Since that time till the March 2017, a total of 2,414,794 users were recorded.  </a:t>
            </a:r>
          </a:p>
          <a:p>
            <a:pPr marL="342900" lvl="0" indent="-342900" algn="just" fontAlgn="base">
              <a:spcBef>
                <a:spcPts val="1200"/>
              </a:spcBef>
              <a:spcAft>
                <a:spcPct val="0"/>
              </a:spcAft>
              <a:buClr>
                <a:srgbClr val="FFFF00"/>
              </a:buClr>
              <a:buFont typeface="Wingdings" panose="05000000000000000000" pitchFamily="2" charset="2"/>
              <a:buChar char="Ø"/>
            </a:pPr>
            <a:r>
              <a:rPr lang="en-GB" sz="2400" b="1" dirty="0">
                <a:latin typeface="Calibri" pitchFamily="34" charset="0"/>
                <a:ea typeface="Times New Roman" pitchFamily="18" charset="0"/>
              </a:rPr>
              <a:t>The Swimming Complex is used by all age groups, starting from the six months babies</a:t>
            </a:r>
            <a:r>
              <a:rPr lang="en-GB" sz="2400" b="1" dirty="0" smtClean="0">
                <a:latin typeface="Calibri" pitchFamily="34" charset="0"/>
                <a:ea typeface="Times New Roman" pitchFamily="18" charset="0"/>
              </a:rPr>
              <a:t>.</a:t>
            </a:r>
            <a:endParaRPr lang="en-GB" sz="2400" b="1" dirty="0">
              <a:latin typeface="Calibri" pitchFamily="34" charset="0"/>
            </a:endParaRPr>
          </a:p>
          <a:p>
            <a:pPr marL="342900" lvl="0" indent="-342900" algn="just" eaLnBrk="0" fontAlgn="base" hangingPunct="0">
              <a:spcBef>
                <a:spcPts val="1200"/>
              </a:spcBef>
              <a:spcAft>
                <a:spcPct val="0"/>
              </a:spcAft>
              <a:buClr>
                <a:srgbClr val="FFFF00"/>
              </a:buClr>
              <a:buFont typeface="Wingdings" panose="05000000000000000000" pitchFamily="2" charset="2"/>
              <a:buChar char="Ø"/>
            </a:pPr>
            <a:r>
              <a:rPr lang="en-GB" sz="2400" b="1" dirty="0">
                <a:latin typeface="Calibri" pitchFamily="34" charset="0"/>
                <a:ea typeface="Times New Roman" pitchFamily="18" charset="0"/>
              </a:rPr>
              <a:t>The sports users are sports clubs (domestic and foreign), various  associations,  institutions, companies, national sports teams (domestic and foreign) and individuals</a:t>
            </a:r>
            <a:r>
              <a:rPr lang="en-GB" sz="2400" b="1" dirty="0" smtClean="0">
                <a:latin typeface="Calibri" pitchFamily="34" charset="0"/>
                <a:ea typeface="Times New Roman" pitchFamily="18" charset="0"/>
              </a:rPr>
              <a:t>.</a:t>
            </a:r>
            <a:endParaRPr lang="en-GB" sz="2400" b="1" dirty="0">
              <a:latin typeface="Calibri" pitchFamily="34" charset="0"/>
              <a:ea typeface="Times New Roman" pitchFamily="18" charset="0"/>
            </a:endParaRPr>
          </a:p>
        </p:txBody>
      </p:sp>
    </p:spTree>
    <p:extLst>
      <p:ext uri="{BB962C8B-B14F-4D97-AF65-F5344CB8AC3E}">
        <p14:creationId xmlns="" xmlns:p14="http://schemas.microsoft.com/office/powerpoint/2010/main" val="303774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7" descr="Picture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7569" y="189480"/>
            <a:ext cx="2328862" cy="342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2909413" y="5450001"/>
            <a:ext cx="3298880" cy="863600"/>
          </a:xfrm>
          <a:prstGeom prst="rect">
            <a:avLst/>
          </a:prstGeom>
          <a:noFill/>
          <a:ln w="9525">
            <a:noFill/>
            <a:miter lim="800000"/>
            <a:headEnd/>
            <a:tailEnd/>
          </a:ln>
          <a:effectLst/>
        </p:spPr>
        <p:txBody>
          <a:bodyPr anchor="b" anchorCtr="1"/>
          <a:lstStyle/>
          <a:p>
            <a:pPr algn="ctr" eaLnBrk="1" hangingPunct="1">
              <a:defRPr/>
            </a:pPr>
            <a:r>
              <a:rPr lang="hr-HR" sz="3600" b="1" dirty="0" err="1">
                <a:effectLst>
                  <a:outerShdw blurRad="38100" dist="38100" dir="2700000" algn="tl">
                    <a:srgbClr val="000000"/>
                  </a:outerShdw>
                </a:effectLst>
                <a:latin typeface="Calibri" panose="020F0502020204030204" pitchFamily="34" charset="0"/>
                <a:cs typeface="Arial" charset="0"/>
              </a:rPr>
              <a:t>www.rijeka.hr</a:t>
            </a:r>
            <a:endParaRPr lang="en-US" sz="3600" b="1" dirty="0">
              <a:effectLst>
                <a:outerShdw blurRad="38100" dist="38100" dir="2700000" algn="tl">
                  <a:srgbClr val="000000"/>
                </a:outerShdw>
              </a:effectLst>
              <a:latin typeface="Calibri" panose="020F0502020204030204" pitchFamily="34" charset="0"/>
              <a:cs typeface="Arial" charset="0"/>
            </a:endParaRPr>
          </a:p>
        </p:txBody>
      </p:sp>
      <p:sp>
        <p:nvSpPr>
          <p:cNvPr id="21" name="Text Box 32"/>
          <p:cNvSpPr txBox="1">
            <a:spLocks noChangeArrowheads="1"/>
          </p:cNvSpPr>
          <p:nvPr/>
        </p:nvSpPr>
        <p:spPr bwMode="auto">
          <a:xfrm>
            <a:off x="6853237" y="12700"/>
            <a:ext cx="2263776" cy="6823406"/>
          </a:xfrm>
          <a:prstGeom prst="rect">
            <a:avLst/>
          </a:prstGeom>
          <a:gradFill rotWithShape="1">
            <a:gsLst>
              <a:gs pos="0">
                <a:srgbClr val="000099"/>
              </a:gs>
              <a:gs pos="100000">
                <a:srgbClr val="000047"/>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ClrTx/>
              <a:buSzTx/>
              <a:buFontTx/>
              <a:buNone/>
            </a:pPr>
            <a:r>
              <a:rPr lang="hr-HR" altLang="sr-Latn-RS" sz="1600" b="1" dirty="0">
                <a:solidFill>
                  <a:srgbClr val="FFFF00"/>
                </a:solidFill>
                <a:latin typeface="Calibri" panose="020F0502020204030204" pitchFamily="34" charset="0"/>
              </a:rPr>
              <a:t>City </a:t>
            </a:r>
            <a:r>
              <a:rPr lang="hr-HR" altLang="sr-Latn-RS" sz="1600" b="1" dirty="0" err="1">
                <a:solidFill>
                  <a:srgbClr val="FFFF00"/>
                </a:solidFill>
                <a:latin typeface="Calibri" panose="020F0502020204030204" pitchFamily="34" charset="0"/>
              </a:rPr>
              <a:t>of</a:t>
            </a:r>
            <a:r>
              <a:rPr lang="hr-HR" altLang="sr-Latn-RS" sz="1600" b="1" dirty="0">
                <a:solidFill>
                  <a:srgbClr val="FFFF00"/>
                </a:solidFill>
                <a:latin typeface="Calibri" panose="020F0502020204030204" pitchFamily="34" charset="0"/>
              </a:rPr>
              <a:t> </a:t>
            </a:r>
            <a:r>
              <a:rPr lang="hr-HR" altLang="sr-Latn-RS" sz="1600" b="1" dirty="0" smtClean="0">
                <a:solidFill>
                  <a:srgbClr val="FFFF00"/>
                </a:solidFill>
                <a:latin typeface="Calibri" panose="020F0502020204030204" pitchFamily="34" charset="0"/>
              </a:rPr>
              <a:t>Rijeka</a:t>
            </a:r>
          </a:p>
          <a:p>
            <a:pPr algn="ctr" eaLnBrk="1" hangingPunct="1">
              <a:spcBef>
                <a:spcPct val="30000"/>
              </a:spcBef>
              <a:buClrTx/>
              <a:buSzTx/>
              <a:buFontTx/>
              <a:buNone/>
            </a:pPr>
            <a:endParaRPr lang="hr-HR" altLang="sr-Latn-RS" sz="400" b="1" dirty="0">
              <a:solidFill>
                <a:srgbClr val="FFFF00"/>
              </a:solidFill>
              <a:latin typeface="Calibri" panose="020F0502020204030204" pitchFamily="34" charset="0"/>
            </a:endParaRPr>
          </a:p>
          <a:p>
            <a:pPr eaLnBrk="1" hangingPunct="1">
              <a:spcBef>
                <a:spcPct val="30000"/>
              </a:spcBef>
              <a:buClrTx/>
              <a:buSzTx/>
              <a:buFontTx/>
              <a:buNone/>
            </a:pPr>
            <a:r>
              <a:rPr lang="hr-HR" altLang="sr-Latn-RS" sz="1600" b="1" dirty="0" err="1">
                <a:solidFill>
                  <a:srgbClr val="FFFF00"/>
                </a:solidFill>
                <a:latin typeface="Calibri" panose="020F0502020204030204" pitchFamily="34" charset="0"/>
              </a:rPr>
              <a:t>Sister</a:t>
            </a:r>
            <a:r>
              <a:rPr lang="hr-HR" altLang="sr-Latn-RS" sz="1600" b="1" dirty="0">
                <a:solidFill>
                  <a:srgbClr val="FFFF00"/>
                </a:solidFill>
                <a:latin typeface="Calibri" panose="020F0502020204030204" pitchFamily="34" charset="0"/>
              </a:rPr>
              <a:t> City </a:t>
            </a:r>
            <a:r>
              <a:rPr lang="hr-HR" altLang="sr-Latn-RS" sz="1600" b="1" dirty="0" err="1">
                <a:solidFill>
                  <a:srgbClr val="FFFF00"/>
                </a:solidFill>
                <a:latin typeface="Calibri" panose="020F0502020204030204" pitchFamily="34" charset="0"/>
              </a:rPr>
              <a:t>and</a:t>
            </a:r>
            <a:r>
              <a:rPr lang="hr-HR" altLang="sr-Latn-RS" sz="1600" b="1" dirty="0">
                <a:solidFill>
                  <a:srgbClr val="FFFF00"/>
                </a:solidFill>
                <a:latin typeface="Calibri" panose="020F0502020204030204" pitchFamily="34" charset="0"/>
              </a:rPr>
              <a:t> </a:t>
            </a:r>
            <a:r>
              <a:rPr lang="hr-HR" altLang="sr-Latn-RS" sz="1600" b="1" dirty="0" err="1">
                <a:solidFill>
                  <a:srgbClr val="FFFF00"/>
                </a:solidFill>
                <a:latin typeface="Calibri" panose="020F0502020204030204" pitchFamily="34" charset="0"/>
              </a:rPr>
              <a:t>Friendly</a:t>
            </a:r>
            <a:r>
              <a:rPr lang="hr-HR" altLang="sr-Latn-RS" sz="1600" b="1" dirty="0">
                <a:solidFill>
                  <a:srgbClr val="FFFF00"/>
                </a:solidFill>
                <a:latin typeface="Calibri" panose="020F0502020204030204" pitchFamily="34" charset="0"/>
              </a:rPr>
              <a:t> </a:t>
            </a:r>
            <a:br>
              <a:rPr lang="hr-HR" altLang="sr-Latn-RS" sz="1600" b="1" dirty="0">
                <a:solidFill>
                  <a:srgbClr val="FFFF00"/>
                </a:solidFill>
                <a:latin typeface="Calibri" panose="020F0502020204030204" pitchFamily="34" charset="0"/>
              </a:rPr>
            </a:br>
            <a:r>
              <a:rPr lang="hr-HR" altLang="sr-Latn-RS" sz="1600" b="1" dirty="0">
                <a:solidFill>
                  <a:srgbClr val="FFFF00"/>
                </a:solidFill>
                <a:latin typeface="Calibri" panose="020F0502020204030204" pitchFamily="34" charset="0"/>
              </a:rPr>
              <a:t>      City </a:t>
            </a:r>
            <a:r>
              <a:rPr lang="hr-HR" altLang="sr-Latn-RS" sz="1600" b="1" dirty="0" err="1">
                <a:solidFill>
                  <a:srgbClr val="FFFF00"/>
                </a:solidFill>
                <a:latin typeface="Calibri" panose="020F0502020204030204" pitchFamily="34" charset="0"/>
              </a:rPr>
              <a:t>Relations</a:t>
            </a:r>
            <a:r>
              <a:rPr lang="hr-HR" altLang="sr-Latn-RS" sz="1600" b="1" dirty="0">
                <a:solidFill>
                  <a:srgbClr val="FFFF00"/>
                </a:solidFill>
                <a:latin typeface="Calibri" panose="020F0502020204030204" pitchFamily="34" charset="0"/>
              </a:rPr>
              <a:t/>
            </a:r>
            <a:br>
              <a:rPr lang="hr-HR" altLang="sr-Latn-RS" sz="1600" b="1" dirty="0">
                <a:solidFill>
                  <a:srgbClr val="FFFF00"/>
                </a:solidFill>
                <a:latin typeface="Calibri" panose="020F0502020204030204" pitchFamily="34" charset="0"/>
              </a:rPr>
            </a:br>
            <a:endParaRPr lang="hr-HR" altLang="sr-Latn-RS" sz="400" b="1" dirty="0">
              <a:solidFill>
                <a:srgbClr val="FFFF00"/>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00"/>
                </a:solidFill>
                <a:latin typeface="Calibri" panose="020F0502020204030204" pitchFamily="34" charset="0"/>
              </a:rPr>
              <a:t> </a:t>
            </a:r>
            <a:r>
              <a:rPr lang="hr-HR" altLang="sr-Latn-RS" sz="1600" b="1" dirty="0" err="1">
                <a:solidFill>
                  <a:srgbClr val="FFFF00"/>
                </a:solidFill>
                <a:latin typeface="Calibri" panose="020F0502020204030204" pitchFamily="34" charset="0"/>
              </a:rPr>
              <a:t>Kawasaki</a:t>
            </a:r>
            <a:r>
              <a:rPr lang="hr-HR" altLang="sr-Latn-RS" sz="1600" b="1" dirty="0">
                <a:solidFill>
                  <a:srgbClr val="FFFFFF"/>
                </a:solidFill>
                <a:latin typeface="Calibri" panose="020F0502020204030204" pitchFamily="34" charset="0"/>
              </a:rPr>
              <a:t>, Japan</a:t>
            </a: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err="1">
                <a:solidFill>
                  <a:srgbClr val="FFFF00"/>
                </a:solidFill>
                <a:latin typeface="Calibri" panose="020F0502020204030204" pitchFamily="34" charset="0"/>
              </a:rPr>
              <a:t>Faenza</a:t>
            </a:r>
            <a:r>
              <a:rPr lang="hr-HR" altLang="sr-Latn-RS" sz="1600" b="1" dirty="0">
                <a:solidFill>
                  <a:srgbClr val="FFFFFF"/>
                </a:solidFill>
                <a:latin typeface="Calibri" panose="020F0502020204030204" pitchFamily="34" charset="0"/>
              </a:rPr>
              <a:t>, </a:t>
            </a:r>
            <a:r>
              <a:rPr lang="hr-HR" altLang="sr-Latn-RS" sz="1600" b="1" dirty="0" err="1">
                <a:solidFill>
                  <a:srgbClr val="FFFFFF"/>
                </a:solidFill>
                <a:latin typeface="Calibri" panose="020F0502020204030204" pitchFamily="34" charset="0"/>
              </a:rPr>
              <a:t>Italy</a:t>
            </a:r>
            <a:endParaRPr lang="hr-HR" altLang="sr-Latn-RS" sz="1600" b="1" dirty="0">
              <a:solidFill>
                <a:srgbClr val="FFFFFF"/>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err="1">
                <a:solidFill>
                  <a:srgbClr val="FFFF00"/>
                </a:solidFill>
                <a:latin typeface="Calibri" panose="020F0502020204030204" pitchFamily="34" charset="0"/>
              </a:rPr>
              <a:t>Neuss</a:t>
            </a:r>
            <a:r>
              <a:rPr lang="hr-HR" altLang="sr-Latn-RS" sz="1600" b="1" dirty="0">
                <a:solidFill>
                  <a:srgbClr val="FFFFFF"/>
                </a:solidFill>
                <a:latin typeface="Calibri" panose="020F0502020204030204" pitchFamily="34" charset="0"/>
              </a:rPr>
              <a:t>, </a:t>
            </a:r>
            <a:r>
              <a:rPr lang="hr-HR" altLang="sr-Latn-RS" sz="1600" b="1" dirty="0" err="1">
                <a:solidFill>
                  <a:srgbClr val="FFFFFF"/>
                </a:solidFill>
                <a:latin typeface="Calibri" panose="020F0502020204030204" pitchFamily="34" charset="0"/>
              </a:rPr>
              <a:t>Germany</a:t>
            </a:r>
            <a:endParaRPr lang="hr-HR" altLang="sr-Latn-RS" sz="1600" b="1" dirty="0">
              <a:solidFill>
                <a:srgbClr val="FFFFFF"/>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err="1">
                <a:solidFill>
                  <a:srgbClr val="FFFF00"/>
                </a:solidFill>
                <a:latin typeface="Calibri" panose="020F0502020204030204" pitchFamily="34" charset="0"/>
              </a:rPr>
              <a:t>Csepel</a:t>
            </a:r>
            <a:r>
              <a:rPr lang="hr-HR" altLang="sr-Latn-RS" sz="1600" b="1" dirty="0">
                <a:solidFill>
                  <a:srgbClr val="FFFFFF"/>
                </a:solidFill>
                <a:latin typeface="Calibri" panose="020F0502020204030204" pitchFamily="34" charset="0"/>
              </a:rPr>
              <a:t>, </a:t>
            </a:r>
            <a:r>
              <a:rPr lang="hr-HR" altLang="sr-Latn-RS" sz="1600" b="1" dirty="0" err="1">
                <a:solidFill>
                  <a:srgbClr val="FFFFFF"/>
                </a:solidFill>
                <a:latin typeface="Calibri" panose="020F0502020204030204" pitchFamily="34" charset="0"/>
              </a:rPr>
              <a:t>Hungary</a:t>
            </a:r>
            <a:endParaRPr lang="hr-HR" altLang="sr-Latn-RS" sz="1600" b="1" dirty="0">
              <a:solidFill>
                <a:srgbClr val="FFFFFF"/>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err="1">
                <a:solidFill>
                  <a:srgbClr val="FFFF00"/>
                </a:solidFill>
                <a:latin typeface="Calibri" panose="020F0502020204030204" pitchFamily="34" charset="0"/>
              </a:rPr>
              <a:t>Qindao</a:t>
            </a:r>
            <a:r>
              <a:rPr lang="hr-HR" altLang="sr-Latn-RS" sz="1600" b="1" dirty="0">
                <a:solidFill>
                  <a:srgbClr val="FFFFFF"/>
                </a:solidFill>
                <a:latin typeface="Calibri" panose="020F0502020204030204" pitchFamily="34" charset="0"/>
              </a:rPr>
              <a:t>, China</a:t>
            </a: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a:solidFill>
                  <a:srgbClr val="FFFF00"/>
                </a:solidFill>
                <a:latin typeface="Calibri" panose="020F0502020204030204" pitchFamily="34" charset="0"/>
              </a:rPr>
              <a:t>Ljubljana</a:t>
            </a:r>
            <a:r>
              <a:rPr lang="hr-HR" altLang="sr-Latn-RS" sz="1600" b="1" dirty="0">
                <a:solidFill>
                  <a:srgbClr val="FFFFFF"/>
                </a:solidFill>
                <a:latin typeface="Calibri" panose="020F0502020204030204" pitchFamily="34" charset="0"/>
              </a:rPr>
              <a:t>, </a:t>
            </a:r>
            <a:r>
              <a:rPr lang="hr-HR" altLang="sr-Latn-RS" sz="1600" b="1" dirty="0" err="1">
                <a:solidFill>
                  <a:srgbClr val="FFFFFF"/>
                </a:solidFill>
                <a:latin typeface="Calibri" panose="020F0502020204030204" pitchFamily="34" charset="0"/>
              </a:rPr>
              <a:t>Slovenia</a:t>
            </a:r>
            <a:endParaRPr lang="hr-HR" altLang="sr-Latn-RS" sz="1600" b="1" dirty="0">
              <a:solidFill>
                <a:srgbClr val="FFFFFF"/>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err="1">
                <a:solidFill>
                  <a:srgbClr val="FFFF00"/>
                </a:solidFill>
                <a:latin typeface="Calibri" panose="020F0502020204030204" pitchFamily="34" charset="0"/>
              </a:rPr>
              <a:t>Rostock</a:t>
            </a:r>
            <a:r>
              <a:rPr lang="hr-HR" altLang="sr-Latn-RS" sz="1600" b="1" dirty="0">
                <a:solidFill>
                  <a:srgbClr val="FFFFFF"/>
                </a:solidFill>
                <a:latin typeface="Calibri" panose="020F0502020204030204" pitchFamily="34" charset="0"/>
              </a:rPr>
              <a:t>, </a:t>
            </a:r>
            <a:r>
              <a:rPr lang="hr-HR" altLang="sr-Latn-RS" sz="1600" b="1" dirty="0" err="1">
                <a:solidFill>
                  <a:srgbClr val="FFFFFF"/>
                </a:solidFill>
                <a:latin typeface="Calibri" panose="020F0502020204030204" pitchFamily="34" charset="0"/>
              </a:rPr>
              <a:t>Germany</a:t>
            </a:r>
            <a:endParaRPr lang="hr-HR" altLang="sr-Latn-RS" sz="1600" b="1" dirty="0">
              <a:solidFill>
                <a:srgbClr val="FFFFFF"/>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a:solidFill>
                  <a:srgbClr val="FFFF00"/>
                </a:solidFill>
                <a:latin typeface="Calibri" panose="020F0502020204030204" pitchFamily="34" charset="0"/>
              </a:rPr>
              <a:t>Genova</a:t>
            </a:r>
            <a:r>
              <a:rPr lang="hr-HR" altLang="sr-Latn-RS" sz="1600" b="1" dirty="0">
                <a:solidFill>
                  <a:srgbClr val="FFFFFF"/>
                </a:solidFill>
                <a:latin typeface="Calibri" panose="020F0502020204030204" pitchFamily="34" charset="0"/>
              </a:rPr>
              <a:t>, </a:t>
            </a:r>
            <a:r>
              <a:rPr lang="hr-HR" altLang="sr-Latn-RS" sz="1600" b="1" dirty="0" err="1">
                <a:solidFill>
                  <a:srgbClr val="FFFFFF"/>
                </a:solidFill>
                <a:latin typeface="Calibri" panose="020F0502020204030204" pitchFamily="34" charset="0"/>
              </a:rPr>
              <a:t>Italy</a:t>
            </a:r>
            <a:endParaRPr lang="hr-HR" altLang="sr-Latn-RS" sz="1600" b="1" dirty="0">
              <a:solidFill>
                <a:srgbClr val="FFFFFF"/>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err="1">
                <a:solidFill>
                  <a:srgbClr val="FFFF00"/>
                </a:solidFill>
                <a:latin typeface="Calibri" panose="020F0502020204030204" pitchFamily="34" charset="0"/>
              </a:rPr>
              <a:t>Este</a:t>
            </a:r>
            <a:r>
              <a:rPr lang="hr-HR" altLang="sr-Latn-RS" sz="1600" b="1" dirty="0">
                <a:solidFill>
                  <a:srgbClr val="FFFFFF"/>
                </a:solidFill>
                <a:latin typeface="Calibri" panose="020F0502020204030204" pitchFamily="34" charset="0"/>
              </a:rPr>
              <a:t>, </a:t>
            </a:r>
            <a:r>
              <a:rPr lang="hr-HR" altLang="sr-Latn-RS" sz="1600" b="1" dirty="0" err="1">
                <a:solidFill>
                  <a:srgbClr val="FFFFFF"/>
                </a:solidFill>
                <a:latin typeface="Calibri" panose="020F0502020204030204" pitchFamily="34" charset="0"/>
              </a:rPr>
              <a:t>Italy</a:t>
            </a:r>
            <a:endParaRPr lang="hr-HR" altLang="sr-Latn-RS" sz="1600" b="1" dirty="0">
              <a:solidFill>
                <a:srgbClr val="FFFFFF"/>
              </a:solidFill>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a:solidFill>
                  <a:srgbClr val="FFFF00"/>
                </a:solidFill>
                <a:latin typeface="Calibri" panose="020F0502020204030204" pitchFamily="34" charset="0"/>
              </a:rPr>
              <a:t>Dalian</a:t>
            </a:r>
            <a:r>
              <a:rPr lang="hr-HR" altLang="sr-Latn-RS" sz="1600" b="1" dirty="0">
                <a:solidFill>
                  <a:srgbClr val="FFFFFF"/>
                </a:solidFill>
                <a:latin typeface="Calibri" panose="020F0502020204030204" pitchFamily="34" charset="0"/>
              </a:rPr>
              <a:t>, China</a:t>
            </a:r>
          </a:p>
          <a:p>
            <a:pPr eaLnBrk="1" hangingPunct="1">
              <a:spcBef>
                <a:spcPts val="600"/>
              </a:spcBef>
              <a:buClr>
                <a:srgbClr val="FFFF00"/>
              </a:buClr>
              <a:buSzTx/>
              <a:buFont typeface="Wingdings" panose="05000000000000000000" pitchFamily="2" charset="2"/>
              <a:buChar char="Ø"/>
            </a:pPr>
            <a:r>
              <a:rPr lang="hr-HR" altLang="sr-Latn-RS" sz="1600" b="1" dirty="0">
                <a:solidFill>
                  <a:srgbClr val="FFFFFF"/>
                </a:solidFill>
                <a:latin typeface="Calibri" panose="020F0502020204030204" pitchFamily="34" charset="0"/>
              </a:rPr>
              <a:t> </a:t>
            </a:r>
            <a:r>
              <a:rPr lang="hr-HR" altLang="sr-Latn-RS" sz="1600" b="1" dirty="0" err="1">
                <a:solidFill>
                  <a:srgbClr val="FFFF00"/>
                </a:solidFill>
                <a:latin typeface="Calibri" panose="020F0502020204030204" pitchFamily="34" charset="0"/>
              </a:rPr>
              <a:t>Burgas</a:t>
            </a:r>
            <a:r>
              <a:rPr lang="hr-HR" altLang="sr-Latn-RS" sz="1600" b="1" dirty="0">
                <a:latin typeface="Calibri" panose="020F0502020204030204" pitchFamily="34" charset="0"/>
              </a:rPr>
              <a:t>, </a:t>
            </a:r>
            <a:r>
              <a:rPr lang="hr-HR" altLang="sr-Latn-RS" sz="1600" b="1" dirty="0" err="1">
                <a:latin typeface="Calibri" panose="020F0502020204030204" pitchFamily="34" charset="0"/>
              </a:rPr>
              <a:t>Bulgaria</a:t>
            </a:r>
            <a:endParaRPr lang="hr-HR" altLang="sr-Latn-RS" sz="1600" b="1" dirty="0">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latin typeface="Calibri" panose="020F0502020204030204" pitchFamily="34" charset="0"/>
              </a:rPr>
              <a:t> </a:t>
            </a:r>
            <a:r>
              <a:rPr lang="hr-HR" altLang="sr-Latn-RS" sz="1600" b="1" dirty="0" err="1">
                <a:solidFill>
                  <a:srgbClr val="FFFF00"/>
                </a:solidFill>
                <a:latin typeface="Calibri" panose="020F0502020204030204" pitchFamily="34" charset="0"/>
              </a:rPr>
              <a:t>Bitola</a:t>
            </a:r>
            <a:r>
              <a:rPr lang="hr-HR" altLang="sr-Latn-RS" sz="1600" b="1" dirty="0">
                <a:latin typeface="Calibri" panose="020F0502020204030204" pitchFamily="34" charset="0"/>
              </a:rPr>
              <a:t>, </a:t>
            </a:r>
            <a:r>
              <a:rPr lang="hr-HR" altLang="sr-Latn-RS" sz="1600" b="1" dirty="0" err="1">
                <a:latin typeface="Calibri" panose="020F0502020204030204" pitchFamily="34" charset="0"/>
              </a:rPr>
              <a:t>Macedonia</a:t>
            </a:r>
            <a:endParaRPr lang="hr-HR" altLang="sr-Latn-RS" sz="1600" b="1" dirty="0">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latin typeface="Calibri" panose="020F0502020204030204" pitchFamily="34" charset="0"/>
              </a:rPr>
              <a:t> </a:t>
            </a:r>
            <a:r>
              <a:rPr lang="hr-HR" altLang="sr-Latn-RS" sz="1600" b="1" dirty="0" err="1">
                <a:solidFill>
                  <a:srgbClr val="FFFF00"/>
                </a:solidFill>
                <a:latin typeface="Calibri" panose="020F0502020204030204" pitchFamily="34" charset="0"/>
              </a:rPr>
              <a:t>Ningbo</a:t>
            </a:r>
            <a:r>
              <a:rPr lang="hr-HR" altLang="sr-Latn-RS" sz="1600" b="1" dirty="0">
                <a:latin typeface="Calibri" panose="020F0502020204030204" pitchFamily="34" charset="0"/>
              </a:rPr>
              <a:t>, China</a:t>
            </a:r>
          </a:p>
          <a:p>
            <a:pPr eaLnBrk="1" hangingPunct="1">
              <a:spcBef>
                <a:spcPts val="600"/>
              </a:spcBef>
              <a:buClr>
                <a:srgbClr val="FFFF00"/>
              </a:buClr>
              <a:buSzTx/>
              <a:buFont typeface="Wingdings" panose="05000000000000000000" pitchFamily="2" charset="2"/>
              <a:buChar char="Ø"/>
            </a:pPr>
            <a:r>
              <a:rPr lang="hr-HR" altLang="sr-Latn-RS" sz="1600" b="1" dirty="0">
                <a:latin typeface="Calibri" panose="020F0502020204030204" pitchFamily="34" charset="0"/>
              </a:rPr>
              <a:t> </a:t>
            </a:r>
            <a:r>
              <a:rPr lang="hr-HR" altLang="sr-Latn-RS" sz="1600" b="1" dirty="0" err="1">
                <a:solidFill>
                  <a:srgbClr val="FFFF00"/>
                </a:solidFill>
                <a:latin typeface="Calibri" panose="020F0502020204030204" pitchFamily="34" charset="0"/>
              </a:rPr>
              <a:t>Karlsruhe</a:t>
            </a:r>
            <a:r>
              <a:rPr lang="hr-HR" altLang="sr-Latn-RS" sz="1600" b="1" dirty="0">
                <a:latin typeface="Calibri" panose="020F0502020204030204" pitchFamily="34" charset="0"/>
              </a:rPr>
              <a:t>, </a:t>
            </a:r>
            <a:r>
              <a:rPr lang="hr-HR" altLang="sr-Latn-RS" sz="1600" b="1" dirty="0" err="1">
                <a:latin typeface="Calibri" panose="020F0502020204030204" pitchFamily="34" charset="0"/>
              </a:rPr>
              <a:t>Germany</a:t>
            </a:r>
            <a:endParaRPr lang="hr-HR" altLang="sr-Latn-RS" sz="1600" b="1" dirty="0">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latin typeface="Calibri" panose="020F0502020204030204" pitchFamily="34" charset="0"/>
              </a:rPr>
              <a:t> </a:t>
            </a:r>
            <a:r>
              <a:rPr lang="hr-HR" altLang="sr-Latn-RS" sz="1600" b="1" dirty="0">
                <a:solidFill>
                  <a:srgbClr val="FFFF00"/>
                </a:solidFill>
                <a:latin typeface="Calibri" panose="020F0502020204030204" pitchFamily="34" charset="0"/>
              </a:rPr>
              <a:t>Cetinje</a:t>
            </a:r>
            <a:r>
              <a:rPr lang="hr-HR" altLang="sr-Latn-RS" sz="1600" b="1" dirty="0">
                <a:latin typeface="Calibri" panose="020F0502020204030204" pitchFamily="34" charset="0"/>
              </a:rPr>
              <a:t>, </a:t>
            </a:r>
            <a:r>
              <a:rPr lang="hr-HR" altLang="sr-Latn-RS" sz="1600" b="1" dirty="0" err="1">
                <a:latin typeface="Calibri" panose="020F0502020204030204" pitchFamily="34" charset="0"/>
              </a:rPr>
              <a:t>Montenegro</a:t>
            </a:r>
            <a:endParaRPr lang="hr-HR" altLang="sr-Latn-RS" sz="1600" b="1" dirty="0">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latin typeface="Calibri" panose="020F0502020204030204" pitchFamily="34" charset="0"/>
              </a:rPr>
              <a:t> </a:t>
            </a:r>
            <a:r>
              <a:rPr lang="hr-HR" altLang="sr-Latn-RS" sz="1600" b="1" dirty="0" err="1">
                <a:solidFill>
                  <a:srgbClr val="FFFF00"/>
                </a:solidFill>
                <a:latin typeface="Calibri" panose="020F0502020204030204" pitchFamily="34" charset="0"/>
              </a:rPr>
              <a:t>Trieste</a:t>
            </a:r>
            <a:r>
              <a:rPr lang="hr-HR" altLang="sr-Latn-RS" sz="1600" b="1" dirty="0">
                <a:latin typeface="Calibri" panose="020F0502020204030204" pitchFamily="34" charset="0"/>
              </a:rPr>
              <a:t>, </a:t>
            </a:r>
            <a:r>
              <a:rPr lang="hr-HR" altLang="sr-Latn-RS" sz="1600" b="1" dirty="0" err="1" smtClean="0">
                <a:latin typeface="Calibri" panose="020F0502020204030204" pitchFamily="34" charset="0"/>
              </a:rPr>
              <a:t>Italy</a:t>
            </a:r>
            <a:endParaRPr lang="en-US" altLang="sr-Latn-RS" sz="1600" b="1" dirty="0" smtClean="0">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en-US" altLang="sr-Latn-RS" sz="1600" b="1" dirty="0">
                <a:latin typeface="Calibri" panose="020F0502020204030204" pitchFamily="34" charset="0"/>
              </a:rPr>
              <a:t> </a:t>
            </a:r>
            <a:r>
              <a:rPr lang="en-US" altLang="sr-Latn-RS" sz="1600" b="1" dirty="0" smtClean="0">
                <a:solidFill>
                  <a:srgbClr val="FFFF00"/>
                </a:solidFill>
                <a:latin typeface="Calibri" panose="020F0502020204030204" pitchFamily="34" charset="0"/>
              </a:rPr>
              <a:t>Roma</a:t>
            </a:r>
            <a:r>
              <a:rPr lang="en-US" altLang="sr-Latn-RS" sz="1600" b="1" dirty="0" smtClean="0">
                <a:latin typeface="Calibri" panose="020F0502020204030204" pitchFamily="34" charset="0"/>
              </a:rPr>
              <a:t>, </a:t>
            </a:r>
            <a:r>
              <a:rPr lang="en-US" altLang="sr-Latn-RS" sz="1600" b="1" dirty="0" err="1" smtClean="0">
                <a:latin typeface="Calibri" panose="020F0502020204030204" pitchFamily="34" charset="0"/>
              </a:rPr>
              <a:t>Itali</a:t>
            </a:r>
            <a:r>
              <a:rPr lang="hr-HR" altLang="sr-Latn-RS" sz="1600" b="1" dirty="0" smtClean="0">
                <a:latin typeface="Calibri" panose="020F0502020204030204" pitchFamily="34" charset="0"/>
              </a:rPr>
              <a:t>y</a:t>
            </a:r>
            <a:endParaRPr lang="hr-HR" altLang="sr-Latn-RS" sz="1600" b="1" dirty="0">
              <a:latin typeface="Calibri" panose="020F0502020204030204" pitchFamily="34" charset="0"/>
            </a:endParaRPr>
          </a:p>
          <a:p>
            <a:pPr eaLnBrk="1" hangingPunct="1">
              <a:spcBef>
                <a:spcPts val="600"/>
              </a:spcBef>
              <a:buClr>
                <a:srgbClr val="FFFF00"/>
              </a:buClr>
              <a:buSzTx/>
              <a:buFont typeface="Wingdings" panose="05000000000000000000" pitchFamily="2" charset="2"/>
              <a:buChar char="Ø"/>
            </a:pPr>
            <a:r>
              <a:rPr lang="hr-HR" altLang="sr-Latn-RS" sz="1600" b="1" dirty="0">
                <a:latin typeface="Calibri" panose="020F0502020204030204" pitchFamily="34" charset="0"/>
              </a:rPr>
              <a:t> </a:t>
            </a:r>
            <a:r>
              <a:rPr lang="hr-HR" altLang="sr-Latn-RS" sz="1600" b="1" dirty="0">
                <a:solidFill>
                  <a:srgbClr val="FFFF00"/>
                </a:solidFill>
                <a:latin typeface="Calibri" panose="020F0502020204030204" pitchFamily="34" charset="0"/>
              </a:rPr>
              <a:t>Novi Sad</a:t>
            </a:r>
            <a:r>
              <a:rPr lang="hr-HR" altLang="sr-Latn-RS" sz="1600" b="1" dirty="0">
                <a:latin typeface="Calibri" panose="020F0502020204030204" pitchFamily="34" charset="0"/>
              </a:rPr>
              <a:t>,</a:t>
            </a:r>
            <a:r>
              <a:rPr lang="hr-HR" altLang="sr-Latn-RS" sz="1600" b="1" dirty="0">
                <a:solidFill>
                  <a:srgbClr val="FFFF00"/>
                </a:solidFill>
                <a:latin typeface="Calibri" panose="020F0502020204030204" pitchFamily="34" charset="0"/>
              </a:rPr>
              <a:t> </a:t>
            </a:r>
            <a:r>
              <a:rPr lang="hr-HR" altLang="sr-Latn-RS" sz="1600" b="1" dirty="0" err="1">
                <a:latin typeface="Calibri" panose="020F0502020204030204" pitchFamily="34" charset="0"/>
              </a:rPr>
              <a:t>Serbia</a:t>
            </a:r>
            <a:endParaRPr lang="hr-HR" altLang="sr-Latn-RS" sz="600" b="1" dirty="0">
              <a:latin typeface="Calibri" panose="020F0502020204030204" pitchFamily="34" charset="0"/>
            </a:endParaRPr>
          </a:p>
        </p:txBody>
      </p:sp>
      <p:sp>
        <p:nvSpPr>
          <p:cNvPr id="23" name="Text Box 25"/>
          <p:cNvSpPr txBox="1">
            <a:spLocks noChangeArrowheads="1"/>
          </p:cNvSpPr>
          <p:nvPr/>
        </p:nvSpPr>
        <p:spPr bwMode="auto">
          <a:xfrm>
            <a:off x="2437265" y="3787402"/>
            <a:ext cx="4437369"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altLang="sr-Latn-RS" sz="4000" b="1" dirty="0" smtClean="0">
                <a:solidFill>
                  <a:srgbClr val="FF0000"/>
                </a:solidFill>
                <a:latin typeface="Calibri" pitchFamily="34" charset="0"/>
              </a:rPr>
              <a:t>Rijeka 2020</a:t>
            </a:r>
            <a:endParaRPr lang="hr-HR" altLang="sr-Latn-RS" sz="4000" b="1" dirty="0" smtClean="0">
              <a:solidFill>
                <a:srgbClr val="FF0000"/>
              </a:solidFill>
              <a:latin typeface="Calibri" pitchFamily="34" charset="0"/>
            </a:endParaRPr>
          </a:p>
          <a:p>
            <a:pPr algn="ctr" eaLnBrk="1" hangingPunct="1">
              <a:spcBef>
                <a:spcPct val="0"/>
              </a:spcBef>
              <a:buClrTx/>
              <a:buSzTx/>
              <a:buFontTx/>
              <a:buNone/>
            </a:pPr>
            <a:r>
              <a:rPr lang="en-GB" altLang="sr-Latn-RS" sz="4000" b="1" dirty="0" smtClean="0">
                <a:solidFill>
                  <a:srgbClr val="FF0000"/>
                </a:solidFill>
                <a:latin typeface="Calibri" pitchFamily="34" charset="0"/>
              </a:rPr>
              <a:t>European </a:t>
            </a:r>
          </a:p>
          <a:p>
            <a:pPr algn="ctr" eaLnBrk="1" hangingPunct="1">
              <a:spcBef>
                <a:spcPct val="0"/>
              </a:spcBef>
              <a:buClrTx/>
              <a:buSzTx/>
              <a:buFontTx/>
              <a:buNone/>
            </a:pPr>
            <a:r>
              <a:rPr lang="en-GB" altLang="sr-Latn-RS" sz="4000" b="1" dirty="0" smtClean="0">
                <a:solidFill>
                  <a:srgbClr val="FF0000"/>
                </a:solidFill>
                <a:latin typeface="Calibri" pitchFamily="34" charset="0"/>
              </a:rPr>
              <a:t>Capital of Culture</a:t>
            </a:r>
            <a:endParaRPr lang="en-GB" altLang="sr-Latn-RS" sz="4000" b="1" dirty="0">
              <a:solidFill>
                <a:srgbClr val="FF0000"/>
              </a:solidFill>
              <a:latin typeface="Calibri" pitchFamily="34" charset="0"/>
            </a:endParaRPr>
          </a:p>
        </p:txBody>
      </p:sp>
      <p:pic>
        <p:nvPicPr>
          <p:cNvPr id="24" name="Picture 23"/>
          <p:cNvPicPr>
            <a:picLocks noChangeAspect="1"/>
          </p:cNvPicPr>
          <p:nvPr/>
        </p:nvPicPr>
        <p:blipFill>
          <a:blip r:embed="rId4" cstate="print"/>
          <a:stretch>
            <a:fillRect/>
          </a:stretch>
        </p:blipFill>
        <p:spPr>
          <a:xfrm>
            <a:off x="40643" y="20691"/>
            <a:ext cx="1373931" cy="589922"/>
          </a:xfrm>
          <a:prstGeom prst="rect">
            <a:avLst/>
          </a:prstGeom>
        </p:spPr>
      </p:pic>
      <p:pic>
        <p:nvPicPr>
          <p:cNvPr id="25" name="Picture 24"/>
          <p:cNvPicPr>
            <a:picLocks noChangeAspect="1"/>
          </p:cNvPicPr>
          <p:nvPr/>
        </p:nvPicPr>
        <p:blipFill>
          <a:blip r:embed="rId5" cstate="print"/>
          <a:stretch>
            <a:fillRect/>
          </a:stretch>
        </p:blipFill>
        <p:spPr>
          <a:xfrm>
            <a:off x="54596" y="3125837"/>
            <a:ext cx="1177116" cy="616027"/>
          </a:xfrm>
          <a:prstGeom prst="rect">
            <a:avLst/>
          </a:prstGeom>
        </p:spPr>
      </p:pic>
      <p:pic>
        <p:nvPicPr>
          <p:cNvPr id="26" name="Picture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4316" y="2644384"/>
            <a:ext cx="2439210" cy="445292"/>
          </a:xfrm>
          <a:prstGeom prst="rect">
            <a:avLst/>
          </a:prstGeom>
        </p:spPr>
      </p:pic>
      <p:pic>
        <p:nvPicPr>
          <p:cNvPr id="27" name="Picture 26"/>
          <p:cNvPicPr>
            <a:picLocks noChangeAspect="1"/>
          </p:cNvPicPr>
          <p:nvPr/>
        </p:nvPicPr>
        <p:blipFill>
          <a:blip r:embed="rId7" cstate="print"/>
          <a:stretch>
            <a:fillRect/>
          </a:stretch>
        </p:blipFill>
        <p:spPr>
          <a:xfrm>
            <a:off x="1471666" y="20691"/>
            <a:ext cx="1015871" cy="2031740"/>
          </a:xfrm>
          <a:prstGeom prst="rect">
            <a:avLst/>
          </a:prstGeom>
        </p:spPr>
      </p:pic>
      <p:pic>
        <p:nvPicPr>
          <p:cNvPr id="28" name="Picture 27"/>
          <p:cNvPicPr>
            <a:picLocks noChangeAspect="1"/>
          </p:cNvPicPr>
          <p:nvPr/>
        </p:nvPicPr>
        <p:blipFill rotWithShape="1">
          <a:blip r:embed="rId8" cstate="print">
            <a:extLst>
              <a:ext uri="{28A0092B-C50C-407E-A947-70E740481C1C}">
                <a14:useLocalDpi xmlns="" xmlns:a14="http://schemas.microsoft.com/office/drawing/2010/main" val="0"/>
              </a:ext>
            </a:extLst>
          </a:blip>
          <a:srcRect t="13454" b="15941"/>
          <a:stretch/>
        </p:blipFill>
        <p:spPr>
          <a:xfrm>
            <a:off x="1302960" y="3135568"/>
            <a:ext cx="1172393" cy="827773"/>
          </a:xfrm>
          <a:prstGeom prst="rect">
            <a:avLst/>
          </a:prstGeom>
        </p:spPr>
      </p:pic>
      <p:pic>
        <p:nvPicPr>
          <p:cNvPr id="29" name="Picture 30" descr="Picture10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3941" y="3758775"/>
            <a:ext cx="1171434" cy="76406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0" name="Picture 37" descr="untitled6"/>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t="12109" b="31163"/>
          <a:stretch/>
        </p:blipFill>
        <p:spPr bwMode="auto">
          <a:xfrm>
            <a:off x="69167" y="6309483"/>
            <a:ext cx="2395109" cy="53624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31" name="Picture 28" descr="prijatelji-1"/>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8458" y="4559141"/>
            <a:ext cx="1148383" cy="76961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32" name="Picture 4" descr="Slikovni rezultat za energy-cities logo"/>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t="2730" b="4215"/>
          <a:stretch/>
        </p:blipFill>
        <p:spPr bwMode="auto">
          <a:xfrm>
            <a:off x="59354" y="5358818"/>
            <a:ext cx="1166593" cy="90477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32"/>
          <p:cNvPicPr>
            <a:picLocks noChangeAspect="1"/>
          </p:cNvPicPr>
          <p:nvPr/>
        </p:nvPicPr>
        <p:blipFill>
          <a:blip r:embed="rId13" cstate="print"/>
          <a:stretch>
            <a:fillRect/>
          </a:stretch>
        </p:blipFill>
        <p:spPr>
          <a:xfrm>
            <a:off x="38936" y="1469091"/>
            <a:ext cx="1375637" cy="583340"/>
          </a:xfrm>
          <a:prstGeom prst="rect">
            <a:avLst/>
          </a:prstGeom>
        </p:spPr>
      </p:pic>
      <p:pic>
        <p:nvPicPr>
          <p:cNvPr id="34" name="Picture 6" descr="Sporazum gradonačelnika"/>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302959" y="3989983"/>
            <a:ext cx="1172394" cy="92509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5" name="Group 34"/>
          <p:cNvGrpSpPr/>
          <p:nvPr/>
        </p:nvGrpSpPr>
        <p:grpSpPr>
          <a:xfrm>
            <a:off x="1298926" y="4941717"/>
            <a:ext cx="1165350" cy="1324677"/>
            <a:chOff x="5091764" y="1732547"/>
            <a:chExt cx="1299411" cy="1332887"/>
          </a:xfrm>
        </p:grpSpPr>
        <p:sp>
          <p:nvSpPr>
            <p:cNvPr id="36" name="Rectangle 35"/>
            <p:cNvSpPr/>
            <p:nvPr/>
          </p:nvSpPr>
          <p:spPr>
            <a:xfrm>
              <a:off x="5091764" y="1732547"/>
              <a:ext cx="1299411" cy="13328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7" name="Picture 8" descr="Major Cities of Europe"/>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5179962" y="1809137"/>
              <a:ext cx="1152525" cy="1181101"/>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38" name="Picture 10" descr="European Cities Marketing"/>
          <p:cNvPicPr>
            <a:picLocks noChangeAspect="1" noChangeArrowheads="1"/>
          </p:cNvPicPr>
          <p:nvPr/>
        </p:nvPicPr>
        <p:blipFill rotWithShape="1">
          <a:blip r:embed="rId16" cstate="print">
            <a:extLst>
              <a:ext uri="{28A0092B-C50C-407E-A947-70E740481C1C}">
                <a14:useLocalDpi xmlns="" xmlns:a14="http://schemas.microsoft.com/office/drawing/2010/main" val="0"/>
              </a:ext>
            </a:extLst>
          </a:blip>
          <a:srcRect l="7563" t="7031" r="7539" b="18510"/>
          <a:stretch/>
        </p:blipFill>
        <p:spPr bwMode="auto">
          <a:xfrm>
            <a:off x="40642" y="654320"/>
            <a:ext cx="1373931" cy="778746"/>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2" descr="Slikovni rezultat za CULTURAL POLICIES AND TRENDS IN EUROPE logo"/>
          <p:cNvPicPr>
            <a:picLocks noChangeAspect="1" noChangeArrowheads="1"/>
          </p:cNvPicPr>
          <p:nvPr/>
        </p:nvPicPr>
        <p:blipFill rotWithShape="1">
          <a:blip r:embed="rId17" cstate="print">
            <a:extLst>
              <a:ext uri="{28A0092B-C50C-407E-A947-70E740481C1C}">
                <a14:useLocalDpi xmlns="" xmlns:a14="http://schemas.microsoft.com/office/drawing/2010/main" val="0"/>
              </a:ext>
            </a:extLst>
          </a:blip>
          <a:srcRect l="11481" t="30979" r="13067" b="27502"/>
          <a:stretch/>
        </p:blipFill>
        <p:spPr bwMode="auto">
          <a:xfrm>
            <a:off x="35346" y="2079059"/>
            <a:ext cx="2448835" cy="5390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447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625" y="0"/>
            <a:ext cx="9158162" cy="6858000"/>
            <a:chOff x="-9625" y="0"/>
            <a:chExt cx="9158162" cy="6858000"/>
          </a:xfrm>
        </p:grpSpPr>
        <p:pic>
          <p:nvPicPr>
            <p:cNvPr id="7" name="Picture 31" descr="Picture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8461" b="28249"/>
            <a:stretch/>
          </p:blipFill>
          <p:spPr bwMode="auto">
            <a:xfrm>
              <a:off x="-9625" y="0"/>
              <a:ext cx="91581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6" descr="Picture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7419" t="4823" r="37481" b="72955"/>
            <a:stretch/>
          </p:blipFill>
          <p:spPr bwMode="auto">
            <a:xfrm>
              <a:off x="3486359" y="96254"/>
              <a:ext cx="2171281" cy="1443789"/>
            </a:xfrm>
            <a:prstGeom prst="rect">
              <a:avLst/>
            </a:prstGeom>
            <a:noFill/>
            <a:ln w="19050">
              <a:solidFill>
                <a:srgbClr val="C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16" descr="Picture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9461" t="50245"/>
            <a:stretch/>
          </p:blipFill>
          <p:spPr bwMode="auto">
            <a:xfrm>
              <a:off x="5813660" y="3786263"/>
              <a:ext cx="3301465" cy="3043192"/>
            </a:xfrm>
            <a:prstGeom prst="rect">
              <a:avLst/>
            </a:prstGeom>
            <a:noFill/>
            <a:ln w="19050">
              <a:solidFill>
                <a:srgbClr val="C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6" descr="Picture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2266" t="72613" r="36553" b="3528"/>
            <a:stretch/>
          </p:blipFill>
          <p:spPr bwMode="auto">
            <a:xfrm>
              <a:off x="3850107" y="5110552"/>
              <a:ext cx="2467492" cy="1550129"/>
            </a:xfrm>
            <a:prstGeom prst="rect">
              <a:avLst/>
            </a:prstGeom>
            <a:noFill/>
            <a:ln w="19050">
              <a:solidFill>
                <a:srgbClr val="C00000"/>
              </a:solidFill>
              <a:miter lim="800000"/>
              <a:headEnd/>
              <a:tailEnd/>
            </a:ln>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76280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Picture1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249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5076825" y="3716338"/>
            <a:ext cx="4067175" cy="3141662"/>
            <a:chOff x="3198" y="2341"/>
            <a:chExt cx="2562" cy="1979"/>
          </a:xfrm>
        </p:grpSpPr>
        <p:pic>
          <p:nvPicPr>
            <p:cNvPr id="8" name="Picture 6" descr="Picture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64" y="2341"/>
              <a:ext cx="1696" cy="1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oShape 7"/>
            <p:cNvSpPr>
              <a:spLocks noChangeArrowheads="1"/>
            </p:cNvSpPr>
            <p:nvPr/>
          </p:nvSpPr>
          <p:spPr bwMode="auto">
            <a:xfrm rot="8389750">
              <a:off x="3909" y="3221"/>
              <a:ext cx="1045" cy="951"/>
            </a:xfrm>
            <a:prstGeom prst="triangle">
              <a:avLst>
                <a:gd name="adj" fmla="val 0"/>
              </a:avLst>
            </a:prstGeom>
            <a:solidFill>
              <a:srgbClr val="000099"/>
            </a:solidFill>
            <a:ln w="9525">
              <a:solidFill>
                <a:schemeClr val="bg1"/>
              </a:solidFill>
              <a:miter lim="800000"/>
              <a:headEnd/>
              <a:tailEnd/>
            </a:ln>
          </p:spPr>
          <p:txBody>
            <a:bodyPr wrap="none" anchor="ctr"/>
            <a:lstStyle>
              <a:lvl1pPr>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sr-Latn-RS" altLang="sr-Latn-RS" sz="1800" b="1"/>
            </a:p>
          </p:txBody>
        </p:sp>
        <p:sp>
          <p:nvSpPr>
            <p:cNvPr id="10" name="Oval 8"/>
            <p:cNvSpPr>
              <a:spLocks noChangeArrowheads="1"/>
            </p:cNvSpPr>
            <p:nvPr/>
          </p:nvSpPr>
          <p:spPr bwMode="auto">
            <a:xfrm rot="6780543">
              <a:off x="3202" y="2358"/>
              <a:ext cx="1336" cy="1343"/>
            </a:xfrm>
            <a:prstGeom prst="ellipse">
              <a:avLst/>
            </a:prstGeom>
            <a:solidFill>
              <a:srgbClr val="000099"/>
            </a:solidFill>
            <a:ln w="9525">
              <a:solidFill>
                <a:schemeClr val="bg1"/>
              </a:solidFill>
              <a:round/>
              <a:headEnd/>
              <a:tailEnd/>
            </a:ln>
          </p:spPr>
          <p:txBody>
            <a:bodyPr wrap="none" anchor="ctr"/>
            <a:lstStyle>
              <a:lvl1pPr>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sr-Latn-RS" altLang="sr-Latn-RS" sz="1800" b="1"/>
            </a:p>
          </p:txBody>
        </p:sp>
        <p:pic>
          <p:nvPicPr>
            <p:cNvPr id="11" name="Picture 9" descr="rijek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82" y="2415"/>
              <a:ext cx="949" cy="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ectangle 10"/>
          <p:cNvSpPr>
            <a:spLocks noChangeArrowheads="1"/>
          </p:cNvSpPr>
          <p:nvPr/>
        </p:nvSpPr>
        <p:spPr bwMode="auto">
          <a:xfrm>
            <a:off x="103188" y="112713"/>
            <a:ext cx="3389312" cy="579437"/>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1" hangingPunct="1">
              <a:defRPr/>
            </a:pPr>
            <a:r>
              <a:rPr lang="hr-HR" sz="3200" b="1" dirty="0">
                <a:solidFill>
                  <a:srgbClr val="FF0000"/>
                </a:solidFill>
                <a:latin typeface="Arial" charset="0"/>
                <a:cs typeface="+mn-cs"/>
              </a:rPr>
              <a:t>CITY </a:t>
            </a:r>
            <a:r>
              <a:rPr lang="hr-HR" sz="3200" b="1" dirty="0" err="1">
                <a:solidFill>
                  <a:srgbClr val="FF0000"/>
                </a:solidFill>
                <a:latin typeface="Arial" charset="0"/>
                <a:cs typeface="+mn-cs"/>
              </a:rPr>
              <a:t>OF</a:t>
            </a:r>
            <a:r>
              <a:rPr lang="hr-HR" sz="3200" b="1" dirty="0">
                <a:solidFill>
                  <a:srgbClr val="FF0000"/>
                </a:solidFill>
                <a:latin typeface="Arial" charset="0"/>
                <a:cs typeface="+mn-cs"/>
              </a:rPr>
              <a:t> RIJEKA</a:t>
            </a:r>
          </a:p>
        </p:txBody>
      </p:sp>
      <p:sp>
        <p:nvSpPr>
          <p:cNvPr id="13" name="Rectangle 3"/>
          <p:cNvSpPr>
            <a:spLocks noChangeArrowheads="1"/>
          </p:cNvSpPr>
          <p:nvPr/>
        </p:nvSpPr>
        <p:spPr bwMode="auto">
          <a:xfrm>
            <a:off x="179512" y="2708920"/>
            <a:ext cx="4392488" cy="151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rgbClr val="FF0000"/>
              </a:buClr>
              <a:buSzTx/>
              <a:buFont typeface="Wingdings" panose="05000000000000000000" pitchFamily="2" charset="2"/>
              <a:buNone/>
            </a:pPr>
            <a:r>
              <a:rPr lang="en-GB" altLang="sr-Latn-RS" sz="2800" b="1" dirty="0">
                <a:solidFill>
                  <a:srgbClr val="FF0000"/>
                </a:solidFill>
                <a:latin typeface="Calibri" panose="020F0502020204030204" pitchFamily="34" charset="0"/>
              </a:rPr>
              <a:t>City of Rijeka:</a:t>
            </a:r>
            <a:r>
              <a:rPr lang="en-GB" altLang="sr-Latn-RS" sz="2800" b="1" dirty="0">
                <a:latin typeface="Calibri" panose="020F0502020204030204" pitchFamily="34" charset="0"/>
              </a:rPr>
              <a:t> </a:t>
            </a:r>
          </a:p>
          <a:p>
            <a:pPr eaLnBrk="1" hangingPunct="1">
              <a:spcBef>
                <a:spcPct val="30000"/>
              </a:spcBef>
              <a:buClr>
                <a:srgbClr val="FF0000"/>
              </a:buClr>
              <a:buSzTx/>
              <a:buFont typeface="Wingdings" panose="05000000000000000000" pitchFamily="2" charset="2"/>
              <a:buChar char="§"/>
            </a:pPr>
            <a:r>
              <a:rPr lang="hr-HR" altLang="sr-Latn-RS" sz="2800" b="1" dirty="0">
                <a:latin typeface="Calibri" panose="020F0502020204030204" pitchFamily="34" charset="0"/>
              </a:rPr>
              <a:t> </a:t>
            </a:r>
            <a:r>
              <a:rPr lang="hr-HR" altLang="sr-Latn-RS" sz="2800" b="1" dirty="0" err="1" smtClean="0">
                <a:latin typeface="Calibri" panose="020F0502020204030204" pitchFamily="34" charset="0"/>
              </a:rPr>
              <a:t>Area</a:t>
            </a:r>
            <a:r>
              <a:rPr lang="hr-HR" altLang="sr-Latn-RS" sz="2800" b="1" dirty="0" smtClean="0">
                <a:latin typeface="Calibri" panose="020F0502020204030204" pitchFamily="34" charset="0"/>
              </a:rPr>
              <a:t>: </a:t>
            </a:r>
            <a:r>
              <a:rPr lang="en-GB" altLang="sr-Latn-RS" sz="2800" b="1" dirty="0" smtClean="0">
                <a:latin typeface="Calibri" panose="020F0502020204030204" pitchFamily="34" charset="0"/>
              </a:rPr>
              <a:t>44 </a:t>
            </a:r>
            <a:r>
              <a:rPr lang="hr-HR" altLang="sr-Latn-RS" sz="2800" b="1" dirty="0" err="1" smtClean="0">
                <a:latin typeface="Calibri" panose="020F0502020204030204" pitchFamily="34" charset="0"/>
              </a:rPr>
              <a:t>km²</a:t>
            </a:r>
            <a:endParaRPr lang="en-GB" altLang="sr-Latn-RS" sz="2800" b="1" baseline="30000" dirty="0">
              <a:latin typeface="Calibri" panose="020F0502020204030204" pitchFamily="34" charset="0"/>
            </a:endParaRPr>
          </a:p>
          <a:p>
            <a:pPr eaLnBrk="1" hangingPunct="1">
              <a:spcBef>
                <a:spcPct val="0"/>
              </a:spcBef>
              <a:buClr>
                <a:srgbClr val="FF0000"/>
              </a:buClr>
              <a:buSzTx/>
              <a:buFont typeface="Wingdings" panose="05000000000000000000" pitchFamily="2" charset="2"/>
              <a:buChar char="§"/>
            </a:pPr>
            <a:r>
              <a:rPr lang="hr-HR" altLang="sr-Latn-RS" sz="2800" b="1" dirty="0">
                <a:latin typeface="Calibri" panose="020F0502020204030204" pitchFamily="34" charset="0"/>
              </a:rPr>
              <a:t> P</a:t>
            </a:r>
            <a:r>
              <a:rPr lang="en-GB" altLang="sr-Latn-RS" sz="2800" b="1" dirty="0" err="1">
                <a:latin typeface="Calibri" panose="020F0502020204030204" pitchFamily="34" charset="0"/>
              </a:rPr>
              <a:t>opulation</a:t>
            </a:r>
            <a:r>
              <a:rPr lang="en-GB" altLang="sr-Latn-RS" sz="2800" b="1" dirty="0">
                <a:latin typeface="Calibri" panose="020F0502020204030204" pitchFamily="34" charset="0"/>
              </a:rPr>
              <a:t>: 1</a:t>
            </a:r>
            <a:r>
              <a:rPr lang="hr-HR" altLang="sr-Latn-RS" sz="2800" b="1" dirty="0" err="1" smtClean="0">
                <a:latin typeface="Calibri" panose="020F0502020204030204" pitchFamily="34" charset="0"/>
              </a:rPr>
              <a:t>28</a:t>
            </a:r>
            <a:r>
              <a:rPr lang="hr-HR" altLang="sr-Latn-RS" sz="2800" b="1" dirty="0" err="1">
                <a:latin typeface="Calibri" panose="020F0502020204030204" pitchFamily="34" charset="0"/>
              </a:rPr>
              <a:t>.</a:t>
            </a:r>
            <a:r>
              <a:rPr lang="hr-HR" altLang="sr-Latn-RS" sz="2800" b="1" dirty="0" err="1" smtClean="0">
                <a:latin typeface="Calibri" panose="020F0502020204030204" pitchFamily="34" charset="0"/>
              </a:rPr>
              <a:t>735</a:t>
            </a:r>
            <a:endParaRPr lang="en-GB" altLang="sr-Latn-RS" sz="2800" b="1" dirty="0">
              <a:latin typeface="Calibri" panose="020F0502020204030204" pitchFamily="34" charset="0"/>
            </a:endParaRPr>
          </a:p>
        </p:txBody>
      </p:sp>
      <p:sp>
        <p:nvSpPr>
          <p:cNvPr id="14" name="Rectangle 4"/>
          <p:cNvSpPr>
            <a:spLocks noChangeArrowheads="1"/>
          </p:cNvSpPr>
          <p:nvPr/>
        </p:nvSpPr>
        <p:spPr bwMode="auto">
          <a:xfrm>
            <a:off x="165100" y="4437112"/>
            <a:ext cx="4751388"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hr-HR" altLang="sr-Latn-RS" sz="2800" b="1" dirty="0" smtClean="0">
                <a:solidFill>
                  <a:srgbClr val="FFFF00"/>
                </a:solidFill>
                <a:latin typeface="Calibri" panose="020F0502020204030204" pitchFamily="34" charset="0"/>
              </a:rPr>
              <a:t>Rijeka urban </a:t>
            </a:r>
            <a:r>
              <a:rPr lang="hr-HR" altLang="sr-Latn-RS" sz="2800" b="1" dirty="0" err="1" smtClean="0">
                <a:solidFill>
                  <a:srgbClr val="FFFF00"/>
                </a:solidFill>
                <a:latin typeface="Calibri" panose="020F0502020204030204" pitchFamily="34" charset="0"/>
              </a:rPr>
              <a:t>agglomeration</a:t>
            </a:r>
            <a:r>
              <a:rPr lang="hr-HR" altLang="sr-Latn-RS" sz="2800" b="1" dirty="0" smtClean="0">
                <a:solidFill>
                  <a:srgbClr val="FFFF00"/>
                </a:solidFill>
                <a:latin typeface="Calibri" panose="020F0502020204030204" pitchFamily="34" charset="0"/>
              </a:rPr>
              <a:t> :</a:t>
            </a:r>
            <a:endParaRPr lang="en-GB" altLang="sr-Latn-RS" sz="2800" b="1" dirty="0">
              <a:solidFill>
                <a:srgbClr val="FFFF00"/>
              </a:solidFill>
              <a:latin typeface="Calibri" panose="020F0502020204030204" pitchFamily="34" charset="0"/>
            </a:endParaRPr>
          </a:p>
          <a:p>
            <a:pPr eaLnBrk="1" hangingPunct="1">
              <a:spcBef>
                <a:spcPct val="0"/>
              </a:spcBef>
              <a:buClr>
                <a:srgbClr val="FF0000"/>
              </a:buClr>
              <a:buSzTx/>
              <a:buFont typeface="Wingdings" panose="05000000000000000000" pitchFamily="2" charset="2"/>
              <a:buChar char="§"/>
            </a:pPr>
            <a:r>
              <a:rPr lang="hr-HR" altLang="sr-Latn-RS" sz="2800" b="1" dirty="0" smtClean="0">
                <a:latin typeface="Calibri" panose="020F0502020204030204" pitchFamily="34" charset="0"/>
              </a:rPr>
              <a:t> 10</a:t>
            </a:r>
            <a:r>
              <a:rPr lang="en-GB" altLang="sr-Latn-RS" sz="2800" b="1" dirty="0" smtClean="0">
                <a:latin typeface="Calibri" panose="020F0502020204030204" pitchFamily="34" charset="0"/>
              </a:rPr>
              <a:t> </a:t>
            </a:r>
            <a:r>
              <a:rPr lang="en-GB" altLang="sr-Latn-RS" sz="2800" b="1" dirty="0">
                <a:latin typeface="Calibri" panose="020F0502020204030204" pitchFamily="34" charset="0"/>
              </a:rPr>
              <a:t>cities </a:t>
            </a:r>
            <a:r>
              <a:rPr lang="en-GB" altLang="sr-Latn-RS" sz="2800" b="1" dirty="0" smtClean="0">
                <a:latin typeface="Calibri" panose="020F0502020204030204" pitchFamily="34" charset="0"/>
              </a:rPr>
              <a:t>and</a:t>
            </a:r>
            <a:r>
              <a:rPr lang="hr-HR" altLang="sr-Latn-RS" sz="2800" b="1" dirty="0" smtClean="0">
                <a:latin typeface="Calibri" panose="020F0502020204030204" pitchFamily="34" charset="0"/>
              </a:rPr>
              <a:t> </a:t>
            </a:r>
            <a:r>
              <a:rPr lang="en-GB" altLang="sr-Latn-RS" sz="2800" b="1" dirty="0" smtClean="0">
                <a:latin typeface="Calibri" panose="020F0502020204030204" pitchFamily="34" charset="0"/>
              </a:rPr>
              <a:t>municipalities</a:t>
            </a:r>
            <a:endParaRPr lang="hr-HR" altLang="sr-Latn-RS" sz="2800" b="1" dirty="0" smtClean="0">
              <a:latin typeface="Calibri" panose="020F0502020204030204" pitchFamily="34" charset="0"/>
            </a:endParaRPr>
          </a:p>
          <a:p>
            <a:pPr eaLnBrk="1" hangingPunct="1">
              <a:spcBef>
                <a:spcPct val="0"/>
              </a:spcBef>
              <a:buClr>
                <a:srgbClr val="FF0000"/>
              </a:buClr>
              <a:buSzTx/>
              <a:buFont typeface="Wingdings" panose="05000000000000000000" pitchFamily="2" charset="2"/>
              <a:buChar char="§"/>
            </a:pPr>
            <a:r>
              <a:rPr lang="hr-HR" altLang="sr-Latn-RS" sz="2800" b="1" dirty="0" smtClean="0">
                <a:latin typeface="Calibri" panose="020F0502020204030204" pitchFamily="34" charset="0"/>
              </a:rPr>
              <a:t> </a:t>
            </a:r>
            <a:r>
              <a:rPr lang="en-GB" altLang="sr-Latn-RS" sz="2800" b="1" dirty="0" smtClean="0">
                <a:latin typeface="Calibri" panose="020F0502020204030204" pitchFamily="34" charset="0"/>
              </a:rPr>
              <a:t>Area: 8</a:t>
            </a:r>
            <a:r>
              <a:rPr lang="hr-HR" altLang="sr-Latn-RS" sz="2800" b="1" dirty="0" err="1" smtClean="0">
                <a:latin typeface="Calibri" panose="020F0502020204030204" pitchFamily="34" charset="0"/>
              </a:rPr>
              <a:t>63</a:t>
            </a:r>
            <a:r>
              <a:rPr lang="en-GB" altLang="sr-Latn-RS" sz="2800" b="1" dirty="0" smtClean="0">
                <a:latin typeface="Calibri" panose="020F0502020204030204" pitchFamily="34" charset="0"/>
              </a:rPr>
              <a:t> </a:t>
            </a:r>
            <a:r>
              <a:rPr lang="hr-HR" altLang="sr-Latn-RS" sz="2800" b="1" dirty="0" err="1" smtClean="0">
                <a:latin typeface="Calibri" panose="020F0502020204030204" pitchFamily="34" charset="0"/>
              </a:rPr>
              <a:t>km²</a:t>
            </a:r>
            <a:endParaRPr lang="en-GB" altLang="sr-Latn-RS" sz="2800" b="1" dirty="0">
              <a:latin typeface="Calibri" panose="020F0502020204030204" pitchFamily="34" charset="0"/>
            </a:endParaRPr>
          </a:p>
          <a:p>
            <a:pPr eaLnBrk="1" hangingPunct="1">
              <a:spcBef>
                <a:spcPct val="0"/>
              </a:spcBef>
              <a:buClr>
                <a:srgbClr val="FF0000"/>
              </a:buClr>
              <a:buSzTx/>
              <a:buFont typeface="Wingdings" panose="05000000000000000000" pitchFamily="2" charset="2"/>
              <a:buChar char="§"/>
            </a:pPr>
            <a:r>
              <a:rPr lang="en-GB" altLang="sr-Latn-RS" sz="2800" b="1" dirty="0">
                <a:solidFill>
                  <a:srgbClr val="FFFF00"/>
                </a:solidFill>
                <a:latin typeface="Calibri" panose="020F0502020204030204" pitchFamily="34" charset="0"/>
              </a:rPr>
              <a:t> </a:t>
            </a:r>
            <a:r>
              <a:rPr lang="en-GB" altLang="sr-Latn-RS" sz="2800" b="1" dirty="0">
                <a:latin typeface="Calibri" panose="020F0502020204030204" pitchFamily="34" charset="0"/>
              </a:rPr>
              <a:t>Population: </a:t>
            </a:r>
            <a:r>
              <a:rPr lang="en-GB" altLang="sr-Latn-RS" sz="2800" b="1" dirty="0" smtClean="0">
                <a:latin typeface="Calibri" panose="020F0502020204030204" pitchFamily="34" charset="0"/>
              </a:rPr>
              <a:t>2</a:t>
            </a:r>
            <a:r>
              <a:rPr lang="hr-HR" altLang="sr-Latn-RS" sz="2800" b="1" dirty="0" err="1" smtClean="0">
                <a:latin typeface="Calibri" panose="020F0502020204030204" pitchFamily="34" charset="0"/>
              </a:rPr>
              <a:t>16.649</a:t>
            </a:r>
            <a:endParaRPr lang="en-GB" altLang="sr-Latn-RS" sz="2800" b="1" dirty="0">
              <a:latin typeface="Calibri" panose="020F0502020204030204" pitchFamily="34" charset="0"/>
            </a:endParaRPr>
          </a:p>
        </p:txBody>
      </p:sp>
    </p:spTree>
    <p:extLst>
      <p:ext uri="{BB962C8B-B14F-4D97-AF65-F5344CB8AC3E}">
        <p14:creationId xmlns="" xmlns:p14="http://schemas.microsoft.com/office/powerpoint/2010/main" val="34692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icture1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44950" y="3257950"/>
            <a:ext cx="4826000" cy="3051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cs typeface="Arial" panose="020B0604020202020204" pitchFamily="34" charset="0"/>
              </a:defRPr>
            </a:lvl9pPr>
          </a:lstStyle>
          <a:p>
            <a:pPr marL="269875" indent="-269875" eaLnBrk="1" hangingPunct="1">
              <a:buClr>
                <a:srgbClr val="CC0000"/>
              </a:buClr>
              <a:buSzTx/>
              <a:buFont typeface="Wingdings" panose="05000000000000000000" pitchFamily="2" charset="2"/>
              <a:buChar char="§"/>
            </a:pPr>
            <a:r>
              <a:rPr lang="en-US" altLang="sr-Latn-RS" sz="2800" b="1" dirty="0" smtClean="0">
                <a:solidFill>
                  <a:schemeClr val="accent4">
                    <a:lumMod val="10000"/>
                  </a:schemeClr>
                </a:solidFill>
                <a:latin typeface="Calibri" panose="020F0502020204030204" pitchFamily="34" charset="0"/>
              </a:rPr>
              <a:t>Rijeka Gateway Project -</a:t>
            </a:r>
            <a:br>
              <a:rPr lang="en-US" altLang="sr-Latn-RS" sz="2800" b="1" dirty="0" smtClean="0">
                <a:solidFill>
                  <a:schemeClr val="accent4">
                    <a:lumMod val="10000"/>
                  </a:schemeClr>
                </a:solidFill>
                <a:latin typeface="Calibri" panose="020F0502020204030204" pitchFamily="34" charset="0"/>
              </a:rPr>
            </a:br>
            <a:r>
              <a:rPr lang="en-US" altLang="sr-Latn-RS" sz="2800" b="1" dirty="0" smtClean="0">
                <a:solidFill>
                  <a:schemeClr val="accent4">
                    <a:lumMod val="10000"/>
                  </a:schemeClr>
                </a:solidFill>
                <a:latin typeface="Calibri" panose="020F0502020204030204" pitchFamily="34" charset="0"/>
              </a:rPr>
              <a:t>project in cooperation with       World Bank</a:t>
            </a:r>
          </a:p>
          <a:p>
            <a:pPr marL="269875" indent="-269875" eaLnBrk="1" hangingPunct="1">
              <a:buClr>
                <a:srgbClr val="CC0000"/>
              </a:buClr>
              <a:buSzTx/>
              <a:buFont typeface="Wingdings" panose="05000000000000000000" pitchFamily="2" charset="2"/>
              <a:buChar char="§"/>
            </a:pPr>
            <a:r>
              <a:rPr lang="en-US" altLang="sr-Latn-RS" sz="2800" b="1" dirty="0" smtClean="0">
                <a:solidFill>
                  <a:schemeClr val="accent4">
                    <a:lumMod val="10000"/>
                  </a:schemeClr>
                </a:solidFill>
                <a:latin typeface="Calibri" panose="020F0502020204030204" pitchFamily="34" charset="0"/>
              </a:rPr>
              <a:t>City of Rijeka - the biggest issue of municipal bonds in Croatia</a:t>
            </a:r>
          </a:p>
          <a:p>
            <a:pPr eaLnBrk="1" hangingPunct="1">
              <a:spcBef>
                <a:spcPct val="0"/>
              </a:spcBef>
              <a:buClr>
                <a:srgbClr val="CC0000"/>
              </a:buClr>
              <a:buSzTx/>
              <a:buFont typeface="Wingdings" panose="05000000000000000000" pitchFamily="2" charset="2"/>
              <a:buChar char="§"/>
            </a:pPr>
            <a:endParaRPr lang="hr-HR" altLang="sr-Latn-RS" sz="2800" b="1" baseline="30000" dirty="0">
              <a:solidFill>
                <a:srgbClr val="000000"/>
              </a:solidFill>
              <a:latin typeface="Calibri" panose="020F0502020204030204" pitchFamily="34" charset="0"/>
            </a:endParaRPr>
          </a:p>
        </p:txBody>
      </p:sp>
      <p:sp>
        <p:nvSpPr>
          <p:cNvPr id="6" name="Rectangle 4"/>
          <p:cNvSpPr>
            <a:spLocks noChangeArrowheads="1"/>
          </p:cNvSpPr>
          <p:nvPr/>
        </p:nvSpPr>
        <p:spPr bwMode="auto">
          <a:xfrm>
            <a:off x="5867400" y="333375"/>
            <a:ext cx="2303463" cy="131127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eaLnBrk="1" hangingPunct="1">
              <a:defRPr/>
            </a:pPr>
            <a:r>
              <a:rPr lang="hr-HR" sz="4000" b="1">
                <a:solidFill>
                  <a:srgbClr val="FF0000"/>
                </a:solidFill>
                <a:latin typeface="Arial" charset="0"/>
                <a:cs typeface="+mn-cs"/>
              </a:rPr>
              <a:t>CITY OF</a:t>
            </a:r>
          </a:p>
          <a:p>
            <a:pPr algn="ctr" eaLnBrk="1" hangingPunct="1">
              <a:defRPr/>
            </a:pPr>
            <a:r>
              <a:rPr lang="hr-HR" sz="4000" b="1">
                <a:solidFill>
                  <a:srgbClr val="FF0000"/>
                </a:solidFill>
                <a:latin typeface="Arial" charset="0"/>
                <a:cs typeface="+mn-cs"/>
              </a:rPr>
              <a:t>RIJEKA</a:t>
            </a:r>
          </a:p>
        </p:txBody>
      </p:sp>
    </p:spTree>
    <p:extLst>
      <p:ext uri="{BB962C8B-B14F-4D97-AF65-F5344CB8AC3E}">
        <p14:creationId xmlns="" xmlns:p14="http://schemas.microsoft.com/office/powerpoint/2010/main" val="111022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452955" y="169663"/>
            <a:ext cx="8229600" cy="551781"/>
          </a:xfrm>
          <a:prstGeom prst="rect">
            <a:avLst/>
          </a:prstGeom>
          <a:noFill/>
          <a:ln>
            <a:noFill/>
          </a:ln>
          <a:effectLst/>
          <a:extLst>
            <a:ext uri="{909E8E84-426E-40DD-AFC4-6F175D3DCCD1}">
              <a14:hiddenFill xmlns="" xmlns:a14="http://schemas.microsoft.com/office/drawing/2010/main">
                <a:solidFill>
                  <a:srgbClr val="7AA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rgbClr val="000000"/>
              </a:buClr>
              <a:buSzPct val="100000"/>
              <a:defRPr sz="3200" kern="1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2pPr>
            <a:lvl3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3pPr>
            <a:lvl4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4pPr>
            <a:lvl5pPr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panose="020B0604020202020204" pitchFamily="34" charset="0"/>
              </a:defRPr>
            </a:lvl9pPr>
          </a:lstStyle>
          <a:p>
            <a:pPr algn="ctr"/>
            <a:r>
              <a:rPr lang="hr-HR" sz="4000" b="1" dirty="0" smtClean="0">
                <a:solidFill>
                  <a:srgbClr val="FFFF00"/>
                </a:solidFill>
                <a:latin typeface="Calibri" panose="020F0502020204030204" pitchFamily="34" charset="0"/>
              </a:rPr>
              <a:t>New </a:t>
            </a:r>
            <a:r>
              <a:rPr lang="hr-HR" sz="4000" b="1" dirty="0" err="1" smtClean="0">
                <a:solidFill>
                  <a:srgbClr val="FFFF00"/>
                </a:solidFill>
                <a:latin typeface="Calibri" panose="020F0502020204030204" pitchFamily="34" charset="0"/>
              </a:rPr>
              <a:t>models</a:t>
            </a:r>
            <a:r>
              <a:rPr lang="hr-HR" sz="4000" b="1" dirty="0" smtClean="0">
                <a:solidFill>
                  <a:srgbClr val="FFFF00"/>
                </a:solidFill>
                <a:latin typeface="Calibri" panose="020F0502020204030204" pitchFamily="34" charset="0"/>
              </a:rPr>
              <a:t> </a:t>
            </a:r>
            <a:r>
              <a:rPr lang="hr-HR" sz="4000" b="1" dirty="0" err="1" smtClean="0">
                <a:solidFill>
                  <a:srgbClr val="FFFF00"/>
                </a:solidFill>
                <a:latin typeface="Calibri" panose="020F0502020204030204" pitchFamily="34" charset="0"/>
              </a:rPr>
              <a:t>of</a:t>
            </a:r>
            <a:r>
              <a:rPr lang="hr-HR" sz="4000" b="1" dirty="0" smtClean="0">
                <a:solidFill>
                  <a:srgbClr val="FFFF00"/>
                </a:solidFill>
                <a:latin typeface="Calibri" panose="020F0502020204030204" pitchFamily="34" charset="0"/>
              </a:rPr>
              <a:t> </a:t>
            </a:r>
            <a:r>
              <a:rPr lang="hr-HR" sz="4000" b="1" dirty="0" err="1" smtClean="0">
                <a:solidFill>
                  <a:srgbClr val="FFFF00"/>
                </a:solidFill>
                <a:latin typeface="Calibri" panose="020F0502020204030204" pitchFamily="34" charset="0"/>
              </a:rPr>
              <a:t>city</a:t>
            </a:r>
            <a:r>
              <a:rPr lang="hr-HR" sz="4000" b="1" dirty="0" smtClean="0">
                <a:solidFill>
                  <a:srgbClr val="FFFF00"/>
                </a:solidFill>
                <a:latin typeface="Calibri" panose="020F0502020204030204" pitchFamily="34" charset="0"/>
              </a:rPr>
              <a:t> </a:t>
            </a:r>
            <a:r>
              <a:rPr lang="hr-HR" sz="4000" b="1" dirty="0" err="1" smtClean="0">
                <a:solidFill>
                  <a:srgbClr val="FFFF00"/>
                </a:solidFill>
                <a:latin typeface="Calibri" panose="020F0502020204030204" pitchFamily="34" charset="0"/>
              </a:rPr>
              <a:t>projects</a:t>
            </a:r>
            <a:r>
              <a:rPr lang="hr-HR" sz="4000" b="1" dirty="0" smtClean="0">
                <a:solidFill>
                  <a:srgbClr val="FFFF00"/>
                </a:solidFill>
                <a:latin typeface="Calibri" panose="020F0502020204030204" pitchFamily="34" charset="0"/>
              </a:rPr>
              <a:t> </a:t>
            </a:r>
            <a:r>
              <a:rPr lang="hr-HR" sz="4000" b="1" dirty="0" err="1" smtClean="0">
                <a:solidFill>
                  <a:srgbClr val="FFFF00"/>
                </a:solidFill>
                <a:latin typeface="Calibri" panose="020F0502020204030204" pitchFamily="34" charset="0"/>
              </a:rPr>
              <a:t>financing</a:t>
            </a:r>
            <a:endParaRPr lang="hr-HR" sz="4000" b="1" dirty="0">
              <a:solidFill>
                <a:srgbClr val="FFFF00"/>
              </a:solidFill>
              <a:latin typeface="Calibri" panose="020F0502020204030204" pitchFamily="34" charset="0"/>
            </a:endParaRPr>
          </a:p>
        </p:txBody>
      </p:sp>
      <p:sp>
        <p:nvSpPr>
          <p:cNvPr id="11" name="Oval 2"/>
          <p:cNvSpPr>
            <a:spLocks noChangeArrowheads="1"/>
          </p:cNvSpPr>
          <p:nvPr/>
        </p:nvSpPr>
        <p:spPr bwMode="auto">
          <a:xfrm>
            <a:off x="3348038" y="3382294"/>
            <a:ext cx="2087562" cy="1295400"/>
          </a:xfrm>
          <a:prstGeom prst="ellipse">
            <a:avLst/>
          </a:prstGeom>
          <a:solidFill>
            <a:srgbClr val="000099">
              <a:alpha val="41176"/>
            </a:srgbClr>
          </a:solidFill>
          <a:ln w="28575">
            <a:solidFill>
              <a:srgbClr val="FFFF00"/>
            </a:solidFill>
            <a:round/>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3200" b="1" dirty="0">
                <a:solidFill>
                  <a:srgbClr val="FFFF00"/>
                </a:solidFill>
                <a:latin typeface="Calibri" panose="020F0502020204030204" pitchFamily="34" charset="0"/>
              </a:rPr>
              <a:t>CITY </a:t>
            </a:r>
            <a:r>
              <a:rPr lang="hr-HR" altLang="sr-Latn-RS" sz="3200" b="1" dirty="0" err="1">
                <a:solidFill>
                  <a:srgbClr val="FFFF00"/>
                </a:solidFill>
                <a:latin typeface="Calibri" panose="020F0502020204030204" pitchFamily="34" charset="0"/>
              </a:rPr>
              <a:t>OF</a:t>
            </a:r>
            <a:endParaRPr lang="hr-HR" altLang="sr-Latn-RS" sz="3200" b="1" dirty="0">
              <a:solidFill>
                <a:srgbClr val="FFFF00"/>
              </a:solidFill>
              <a:latin typeface="Calibri" panose="020F0502020204030204" pitchFamily="34" charset="0"/>
            </a:endParaRPr>
          </a:p>
          <a:p>
            <a:pPr algn="ctr"/>
            <a:r>
              <a:rPr lang="hr-HR" altLang="sr-Latn-RS" sz="3200" b="1" dirty="0">
                <a:solidFill>
                  <a:srgbClr val="FFFF00"/>
                </a:solidFill>
                <a:latin typeface="Calibri" panose="020F0502020204030204" pitchFamily="34" charset="0"/>
              </a:rPr>
              <a:t>RIJEKA</a:t>
            </a:r>
            <a:endParaRPr lang="en-US" altLang="sr-Latn-RS" sz="3200" b="1" dirty="0">
              <a:solidFill>
                <a:srgbClr val="FFFF00"/>
              </a:solidFill>
              <a:latin typeface="Calibri" panose="020F0502020204030204" pitchFamily="34" charset="0"/>
            </a:endParaRPr>
          </a:p>
        </p:txBody>
      </p:sp>
      <p:sp>
        <p:nvSpPr>
          <p:cNvPr id="12" name="Line 4"/>
          <p:cNvSpPr>
            <a:spLocks noChangeShapeType="1"/>
          </p:cNvSpPr>
          <p:nvPr/>
        </p:nvSpPr>
        <p:spPr bwMode="auto">
          <a:xfrm>
            <a:off x="4572000" y="1293144"/>
            <a:ext cx="0" cy="1728787"/>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13" name="Line 7"/>
          <p:cNvSpPr>
            <a:spLocks noChangeShapeType="1"/>
          </p:cNvSpPr>
          <p:nvPr/>
        </p:nvSpPr>
        <p:spPr bwMode="auto">
          <a:xfrm flipH="1">
            <a:off x="5076825" y="2013869"/>
            <a:ext cx="863600" cy="1295400"/>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14" name="Line 10"/>
          <p:cNvSpPr>
            <a:spLocks noChangeShapeType="1"/>
          </p:cNvSpPr>
          <p:nvPr/>
        </p:nvSpPr>
        <p:spPr bwMode="auto">
          <a:xfrm flipH="1">
            <a:off x="5435600" y="2733006"/>
            <a:ext cx="1223963" cy="792163"/>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15" name="Line 13"/>
          <p:cNvSpPr>
            <a:spLocks noChangeShapeType="1"/>
          </p:cNvSpPr>
          <p:nvPr/>
        </p:nvSpPr>
        <p:spPr bwMode="auto">
          <a:xfrm flipH="1">
            <a:off x="5651500" y="3598194"/>
            <a:ext cx="1225550" cy="215900"/>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16" name="Line 16"/>
          <p:cNvSpPr>
            <a:spLocks noChangeShapeType="1"/>
          </p:cNvSpPr>
          <p:nvPr/>
        </p:nvSpPr>
        <p:spPr bwMode="auto">
          <a:xfrm flipH="1" flipV="1">
            <a:off x="5651500" y="4174456"/>
            <a:ext cx="1081088" cy="215900"/>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17" name="Line 19"/>
          <p:cNvSpPr>
            <a:spLocks noChangeShapeType="1"/>
          </p:cNvSpPr>
          <p:nvPr/>
        </p:nvSpPr>
        <p:spPr bwMode="auto">
          <a:xfrm flipH="1" flipV="1">
            <a:off x="5435600" y="4606256"/>
            <a:ext cx="1368425" cy="863600"/>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18" name="Line 22"/>
          <p:cNvSpPr>
            <a:spLocks noChangeShapeType="1"/>
          </p:cNvSpPr>
          <p:nvPr/>
        </p:nvSpPr>
        <p:spPr bwMode="auto">
          <a:xfrm flipH="1" flipV="1">
            <a:off x="5076825" y="4893594"/>
            <a:ext cx="1368425" cy="1463675"/>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19" name="Line 25"/>
          <p:cNvSpPr>
            <a:spLocks noChangeShapeType="1"/>
          </p:cNvSpPr>
          <p:nvPr/>
        </p:nvSpPr>
        <p:spPr bwMode="auto">
          <a:xfrm flipH="1" flipV="1">
            <a:off x="4716463" y="4893594"/>
            <a:ext cx="73025" cy="1512887"/>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0" name="Line 31"/>
          <p:cNvSpPr>
            <a:spLocks noChangeShapeType="1"/>
          </p:cNvSpPr>
          <p:nvPr/>
        </p:nvSpPr>
        <p:spPr bwMode="auto">
          <a:xfrm flipV="1">
            <a:off x="3348038" y="4893594"/>
            <a:ext cx="788987" cy="1223962"/>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1" name="Line 34"/>
          <p:cNvSpPr>
            <a:spLocks noChangeShapeType="1"/>
          </p:cNvSpPr>
          <p:nvPr/>
        </p:nvSpPr>
        <p:spPr bwMode="auto">
          <a:xfrm flipV="1">
            <a:off x="2195513" y="4174456"/>
            <a:ext cx="936625" cy="358775"/>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2" name="Line 37"/>
          <p:cNvSpPr>
            <a:spLocks noChangeShapeType="1"/>
          </p:cNvSpPr>
          <p:nvPr/>
        </p:nvSpPr>
        <p:spPr bwMode="auto">
          <a:xfrm>
            <a:off x="2268538" y="2948906"/>
            <a:ext cx="1008062" cy="649288"/>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3" name="Line 40"/>
          <p:cNvSpPr>
            <a:spLocks noChangeShapeType="1"/>
          </p:cNvSpPr>
          <p:nvPr/>
        </p:nvSpPr>
        <p:spPr bwMode="auto">
          <a:xfrm flipV="1">
            <a:off x="2627313" y="4606256"/>
            <a:ext cx="936625" cy="936625"/>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4" name="Line 46"/>
          <p:cNvSpPr>
            <a:spLocks noChangeShapeType="1"/>
          </p:cNvSpPr>
          <p:nvPr/>
        </p:nvSpPr>
        <p:spPr bwMode="auto">
          <a:xfrm>
            <a:off x="2771775" y="1366169"/>
            <a:ext cx="1295400" cy="1798637"/>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5" name="Line 49"/>
          <p:cNvSpPr>
            <a:spLocks noChangeShapeType="1"/>
          </p:cNvSpPr>
          <p:nvPr/>
        </p:nvSpPr>
        <p:spPr bwMode="auto">
          <a:xfrm>
            <a:off x="2268538" y="2156744"/>
            <a:ext cx="1223962" cy="1079500"/>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6" name="Line 53"/>
          <p:cNvSpPr>
            <a:spLocks noChangeShapeType="1"/>
          </p:cNvSpPr>
          <p:nvPr/>
        </p:nvSpPr>
        <p:spPr bwMode="auto">
          <a:xfrm>
            <a:off x="1979613" y="3669631"/>
            <a:ext cx="1223962" cy="215900"/>
          </a:xfrm>
          <a:prstGeom prst="line">
            <a:avLst/>
          </a:prstGeom>
          <a:noFill/>
          <a:ln w="57150">
            <a:solidFill>
              <a:srgbClr val="FFFFFF"/>
            </a:solidFill>
            <a:round/>
            <a:headEnd type="none" w="sm" len="sm"/>
            <a:tailEnd type="triangle" w="med" len="med"/>
          </a:ln>
          <a:extLst>
            <a:ext uri="{909E8E84-426E-40DD-AFC4-6F175D3DCCD1}">
              <a14:hiddenFill xmlns="" xmlns:a14="http://schemas.microsoft.com/office/drawing/2010/main">
                <a:noFill/>
              </a14:hiddenFill>
            </a:ext>
          </a:extLst>
        </p:spPr>
        <p:txBody>
          <a:bodyPr wrap="none" lIns="92075" tIns="46038" rIns="92075" bIns="46038"/>
          <a:lstStyle/>
          <a:p>
            <a:endParaRPr lang="hr-HR">
              <a:latin typeface="Calibri" panose="020F0502020204030204" pitchFamily="34" charset="0"/>
            </a:endParaRPr>
          </a:p>
        </p:txBody>
      </p:sp>
      <p:sp>
        <p:nvSpPr>
          <p:cNvPr id="27" name="Rectangle 5"/>
          <p:cNvSpPr>
            <a:spLocks noChangeArrowheads="1"/>
          </p:cNvSpPr>
          <p:nvPr/>
        </p:nvSpPr>
        <p:spPr bwMode="auto">
          <a:xfrm>
            <a:off x="3708400" y="861344"/>
            <a:ext cx="2087563" cy="504825"/>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City Budget</a:t>
            </a:r>
            <a:endParaRPr lang="en-US" altLang="sr-Latn-RS" sz="2000">
              <a:solidFill>
                <a:srgbClr val="FFFFFF"/>
              </a:solidFill>
              <a:latin typeface="Calibri" panose="020F0502020204030204" pitchFamily="34" charset="0"/>
            </a:endParaRPr>
          </a:p>
        </p:txBody>
      </p:sp>
      <p:sp>
        <p:nvSpPr>
          <p:cNvPr id="28" name="Rectangle 8"/>
          <p:cNvSpPr>
            <a:spLocks noChangeArrowheads="1"/>
          </p:cNvSpPr>
          <p:nvPr/>
        </p:nvSpPr>
        <p:spPr bwMode="auto">
          <a:xfrm>
            <a:off x="5508625" y="1653506"/>
            <a:ext cx="3203575" cy="403225"/>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Asset Management</a:t>
            </a:r>
            <a:endParaRPr lang="en-US" altLang="sr-Latn-RS" sz="2000">
              <a:solidFill>
                <a:srgbClr val="FFFFFF"/>
              </a:solidFill>
              <a:latin typeface="Calibri" panose="020F0502020204030204" pitchFamily="34" charset="0"/>
            </a:endParaRPr>
          </a:p>
        </p:txBody>
      </p:sp>
      <p:sp>
        <p:nvSpPr>
          <p:cNvPr id="29" name="Rectangle 11"/>
          <p:cNvSpPr>
            <a:spLocks noChangeArrowheads="1"/>
          </p:cNvSpPr>
          <p:nvPr/>
        </p:nvSpPr>
        <p:spPr bwMode="auto">
          <a:xfrm>
            <a:off x="5940425" y="6117556"/>
            <a:ext cx="2881313" cy="4318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Debt Management</a:t>
            </a:r>
            <a:endParaRPr lang="en-US" altLang="sr-Latn-RS" sz="2000">
              <a:solidFill>
                <a:srgbClr val="FFFFFF"/>
              </a:solidFill>
              <a:latin typeface="Calibri" panose="020F0502020204030204" pitchFamily="34" charset="0"/>
            </a:endParaRPr>
          </a:p>
        </p:txBody>
      </p:sp>
      <p:sp>
        <p:nvSpPr>
          <p:cNvPr id="30" name="Rectangle 14"/>
          <p:cNvSpPr>
            <a:spLocks noChangeArrowheads="1"/>
          </p:cNvSpPr>
          <p:nvPr/>
        </p:nvSpPr>
        <p:spPr bwMode="auto">
          <a:xfrm>
            <a:off x="6732588" y="3309269"/>
            <a:ext cx="1979612" cy="360362"/>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sr-Latn-RS" sz="2000">
                <a:solidFill>
                  <a:srgbClr val="FFFFFF"/>
                </a:solidFill>
                <a:latin typeface="Calibri" panose="020F0502020204030204" pitchFamily="34" charset="0"/>
              </a:rPr>
              <a:t>Loans</a:t>
            </a:r>
          </a:p>
        </p:txBody>
      </p:sp>
      <p:sp>
        <p:nvSpPr>
          <p:cNvPr id="31" name="Rectangle 17"/>
          <p:cNvSpPr>
            <a:spLocks noChangeArrowheads="1"/>
          </p:cNvSpPr>
          <p:nvPr/>
        </p:nvSpPr>
        <p:spPr bwMode="auto">
          <a:xfrm>
            <a:off x="6588125" y="4174456"/>
            <a:ext cx="2341563" cy="4318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Asset Leasing</a:t>
            </a:r>
            <a:endParaRPr lang="en-US" altLang="sr-Latn-RS" sz="2000">
              <a:solidFill>
                <a:srgbClr val="FFFFFF"/>
              </a:solidFill>
              <a:latin typeface="Calibri" panose="020F0502020204030204" pitchFamily="34" charset="0"/>
            </a:endParaRPr>
          </a:p>
        </p:txBody>
      </p:sp>
      <p:sp>
        <p:nvSpPr>
          <p:cNvPr id="32" name="Rectangle 20"/>
          <p:cNvSpPr>
            <a:spLocks noChangeArrowheads="1"/>
          </p:cNvSpPr>
          <p:nvPr/>
        </p:nvSpPr>
        <p:spPr bwMode="auto">
          <a:xfrm>
            <a:off x="6516688" y="2445669"/>
            <a:ext cx="2085975" cy="4318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Bond Issue</a:t>
            </a:r>
            <a:endParaRPr lang="en-US" altLang="sr-Latn-RS" sz="2000">
              <a:solidFill>
                <a:srgbClr val="FFFFFF"/>
              </a:solidFill>
              <a:latin typeface="Calibri" panose="020F0502020204030204" pitchFamily="34" charset="0"/>
            </a:endParaRPr>
          </a:p>
        </p:txBody>
      </p:sp>
      <p:sp>
        <p:nvSpPr>
          <p:cNvPr id="33" name="Rectangle 23"/>
          <p:cNvSpPr>
            <a:spLocks noChangeArrowheads="1"/>
          </p:cNvSpPr>
          <p:nvPr/>
        </p:nvSpPr>
        <p:spPr bwMode="auto">
          <a:xfrm>
            <a:off x="6372225" y="5038056"/>
            <a:ext cx="2555875" cy="6477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sr-Latn-RS" sz="2000">
                <a:solidFill>
                  <a:srgbClr val="FFFFFF"/>
                </a:solidFill>
                <a:latin typeface="Calibri" panose="020F0502020204030204" pitchFamily="34" charset="0"/>
              </a:rPr>
              <a:t>Corporative Bonds</a:t>
            </a:r>
          </a:p>
          <a:p>
            <a:pPr algn="ctr"/>
            <a:r>
              <a:rPr lang="en-GB" altLang="sr-Latn-RS" sz="2000">
                <a:solidFill>
                  <a:srgbClr val="FFFFFF"/>
                </a:solidFill>
                <a:latin typeface="Calibri" panose="020F0502020204030204" pitchFamily="34" charset="0"/>
              </a:rPr>
              <a:t>(City company)</a:t>
            </a:r>
          </a:p>
        </p:txBody>
      </p:sp>
      <p:sp>
        <p:nvSpPr>
          <p:cNvPr id="34" name="Rectangle 26"/>
          <p:cNvSpPr>
            <a:spLocks noChangeArrowheads="1"/>
          </p:cNvSpPr>
          <p:nvPr/>
        </p:nvSpPr>
        <p:spPr bwMode="auto">
          <a:xfrm>
            <a:off x="4140200" y="6333456"/>
            <a:ext cx="1730375" cy="4318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Factoring</a:t>
            </a:r>
            <a:endParaRPr lang="en-US" altLang="sr-Latn-RS" sz="2000">
              <a:solidFill>
                <a:srgbClr val="FFFFFF"/>
              </a:solidFill>
              <a:latin typeface="Calibri" panose="020F0502020204030204" pitchFamily="34" charset="0"/>
            </a:endParaRPr>
          </a:p>
        </p:txBody>
      </p:sp>
      <p:sp>
        <p:nvSpPr>
          <p:cNvPr id="35" name="Rectangle 35"/>
          <p:cNvSpPr>
            <a:spLocks noChangeArrowheads="1"/>
          </p:cNvSpPr>
          <p:nvPr/>
        </p:nvSpPr>
        <p:spPr bwMode="auto">
          <a:xfrm>
            <a:off x="250825" y="4317331"/>
            <a:ext cx="2016125" cy="6477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Rental</a:t>
            </a:r>
          </a:p>
          <a:p>
            <a:pPr algn="ctr"/>
            <a:r>
              <a:rPr lang="hr-HR" altLang="sr-Latn-RS" sz="2000">
                <a:solidFill>
                  <a:srgbClr val="FFFFFF"/>
                </a:solidFill>
                <a:latin typeface="Calibri" panose="020F0502020204030204" pitchFamily="34" charset="0"/>
              </a:rPr>
              <a:t>Securitization</a:t>
            </a:r>
            <a:endParaRPr lang="en-US" altLang="sr-Latn-RS" sz="2000">
              <a:solidFill>
                <a:srgbClr val="FFFFFF"/>
              </a:solidFill>
              <a:latin typeface="Calibri" panose="020F0502020204030204" pitchFamily="34" charset="0"/>
            </a:endParaRPr>
          </a:p>
        </p:txBody>
      </p:sp>
      <p:sp>
        <p:nvSpPr>
          <p:cNvPr id="36" name="Rectangle 38"/>
          <p:cNvSpPr>
            <a:spLocks noChangeArrowheads="1"/>
          </p:cNvSpPr>
          <p:nvPr/>
        </p:nvSpPr>
        <p:spPr bwMode="auto">
          <a:xfrm>
            <a:off x="179388" y="2661569"/>
            <a:ext cx="2089150" cy="4318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Credit Rating</a:t>
            </a:r>
            <a:endParaRPr lang="en-US" altLang="sr-Latn-RS" sz="2000">
              <a:solidFill>
                <a:srgbClr val="FFFFFF"/>
              </a:solidFill>
              <a:latin typeface="Calibri" panose="020F0502020204030204" pitchFamily="34" charset="0"/>
            </a:endParaRPr>
          </a:p>
        </p:txBody>
      </p:sp>
      <p:sp>
        <p:nvSpPr>
          <p:cNvPr id="37" name="Rectangle 41"/>
          <p:cNvSpPr>
            <a:spLocks noChangeArrowheads="1"/>
          </p:cNvSpPr>
          <p:nvPr/>
        </p:nvSpPr>
        <p:spPr bwMode="auto">
          <a:xfrm>
            <a:off x="1042988" y="5398419"/>
            <a:ext cx="1873250" cy="4318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PPP-</a:t>
            </a:r>
            <a:r>
              <a:rPr lang="en-GB" altLang="sr-Latn-RS" sz="2000">
                <a:solidFill>
                  <a:srgbClr val="FFFFFF"/>
                </a:solidFill>
                <a:latin typeface="Calibri" panose="020F0502020204030204" pitchFamily="34" charset="0"/>
              </a:rPr>
              <a:t>Models</a:t>
            </a:r>
          </a:p>
        </p:txBody>
      </p:sp>
      <p:sp>
        <p:nvSpPr>
          <p:cNvPr id="38" name="Rectangle 47"/>
          <p:cNvSpPr>
            <a:spLocks noChangeArrowheads="1"/>
          </p:cNvSpPr>
          <p:nvPr/>
        </p:nvSpPr>
        <p:spPr bwMode="auto">
          <a:xfrm>
            <a:off x="1187450" y="932781"/>
            <a:ext cx="2017713" cy="503238"/>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dirty="0">
                <a:solidFill>
                  <a:srgbClr val="FFFFFF"/>
                </a:solidFill>
                <a:latin typeface="Calibri" panose="020F0502020204030204" pitchFamily="34" charset="0"/>
              </a:rPr>
              <a:t>EU </a:t>
            </a:r>
            <a:r>
              <a:rPr lang="hr-HR" altLang="sr-Latn-RS" sz="2000" dirty="0" err="1">
                <a:solidFill>
                  <a:srgbClr val="FFFFFF"/>
                </a:solidFill>
                <a:latin typeface="Calibri" panose="020F0502020204030204" pitchFamily="34" charset="0"/>
              </a:rPr>
              <a:t>funds</a:t>
            </a:r>
            <a:endParaRPr lang="en-US" altLang="sr-Latn-RS" sz="2000" dirty="0">
              <a:solidFill>
                <a:srgbClr val="FFFFFF"/>
              </a:solidFill>
              <a:latin typeface="Calibri" panose="020F0502020204030204" pitchFamily="34" charset="0"/>
            </a:endParaRPr>
          </a:p>
        </p:txBody>
      </p:sp>
      <p:sp>
        <p:nvSpPr>
          <p:cNvPr id="39" name="Rectangle 50"/>
          <p:cNvSpPr>
            <a:spLocks noChangeArrowheads="1"/>
          </p:cNvSpPr>
          <p:nvPr/>
        </p:nvSpPr>
        <p:spPr bwMode="auto">
          <a:xfrm>
            <a:off x="611188" y="1797969"/>
            <a:ext cx="1728787" cy="431800"/>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sr-Latn-RS" sz="2000" dirty="0">
                <a:solidFill>
                  <a:srgbClr val="FFFFFF"/>
                </a:solidFill>
                <a:latin typeface="Calibri" panose="020F0502020204030204" pitchFamily="34" charset="0"/>
              </a:rPr>
              <a:t>Foundation</a:t>
            </a:r>
          </a:p>
        </p:txBody>
      </p:sp>
      <p:sp>
        <p:nvSpPr>
          <p:cNvPr id="40" name="Rectangle 52"/>
          <p:cNvSpPr>
            <a:spLocks noChangeArrowheads="1"/>
          </p:cNvSpPr>
          <p:nvPr/>
        </p:nvSpPr>
        <p:spPr bwMode="auto">
          <a:xfrm>
            <a:off x="179388" y="3382294"/>
            <a:ext cx="1800225" cy="649287"/>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Project</a:t>
            </a:r>
          </a:p>
          <a:p>
            <a:pPr algn="ctr"/>
            <a:r>
              <a:rPr lang="en-GB" altLang="sr-Latn-RS" sz="2000">
                <a:solidFill>
                  <a:srgbClr val="FFFFFF"/>
                </a:solidFill>
                <a:latin typeface="Calibri" panose="020F0502020204030204" pitchFamily="34" charset="0"/>
              </a:rPr>
              <a:t>Financing</a:t>
            </a:r>
          </a:p>
        </p:txBody>
      </p:sp>
      <p:sp>
        <p:nvSpPr>
          <p:cNvPr id="41" name="Rectangle 32"/>
          <p:cNvSpPr>
            <a:spLocks noChangeArrowheads="1"/>
          </p:cNvSpPr>
          <p:nvPr/>
        </p:nvSpPr>
        <p:spPr bwMode="auto">
          <a:xfrm>
            <a:off x="2195513" y="6046119"/>
            <a:ext cx="1655762" cy="360362"/>
          </a:xfrm>
          <a:prstGeom prst="rect">
            <a:avLst/>
          </a:prstGeom>
          <a:solidFill>
            <a:srgbClr val="000099"/>
          </a:solidFill>
          <a:ln w="12700">
            <a:solidFill>
              <a:schemeClr val="tx1"/>
            </a:solidFill>
            <a:miter lim="800000"/>
            <a:headEnd type="none" w="sm" len="sm"/>
            <a:tailEnd type="none" w="sm" len="sm"/>
          </a:ln>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hr-HR" altLang="sr-Latn-RS" sz="2000">
                <a:solidFill>
                  <a:srgbClr val="FFFFFF"/>
                </a:solidFill>
                <a:latin typeface="Calibri" panose="020F0502020204030204" pitchFamily="34" charset="0"/>
              </a:rPr>
              <a:t>Guaranty</a:t>
            </a:r>
            <a:endParaRPr lang="en-US" altLang="sr-Latn-RS" sz="2000">
              <a:solidFill>
                <a:srgbClr val="FFFFFF"/>
              </a:solidFill>
              <a:latin typeface="Calibri" panose="020F0502020204030204" pitchFamily="34" charset="0"/>
            </a:endParaRPr>
          </a:p>
        </p:txBody>
      </p:sp>
    </p:spTree>
    <p:extLst>
      <p:ext uri="{BB962C8B-B14F-4D97-AF65-F5344CB8AC3E}">
        <p14:creationId xmlns="" xmlns:p14="http://schemas.microsoft.com/office/powerpoint/2010/main" val="172160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8" y="188913"/>
            <a:ext cx="4897437" cy="1190625"/>
          </a:xfrm>
          <a:prstGeom prst="rect">
            <a:avLst/>
          </a:prstGeom>
          <a:noFill/>
          <a:ln w="9525">
            <a:noFill/>
            <a:miter lim="800000"/>
            <a:headEnd/>
            <a:tailEnd/>
          </a:ln>
        </p:spPr>
        <p:txBody>
          <a:bodyPr>
            <a:spAutoFit/>
          </a:bodyPr>
          <a:lstStyle/>
          <a:p>
            <a:pPr algn="ctr">
              <a:lnSpc>
                <a:spcPct val="90000"/>
              </a:lnSpc>
            </a:pPr>
            <a:r>
              <a:rPr lang="hr-HR" sz="4000">
                <a:solidFill>
                  <a:srgbClr val="FF0000"/>
                </a:solidFill>
              </a:rPr>
              <a:t>Rijeka Gateway</a:t>
            </a:r>
          </a:p>
          <a:p>
            <a:pPr algn="ctr">
              <a:lnSpc>
                <a:spcPct val="90000"/>
              </a:lnSpc>
            </a:pPr>
            <a:r>
              <a:rPr lang="hr-HR" sz="4000">
                <a:solidFill>
                  <a:srgbClr val="FF0000"/>
                </a:solidFill>
              </a:rPr>
              <a:t>Project</a:t>
            </a:r>
          </a:p>
        </p:txBody>
      </p:sp>
      <p:sp>
        <p:nvSpPr>
          <p:cNvPr id="45059" name="Text Box 3"/>
          <p:cNvSpPr txBox="1">
            <a:spLocks noChangeArrowheads="1"/>
          </p:cNvSpPr>
          <p:nvPr/>
        </p:nvSpPr>
        <p:spPr bwMode="auto">
          <a:xfrm>
            <a:off x="755650" y="1376363"/>
            <a:ext cx="3919538" cy="1244600"/>
          </a:xfrm>
          <a:prstGeom prst="rect">
            <a:avLst/>
          </a:prstGeom>
          <a:noFill/>
          <a:ln w="9525">
            <a:noFill/>
            <a:miter lim="800000"/>
            <a:headEnd/>
            <a:tailEnd/>
          </a:ln>
        </p:spPr>
        <p:txBody>
          <a:bodyPr wrap="none">
            <a:spAutoFit/>
          </a:bodyPr>
          <a:lstStyle/>
          <a:p>
            <a:pPr>
              <a:lnSpc>
                <a:spcPct val="90000"/>
              </a:lnSpc>
            </a:pPr>
            <a:r>
              <a:rPr lang="hr-HR" sz="2800" dirty="0">
                <a:solidFill>
                  <a:srgbClr val="FF0000"/>
                </a:solidFill>
              </a:rPr>
              <a:t>1. </a:t>
            </a:r>
            <a:r>
              <a:rPr lang="hr-HR" sz="2800" dirty="0" err="1"/>
              <a:t>Port</a:t>
            </a:r>
            <a:r>
              <a:rPr lang="hr-HR" sz="2800" dirty="0"/>
              <a:t> </a:t>
            </a:r>
            <a:r>
              <a:rPr lang="hr-HR" sz="2800" dirty="0" err="1"/>
              <a:t>modernization</a:t>
            </a:r>
            <a:r>
              <a:rPr lang="hr-HR" sz="2800" dirty="0"/>
              <a:t> </a:t>
            </a:r>
          </a:p>
          <a:p>
            <a:pPr>
              <a:lnSpc>
                <a:spcPct val="90000"/>
              </a:lnSpc>
            </a:pPr>
            <a:r>
              <a:rPr lang="hr-HR" sz="2800" dirty="0">
                <a:solidFill>
                  <a:srgbClr val="FF0000"/>
                </a:solidFill>
              </a:rPr>
              <a:t>2. </a:t>
            </a:r>
            <a:r>
              <a:rPr lang="hr-HR" sz="2800" dirty="0" err="1"/>
              <a:t>Roads</a:t>
            </a:r>
            <a:endParaRPr lang="hr-HR" sz="2800" dirty="0"/>
          </a:p>
          <a:p>
            <a:pPr>
              <a:lnSpc>
                <a:spcPct val="90000"/>
              </a:lnSpc>
            </a:pPr>
            <a:r>
              <a:rPr lang="hr-HR" sz="2800" dirty="0">
                <a:solidFill>
                  <a:srgbClr val="FF0000"/>
                </a:solidFill>
              </a:rPr>
              <a:t>3. </a:t>
            </a:r>
            <a:r>
              <a:rPr lang="hr-HR" sz="2800" dirty="0" err="1"/>
              <a:t>Waterfront</a:t>
            </a:r>
            <a:endParaRPr lang="en-GB" sz="2800" dirty="0"/>
          </a:p>
        </p:txBody>
      </p:sp>
      <p:pic>
        <p:nvPicPr>
          <p:cNvPr id="45060" name="Picture 14" descr="Picture8"/>
          <p:cNvPicPr>
            <a:picLocks noChangeAspect="1" noChangeArrowheads="1"/>
          </p:cNvPicPr>
          <p:nvPr/>
        </p:nvPicPr>
        <p:blipFill>
          <a:blip r:embed="rId3" cstate="print"/>
          <a:srcRect/>
          <a:stretch>
            <a:fillRect/>
          </a:stretch>
        </p:blipFill>
        <p:spPr bwMode="auto">
          <a:xfrm>
            <a:off x="0" y="2771775"/>
            <a:ext cx="5175250" cy="4086225"/>
          </a:xfrm>
          <a:prstGeom prst="rect">
            <a:avLst/>
          </a:prstGeom>
          <a:noFill/>
          <a:ln w="9525">
            <a:noFill/>
            <a:miter lim="800000"/>
            <a:headEnd/>
            <a:tailEnd/>
          </a:ln>
        </p:spPr>
      </p:pic>
      <p:pic>
        <p:nvPicPr>
          <p:cNvPr id="45061" name="Picture 15" descr="Picture7"/>
          <p:cNvPicPr>
            <a:picLocks noChangeAspect="1" noChangeArrowheads="1"/>
          </p:cNvPicPr>
          <p:nvPr/>
        </p:nvPicPr>
        <p:blipFill>
          <a:blip r:embed="rId4" cstate="print"/>
          <a:srcRect/>
          <a:stretch>
            <a:fillRect/>
          </a:stretch>
        </p:blipFill>
        <p:spPr bwMode="auto">
          <a:xfrm>
            <a:off x="5114925" y="0"/>
            <a:ext cx="40290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788" y="160038"/>
            <a:ext cx="8724975" cy="1200329"/>
          </a:xfrm>
          <a:prstGeom prst="rect">
            <a:avLst/>
          </a:prstGeom>
          <a:noFill/>
          <a:ln w="9525">
            <a:noFill/>
            <a:miter lim="800000"/>
            <a:headEnd/>
            <a:tailEnd/>
          </a:ln>
          <a:effectLst/>
        </p:spPr>
        <p:txBody>
          <a:bodyPr wrap="square">
            <a:spAutoFit/>
          </a:bodyPr>
          <a:lstStyle/>
          <a:p>
            <a:pPr algn="ctr"/>
            <a:r>
              <a:rPr lang="hr-HR" sz="3600" b="1" dirty="0" err="1">
                <a:solidFill>
                  <a:srgbClr val="FFFF00"/>
                </a:solidFill>
                <a:latin typeface="Calibri" panose="020F0502020204030204" pitchFamily="34" charset="0"/>
              </a:rPr>
              <a:t>Rijeka’s</a:t>
            </a:r>
            <a:r>
              <a:rPr lang="hr-HR" sz="3600" b="1" dirty="0">
                <a:solidFill>
                  <a:srgbClr val="FFFF00"/>
                </a:solidFill>
                <a:latin typeface="Calibri" panose="020F0502020204030204" pitchFamily="34" charset="0"/>
              </a:rPr>
              <a:t> </a:t>
            </a:r>
            <a:r>
              <a:rPr lang="hr-HR" sz="3600" b="1" dirty="0" err="1">
                <a:solidFill>
                  <a:srgbClr val="FFFF00"/>
                </a:solidFill>
                <a:latin typeface="Calibri" panose="020F0502020204030204" pitchFamily="34" charset="0"/>
              </a:rPr>
              <a:t>first</a:t>
            </a:r>
            <a:r>
              <a:rPr lang="hr-HR" sz="3600" b="1" dirty="0">
                <a:solidFill>
                  <a:srgbClr val="FFFF00"/>
                </a:solidFill>
                <a:latin typeface="Calibri" panose="020F0502020204030204" pitchFamily="34" charset="0"/>
              </a:rPr>
              <a:t> </a:t>
            </a:r>
            <a:r>
              <a:rPr lang="hr-HR" sz="3600" b="1" dirty="0" err="1">
                <a:solidFill>
                  <a:srgbClr val="FFFF00"/>
                </a:solidFill>
                <a:latin typeface="Calibri" panose="020F0502020204030204" pitchFamily="34" charset="0"/>
              </a:rPr>
              <a:t>bonds</a:t>
            </a:r>
            <a:r>
              <a:rPr lang="hr-HR" sz="3600" b="1" i="1" dirty="0">
                <a:solidFill>
                  <a:srgbClr val="FFFF00"/>
                </a:solidFill>
                <a:latin typeface="Calibri" panose="020F0502020204030204" pitchFamily="34" charset="0"/>
              </a:rPr>
              <a:t> </a:t>
            </a:r>
            <a:r>
              <a:rPr lang="hr-HR" sz="3600" b="1" dirty="0">
                <a:solidFill>
                  <a:srgbClr val="FFFF00"/>
                </a:solidFill>
                <a:latin typeface="Calibri" panose="020F0502020204030204" pitchFamily="34" charset="0"/>
              </a:rPr>
              <a:t>for </a:t>
            </a:r>
            <a:r>
              <a:rPr lang="hr-HR" sz="3600" b="1" dirty="0" err="1">
                <a:solidFill>
                  <a:srgbClr val="FFFF00"/>
                </a:solidFill>
                <a:latin typeface="Calibri" panose="020F0502020204030204" pitchFamily="34" charset="0"/>
              </a:rPr>
              <a:t>financing</a:t>
            </a:r>
            <a:r>
              <a:rPr lang="hr-HR" sz="3600" b="1" i="1" dirty="0">
                <a:solidFill>
                  <a:srgbClr val="FFFF00"/>
                </a:solidFill>
                <a:latin typeface="Calibri" panose="020F0502020204030204" pitchFamily="34" charset="0"/>
              </a:rPr>
              <a:t> </a:t>
            </a:r>
            <a:r>
              <a:rPr lang="hr-HR" sz="3600" b="1" i="1" dirty="0" err="1">
                <a:solidFill>
                  <a:srgbClr val="FFFF00"/>
                </a:solidFill>
                <a:latin typeface="Calibri" panose="020F0502020204030204" pitchFamily="34" charset="0"/>
              </a:rPr>
              <a:t>new</a:t>
            </a:r>
            <a:r>
              <a:rPr lang="hr-HR" sz="3600" b="1" i="1" dirty="0">
                <a:solidFill>
                  <a:srgbClr val="FFFF00"/>
                </a:solidFill>
                <a:latin typeface="Calibri" panose="020F0502020204030204" pitchFamily="34" charset="0"/>
              </a:rPr>
              <a:t> </a:t>
            </a:r>
            <a:r>
              <a:rPr lang="hr-HR" sz="3600" b="1" i="1" dirty="0" err="1">
                <a:solidFill>
                  <a:srgbClr val="FFFF00"/>
                </a:solidFill>
                <a:latin typeface="Calibri" panose="020F0502020204030204" pitchFamily="34" charset="0"/>
              </a:rPr>
              <a:t>Rijeka’s</a:t>
            </a:r>
            <a:r>
              <a:rPr lang="hr-HR" sz="3600" b="1" i="1" dirty="0">
                <a:solidFill>
                  <a:srgbClr val="FFFF00"/>
                </a:solidFill>
                <a:latin typeface="Calibri" panose="020F0502020204030204" pitchFamily="34" charset="0"/>
              </a:rPr>
              <a:t> </a:t>
            </a:r>
          </a:p>
          <a:p>
            <a:pPr algn="ctr"/>
            <a:r>
              <a:rPr lang="hr-HR" sz="3600" b="1" i="1" dirty="0" err="1">
                <a:solidFill>
                  <a:srgbClr val="FFFF00"/>
                </a:solidFill>
                <a:latin typeface="Calibri" panose="020F0502020204030204" pitchFamily="34" charset="0"/>
              </a:rPr>
              <a:t>swimming-pools</a:t>
            </a:r>
            <a:endParaRPr lang="hr-HR" sz="3600" b="1" dirty="0">
              <a:solidFill>
                <a:srgbClr val="FFFF00"/>
              </a:solidFill>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7730" y="1456268"/>
            <a:ext cx="6816757" cy="5112568"/>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999978"/>
            <a:ext cx="2592288" cy="1944216"/>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913" y="4638526"/>
            <a:ext cx="2837892" cy="1891928"/>
          </a:xfrm>
          <a:prstGeom prst="rect">
            <a:avLst/>
          </a:prstGeom>
        </p:spPr>
      </p:pic>
    </p:spTree>
    <p:extLst>
      <p:ext uri="{BB962C8B-B14F-4D97-AF65-F5344CB8AC3E}">
        <p14:creationId xmlns="" xmlns:p14="http://schemas.microsoft.com/office/powerpoint/2010/main" val="321350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2532" y="425826"/>
            <a:ext cx="7526179" cy="5793894"/>
          </a:xfrm>
          <a:prstGeom prst="rect">
            <a:avLst/>
          </a:prstGeom>
          <a:noFill/>
          <a:ln w="9525">
            <a:noFill/>
            <a:miter lim="800000"/>
            <a:headEnd/>
            <a:tailEnd/>
          </a:ln>
          <a:effectLst/>
        </p:spPr>
        <p:txBody>
          <a:bodyPr wrap="square">
            <a:spAutoFit/>
          </a:bodyPr>
          <a:lstStyle/>
          <a:p>
            <a:pPr>
              <a:spcBef>
                <a:spcPts val="300"/>
              </a:spcBef>
            </a:pPr>
            <a:r>
              <a:rPr lang="hr-HR" sz="3200" b="1" dirty="0" err="1">
                <a:solidFill>
                  <a:srgbClr val="FFFF00"/>
                </a:solidFill>
                <a:latin typeface="Calibri" panose="020F0502020204030204" pitchFamily="34" charset="0"/>
              </a:rPr>
              <a:t>Swimming-pool</a:t>
            </a:r>
            <a:r>
              <a:rPr lang="hr-HR" sz="3200" b="1" dirty="0">
                <a:solidFill>
                  <a:srgbClr val="FFFF00"/>
                </a:solidFill>
                <a:latin typeface="Calibri" panose="020F0502020204030204" pitchFamily="34" charset="0"/>
              </a:rPr>
              <a:t> complex </a:t>
            </a:r>
            <a:r>
              <a:rPr lang="hr-HR" sz="3200" b="1" dirty="0" err="1">
                <a:solidFill>
                  <a:srgbClr val="FFFF00"/>
                </a:solidFill>
                <a:latin typeface="Calibri" panose="020F0502020204030204" pitchFamily="34" charset="0"/>
              </a:rPr>
              <a:t>embraces</a:t>
            </a:r>
            <a:r>
              <a:rPr lang="hr-HR" sz="3200" b="1" dirty="0" smtClean="0">
                <a:solidFill>
                  <a:srgbClr val="FFFF00"/>
                </a:solidFill>
                <a:latin typeface="Calibri" panose="020F0502020204030204" pitchFamily="34" charset="0"/>
              </a:rPr>
              <a:t>:</a:t>
            </a:r>
          </a:p>
          <a:p>
            <a:pPr>
              <a:spcBef>
                <a:spcPts val="300"/>
              </a:spcBef>
            </a:pPr>
            <a:endParaRPr lang="hr-HR" sz="2800" b="1" dirty="0">
              <a:solidFill>
                <a:srgbClr val="FFFF00"/>
              </a:solidFill>
              <a:latin typeface="Calibri" panose="020F0502020204030204" pitchFamily="34" charset="0"/>
            </a:endParaRPr>
          </a:p>
          <a:p>
            <a:pPr marL="514350" indent="-514350">
              <a:spcBef>
                <a:spcPts val="300"/>
              </a:spcBef>
              <a:buClr>
                <a:srgbClr val="FFFF00"/>
              </a:buClr>
              <a:buFont typeface="+mj-lt"/>
              <a:buAutoNum type="alphaUcPeriod"/>
            </a:pPr>
            <a:r>
              <a:rPr lang="hr-HR" sz="2400" b="1" dirty="0" smtClean="0">
                <a:latin typeface="Calibri" panose="020F0502020204030204" pitchFamily="34" charset="0"/>
              </a:rPr>
              <a:t>5 </a:t>
            </a:r>
            <a:r>
              <a:rPr lang="hr-HR" sz="2400" b="1" dirty="0" err="1">
                <a:latin typeface="Calibri" panose="020F0502020204030204" pitchFamily="34" charset="0"/>
              </a:rPr>
              <a:t>separated</a:t>
            </a:r>
            <a:r>
              <a:rPr lang="hr-HR" sz="2400" b="1" dirty="0">
                <a:latin typeface="Calibri" panose="020F0502020204030204" pitchFamily="34" charset="0"/>
              </a:rPr>
              <a:t> </a:t>
            </a:r>
            <a:r>
              <a:rPr lang="hr-HR" sz="2400" b="1" dirty="0" smtClean="0">
                <a:latin typeface="Calibri" panose="020F0502020204030204" pitchFamily="34" charset="0"/>
              </a:rPr>
              <a:t/>
            </a:r>
            <a:br>
              <a:rPr lang="hr-HR" sz="2400" b="1" dirty="0" smtClean="0">
                <a:latin typeface="Calibri" panose="020F0502020204030204" pitchFamily="34" charset="0"/>
              </a:rPr>
            </a:br>
            <a:r>
              <a:rPr lang="hr-HR" sz="2400" b="1" dirty="0" err="1" smtClean="0">
                <a:latin typeface="Calibri" panose="020F0502020204030204" pitchFamily="34" charset="0"/>
              </a:rPr>
              <a:t>swimming-pools</a:t>
            </a:r>
            <a:endParaRPr lang="hr-HR" sz="2400" b="1" dirty="0">
              <a:latin typeface="Calibri" panose="020F0502020204030204" pitchFamily="34" charset="0"/>
            </a:endParaRPr>
          </a:p>
          <a:p>
            <a:pPr marL="514350" indent="-514350">
              <a:spcBef>
                <a:spcPts val="300"/>
              </a:spcBef>
              <a:buClr>
                <a:srgbClr val="FFFF00"/>
              </a:buClr>
              <a:buFont typeface="+mj-lt"/>
              <a:buAutoNum type="alphaUcPeriod"/>
            </a:pPr>
            <a:r>
              <a:rPr lang="hr-HR" sz="2400" b="1" dirty="0" err="1" smtClean="0">
                <a:latin typeface="Calibri" panose="020F0502020204030204" pitchFamily="34" charset="0"/>
              </a:rPr>
              <a:t>beach</a:t>
            </a:r>
            <a:r>
              <a:rPr lang="hr-HR" sz="2400" b="1" dirty="0" smtClean="0">
                <a:latin typeface="Calibri" panose="020F0502020204030204" pitchFamily="34" charset="0"/>
              </a:rPr>
              <a:t> </a:t>
            </a:r>
            <a:r>
              <a:rPr lang="hr-HR" sz="2400" b="1" dirty="0">
                <a:latin typeface="Calibri" panose="020F0502020204030204" pitchFamily="34" charset="0"/>
              </a:rPr>
              <a:t>arrangement</a:t>
            </a:r>
          </a:p>
          <a:p>
            <a:pPr marL="514350" indent="-514350">
              <a:spcBef>
                <a:spcPts val="300"/>
              </a:spcBef>
              <a:buClr>
                <a:srgbClr val="FFFF00"/>
              </a:buClr>
              <a:buFont typeface="+mj-lt"/>
              <a:buAutoNum type="alphaUcPeriod"/>
            </a:pPr>
            <a:r>
              <a:rPr lang="hr-HR" sz="2400" b="1" dirty="0" err="1" smtClean="0">
                <a:latin typeface="Calibri" panose="020F0502020204030204" pitchFamily="34" charset="0"/>
              </a:rPr>
              <a:t>sea</a:t>
            </a:r>
            <a:r>
              <a:rPr lang="hr-HR" sz="2400" b="1" dirty="0" smtClean="0">
                <a:latin typeface="Calibri" panose="020F0502020204030204" pitchFamily="34" charset="0"/>
              </a:rPr>
              <a:t> </a:t>
            </a:r>
            <a:r>
              <a:rPr lang="hr-HR" sz="2400" b="1" dirty="0">
                <a:latin typeface="Calibri" panose="020F0502020204030204" pitchFamily="34" charset="0"/>
              </a:rPr>
              <a:t>promenade</a:t>
            </a:r>
          </a:p>
          <a:p>
            <a:pPr marL="514350" indent="-514350">
              <a:spcBef>
                <a:spcPts val="300"/>
              </a:spcBef>
              <a:buClr>
                <a:srgbClr val="FFFF00"/>
              </a:buClr>
              <a:buFont typeface="+mj-lt"/>
              <a:buAutoNum type="alphaUcPeriod"/>
            </a:pPr>
            <a:r>
              <a:rPr lang="hr-HR" sz="2400" b="1" dirty="0" err="1" smtClean="0">
                <a:latin typeface="Calibri" panose="020F0502020204030204" pitchFamily="34" charset="0"/>
              </a:rPr>
              <a:t>garage</a:t>
            </a:r>
            <a:r>
              <a:rPr lang="hr-HR" sz="2400" b="1" dirty="0" smtClean="0">
                <a:latin typeface="Calibri" panose="020F0502020204030204" pitchFamily="34" charset="0"/>
              </a:rPr>
              <a:t> </a:t>
            </a:r>
            <a:r>
              <a:rPr lang="hr-HR" sz="2400" b="1" dirty="0" err="1" smtClean="0">
                <a:latin typeface="Calibri" panose="020F0502020204030204" pitchFamily="34" charset="0"/>
              </a:rPr>
              <a:t>business</a:t>
            </a:r>
            <a:r>
              <a:rPr lang="hr-HR" sz="2400" b="1" dirty="0" smtClean="0">
                <a:latin typeface="Calibri" panose="020F0502020204030204" pitchFamily="34" charset="0"/>
              </a:rPr>
              <a:t> </a:t>
            </a:r>
            <a:br>
              <a:rPr lang="hr-HR" sz="2400" b="1" dirty="0" smtClean="0">
                <a:latin typeface="Calibri" panose="020F0502020204030204" pitchFamily="34" charset="0"/>
              </a:rPr>
            </a:br>
            <a:r>
              <a:rPr lang="hr-HR" sz="2400" b="1" dirty="0" smtClean="0">
                <a:latin typeface="Calibri" panose="020F0502020204030204" pitchFamily="34" charset="0"/>
              </a:rPr>
              <a:t>complex</a:t>
            </a:r>
            <a:endParaRPr lang="hr-HR" sz="2400" b="1" dirty="0">
              <a:latin typeface="Calibri" panose="020F0502020204030204" pitchFamily="34" charset="0"/>
            </a:endParaRPr>
          </a:p>
          <a:p>
            <a:pPr marL="514350" indent="-514350">
              <a:spcBef>
                <a:spcPts val="300"/>
              </a:spcBef>
              <a:buClr>
                <a:srgbClr val="FFFF00"/>
              </a:buClr>
              <a:buFont typeface="+mj-lt"/>
              <a:buAutoNum type="alphaUcPeriod"/>
            </a:pPr>
            <a:r>
              <a:rPr lang="hr-HR" sz="2400" b="1" dirty="0" err="1" smtClean="0">
                <a:latin typeface="Calibri" panose="020F0502020204030204" pitchFamily="34" charset="0"/>
              </a:rPr>
              <a:t>new</a:t>
            </a:r>
            <a:r>
              <a:rPr lang="hr-HR" sz="2400" b="1" dirty="0" smtClean="0">
                <a:latin typeface="Calibri" panose="020F0502020204030204" pitchFamily="34" charset="0"/>
              </a:rPr>
              <a:t> </a:t>
            </a:r>
            <a:r>
              <a:rPr lang="hr-HR" sz="2400" b="1" dirty="0" err="1" smtClean="0">
                <a:latin typeface="Calibri" panose="020F0502020204030204" pitchFamily="34" charset="0"/>
              </a:rPr>
              <a:t>roads</a:t>
            </a:r>
            <a:r>
              <a:rPr lang="hr-HR" sz="2400" b="1" dirty="0" smtClean="0">
                <a:latin typeface="Calibri" panose="020F0502020204030204" pitchFamily="34" charset="0"/>
              </a:rPr>
              <a:t> </a:t>
            </a:r>
            <a:r>
              <a:rPr lang="hr-HR" sz="2400" b="1" dirty="0" err="1" smtClean="0">
                <a:latin typeface="Calibri" panose="020F0502020204030204" pitchFamily="34" charset="0"/>
              </a:rPr>
              <a:t>building</a:t>
            </a:r>
            <a:endParaRPr lang="hr-HR" sz="2400" b="1" dirty="0">
              <a:latin typeface="Calibri" panose="020F0502020204030204" pitchFamily="34" charset="0"/>
            </a:endParaRPr>
          </a:p>
          <a:p>
            <a:pPr marL="514350" indent="-514350">
              <a:spcBef>
                <a:spcPts val="300"/>
              </a:spcBef>
              <a:buClr>
                <a:srgbClr val="FFFF00"/>
              </a:buClr>
              <a:buFont typeface="+mj-lt"/>
              <a:buAutoNum type="alphaUcPeriod"/>
            </a:pPr>
            <a:r>
              <a:rPr lang="hr-HR" sz="2400" b="1" dirty="0" err="1" smtClean="0">
                <a:latin typeface="Calibri" panose="020F0502020204030204" pitchFamily="34" charset="0"/>
              </a:rPr>
              <a:t>public</a:t>
            </a:r>
            <a:r>
              <a:rPr lang="hr-HR" sz="2400" b="1" dirty="0" smtClean="0">
                <a:latin typeface="Calibri" panose="020F0502020204030204" pitchFamily="34" charset="0"/>
              </a:rPr>
              <a:t> </a:t>
            </a:r>
            <a:r>
              <a:rPr lang="hr-HR" sz="2400" b="1" dirty="0" err="1" smtClean="0">
                <a:latin typeface="Calibri" panose="020F0502020204030204" pitchFamily="34" charset="0"/>
              </a:rPr>
              <a:t>pedestrian</a:t>
            </a:r>
            <a:r>
              <a:rPr lang="hr-HR" sz="2400" b="1" dirty="0" smtClean="0">
                <a:latin typeface="Calibri" panose="020F0502020204030204" pitchFamily="34" charset="0"/>
              </a:rPr>
              <a:t> </a:t>
            </a:r>
            <a:br>
              <a:rPr lang="hr-HR" sz="2400" b="1" dirty="0" smtClean="0">
                <a:latin typeface="Calibri" panose="020F0502020204030204" pitchFamily="34" charset="0"/>
              </a:rPr>
            </a:br>
            <a:r>
              <a:rPr lang="hr-HR" sz="2400" b="1" dirty="0" err="1" smtClean="0">
                <a:latin typeface="Calibri" panose="020F0502020204030204" pitchFamily="34" charset="0"/>
              </a:rPr>
              <a:t>areas</a:t>
            </a:r>
            <a:r>
              <a:rPr lang="hr-HR" sz="2400" b="1" dirty="0" smtClean="0">
                <a:latin typeface="Calibri" panose="020F0502020204030204" pitchFamily="34" charset="0"/>
              </a:rPr>
              <a:t> </a:t>
            </a:r>
            <a:r>
              <a:rPr lang="hr-HR" sz="2400" b="1" dirty="0" err="1">
                <a:latin typeface="Calibri" panose="020F0502020204030204" pitchFamily="34" charset="0"/>
              </a:rPr>
              <a:t>building</a:t>
            </a:r>
            <a:endParaRPr lang="hr-HR" sz="2400" b="1" dirty="0">
              <a:latin typeface="Calibri" panose="020F0502020204030204" pitchFamily="34" charset="0"/>
            </a:endParaRPr>
          </a:p>
          <a:p>
            <a:pPr>
              <a:spcBef>
                <a:spcPts val="300"/>
              </a:spcBef>
              <a:buClr>
                <a:srgbClr val="FFFF00"/>
              </a:buClr>
            </a:pPr>
            <a:endParaRPr lang="hr-HR" sz="2400" b="1" dirty="0" smtClean="0">
              <a:latin typeface="Calibri" panose="020F0502020204030204" pitchFamily="34" charset="0"/>
            </a:endParaRPr>
          </a:p>
          <a:p>
            <a:pPr>
              <a:spcBef>
                <a:spcPts val="300"/>
              </a:spcBef>
              <a:buClr>
                <a:srgbClr val="FFFF00"/>
              </a:buClr>
            </a:pPr>
            <a:r>
              <a:rPr lang="hr-HR" sz="2400" b="1" dirty="0" smtClean="0">
                <a:solidFill>
                  <a:srgbClr val="FFFF00"/>
                </a:solidFill>
                <a:latin typeface="Calibri" panose="020F0502020204030204" pitchFamily="34" charset="0"/>
              </a:rPr>
              <a:t>+</a:t>
            </a:r>
            <a:r>
              <a:rPr lang="hr-HR" sz="2400" b="1" dirty="0" smtClean="0">
                <a:latin typeface="Calibri" panose="020F0502020204030204" pitchFamily="34" charset="0"/>
              </a:rPr>
              <a:t>    </a:t>
            </a:r>
            <a:r>
              <a:rPr lang="hr-HR" sz="2400" b="1" dirty="0" err="1" smtClean="0">
                <a:latin typeface="Calibri" panose="020F0502020204030204" pitchFamily="34" charset="0"/>
              </a:rPr>
              <a:t>Resolving</a:t>
            </a:r>
            <a:r>
              <a:rPr lang="hr-HR" sz="2400" b="1" dirty="0" smtClean="0">
                <a:latin typeface="Calibri" panose="020F0502020204030204" pitchFamily="34" charset="0"/>
              </a:rPr>
              <a:t> </a:t>
            </a:r>
            <a:r>
              <a:rPr lang="hr-HR" sz="2400" b="1" dirty="0">
                <a:latin typeface="Calibri" panose="020F0502020204030204" pitchFamily="34" charset="0"/>
              </a:rPr>
              <a:t>water </a:t>
            </a:r>
            <a:r>
              <a:rPr lang="hr-HR" sz="2400" b="1" dirty="0" err="1" smtClean="0">
                <a:latin typeface="Calibri" panose="020F0502020204030204" pitchFamily="34" charset="0"/>
              </a:rPr>
              <a:t>supply</a:t>
            </a:r>
            <a:r>
              <a:rPr lang="hr-HR" sz="2400" b="1" dirty="0" smtClean="0">
                <a:latin typeface="Calibri" panose="020F0502020204030204" pitchFamily="34" charset="0"/>
              </a:rPr>
              <a:t> </a:t>
            </a:r>
            <a:r>
              <a:rPr lang="hr-HR" sz="2400" b="1" dirty="0" err="1" smtClean="0">
                <a:latin typeface="Calibri" panose="020F0502020204030204" pitchFamily="34" charset="0"/>
              </a:rPr>
              <a:t>problems</a:t>
            </a:r>
            <a:r>
              <a:rPr lang="hr-HR" sz="2400" b="1" dirty="0" smtClean="0">
                <a:latin typeface="Calibri" panose="020F0502020204030204" pitchFamily="34" charset="0"/>
              </a:rPr>
              <a:t/>
            </a:r>
            <a:br>
              <a:rPr lang="hr-HR" sz="2400" b="1" dirty="0" smtClean="0">
                <a:latin typeface="Calibri" panose="020F0502020204030204" pitchFamily="34" charset="0"/>
              </a:rPr>
            </a:br>
            <a:r>
              <a:rPr lang="hr-HR" sz="2400" b="1" dirty="0" smtClean="0">
                <a:latin typeface="Calibri" panose="020F0502020204030204" pitchFamily="34" charset="0"/>
              </a:rPr>
              <a:t>      at Kantrida </a:t>
            </a:r>
            <a:r>
              <a:rPr lang="hr-HR" sz="2400" b="1" dirty="0" err="1" smtClean="0">
                <a:latin typeface="Calibri" panose="020F0502020204030204" pitchFamily="34" charset="0"/>
              </a:rPr>
              <a:t>and</a:t>
            </a:r>
            <a:r>
              <a:rPr lang="hr-HR" sz="2400" b="1" dirty="0" smtClean="0">
                <a:latin typeface="Calibri" panose="020F0502020204030204" pitchFamily="34" charset="0"/>
              </a:rPr>
              <a:t> </a:t>
            </a:r>
            <a:r>
              <a:rPr lang="hr-HR" sz="2400" b="1" dirty="0" err="1">
                <a:latin typeface="Calibri" panose="020F0502020204030204" pitchFamily="34" charset="0"/>
              </a:rPr>
              <a:t>Turanj</a:t>
            </a:r>
            <a:r>
              <a:rPr lang="hr-HR" sz="2400" b="1" dirty="0">
                <a:latin typeface="Calibri" panose="020F0502020204030204" pitchFamily="34" charset="0"/>
              </a:rPr>
              <a:t>  </a:t>
            </a:r>
            <a:endParaRPr lang="en-US" sz="2400" b="1" dirty="0">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69289" y="1241659"/>
            <a:ext cx="5383187" cy="4037390"/>
          </a:xfrm>
          <a:prstGeom prst="rect">
            <a:avLst/>
          </a:prstGeom>
        </p:spPr>
      </p:pic>
      <p:sp>
        <p:nvSpPr>
          <p:cNvPr id="10" name="TextBox 9"/>
          <p:cNvSpPr txBox="1"/>
          <p:nvPr/>
        </p:nvSpPr>
        <p:spPr>
          <a:xfrm>
            <a:off x="5342022" y="2589196"/>
            <a:ext cx="351378" cy="369332"/>
          </a:xfrm>
          <a:prstGeom prst="rect">
            <a:avLst/>
          </a:prstGeom>
          <a:noFill/>
        </p:spPr>
        <p:txBody>
          <a:bodyPr wrap="none" rtlCol="0">
            <a:spAutoFit/>
          </a:bodyPr>
          <a:lstStyle/>
          <a:p>
            <a:r>
              <a:rPr lang="hr-HR" b="1" dirty="0" smtClean="0">
                <a:solidFill>
                  <a:srgbClr val="FFFF00"/>
                </a:solidFill>
              </a:rPr>
              <a:t>A</a:t>
            </a:r>
            <a:endParaRPr lang="hr-HR" b="1" dirty="0">
              <a:solidFill>
                <a:srgbClr val="FFFF00"/>
              </a:solidFill>
            </a:endParaRPr>
          </a:p>
        </p:txBody>
      </p:sp>
      <p:sp>
        <p:nvSpPr>
          <p:cNvPr id="11" name="TextBox 10"/>
          <p:cNvSpPr txBox="1"/>
          <p:nvPr/>
        </p:nvSpPr>
        <p:spPr>
          <a:xfrm>
            <a:off x="4572000" y="2520215"/>
            <a:ext cx="351378" cy="369332"/>
          </a:xfrm>
          <a:prstGeom prst="rect">
            <a:avLst/>
          </a:prstGeom>
          <a:noFill/>
        </p:spPr>
        <p:txBody>
          <a:bodyPr wrap="none" rtlCol="0">
            <a:spAutoFit/>
          </a:bodyPr>
          <a:lstStyle/>
          <a:p>
            <a:r>
              <a:rPr lang="hr-HR" b="1" dirty="0" smtClean="0">
                <a:solidFill>
                  <a:srgbClr val="FFFF00"/>
                </a:solidFill>
              </a:rPr>
              <a:t>A</a:t>
            </a:r>
            <a:endParaRPr lang="hr-HR" b="1" dirty="0">
              <a:solidFill>
                <a:srgbClr val="FFFF00"/>
              </a:solidFill>
            </a:endParaRPr>
          </a:p>
        </p:txBody>
      </p:sp>
      <p:sp>
        <p:nvSpPr>
          <p:cNvPr id="12" name="TextBox 11"/>
          <p:cNvSpPr txBox="1"/>
          <p:nvPr/>
        </p:nvSpPr>
        <p:spPr>
          <a:xfrm>
            <a:off x="6803458" y="2912059"/>
            <a:ext cx="351378" cy="369332"/>
          </a:xfrm>
          <a:prstGeom prst="rect">
            <a:avLst/>
          </a:prstGeom>
          <a:noFill/>
        </p:spPr>
        <p:txBody>
          <a:bodyPr wrap="none" rtlCol="0">
            <a:spAutoFit/>
          </a:bodyPr>
          <a:lstStyle/>
          <a:p>
            <a:r>
              <a:rPr lang="hr-HR" b="1" dirty="0" smtClean="0">
                <a:solidFill>
                  <a:srgbClr val="FFFF00"/>
                </a:solidFill>
              </a:rPr>
              <a:t>A</a:t>
            </a:r>
            <a:endParaRPr lang="hr-HR" b="1" dirty="0">
              <a:solidFill>
                <a:srgbClr val="FFFF00"/>
              </a:solidFill>
            </a:endParaRPr>
          </a:p>
        </p:txBody>
      </p:sp>
      <p:sp>
        <p:nvSpPr>
          <p:cNvPr id="13" name="TextBox 12"/>
          <p:cNvSpPr txBox="1"/>
          <p:nvPr/>
        </p:nvSpPr>
        <p:spPr>
          <a:xfrm>
            <a:off x="6387449" y="2306855"/>
            <a:ext cx="351378" cy="369332"/>
          </a:xfrm>
          <a:prstGeom prst="rect">
            <a:avLst/>
          </a:prstGeom>
          <a:noFill/>
        </p:spPr>
        <p:txBody>
          <a:bodyPr wrap="none" rtlCol="0">
            <a:spAutoFit/>
          </a:bodyPr>
          <a:lstStyle/>
          <a:p>
            <a:r>
              <a:rPr lang="hr-HR" b="1" dirty="0" smtClean="0">
                <a:solidFill>
                  <a:srgbClr val="FFFF00"/>
                </a:solidFill>
              </a:rPr>
              <a:t>A</a:t>
            </a:r>
            <a:endParaRPr lang="hr-HR" b="1" dirty="0">
              <a:solidFill>
                <a:srgbClr val="FFFF00"/>
              </a:solidFill>
            </a:endParaRPr>
          </a:p>
        </p:txBody>
      </p:sp>
      <p:sp>
        <p:nvSpPr>
          <p:cNvPr id="14" name="TextBox 13"/>
          <p:cNvSpPr txBox="1"/>
          <p:nvPr/>
        </p:nvSpPr>
        <p:spPr>
          <a:xfrm>
            <a:off x="4623758" y="2860853"/>
            <a:ext cx="351378" cy="369332"/>
          </a:xfrm>
          <a:prstGeom prst="rect">
            <a:avLst/>
          </a:prstGeom>
          <a:noFill/>
        </p:spPr>
        <p:txBody>
          <a:bodyPr wrap="none" rtlCol="0">
            <a:spAutoFit/>
          </a:bodyPr>
          <a:lstStyle/>
          <a:p>
            <a:r>
              <a:rPr lang="hr-HR" b="1" dirty="0" smtClean="0">
                <a:solidFill>
                  <a:srgbClr val="FFFF00"/>
                </a:solidFill>
              </a:rPr>
              <a:t>A</a:t>
            </a:r>
            <a:endParaRPr lang="hr-HR" b="1" dirty="0">
              <a:solidFill>
                <a:srgbClr val="FFFF00"/>
              </a:solidFill>
            </a:endParaRPr>
          </a:p>
        </p:txBody>
      </p:sp>
      <p:sp>
        <p:nvSpPr>
          <p:cNvPr id="15" name="TextBox 14"/>
          <p:cNvSpPr txBox="1"/>
          <p:nvPr/>
        </p:nvSpPr>
        <p:spPr>
          <a:xfrm>
            <a:off x="4572000" y="3983437"/>
            <a:ext cx="351378" cy="369332"/>
          </a:xfrm>
          <a:prstGeom prst="rect">
            <a:avLst/>
          </a:prstGeom>
          <a:noFill/>
        </p:spPr>
        <p:txBody>
          <a:bodyPr wrap="none" rtlCol="0">
            <a:spAutoFit/>
          </a:bodyPr>
          <a:lstStyle/>
          <a:p>
            <a:r>
              <a:rPr lang="hr-HR" b="1" dirty="0" smtClean="0">
                <a:solidFill>
                  <a:srgbClr val="FFFF00"/>
                </a:solidFill>
              </a:rPr>
              <a:t>B</a:t>
            </a:r>
            <a:endParaRPr lang="hr-HR" b="1" dirty="0">
              <a:solidFill>
                <a:srgbClr val="FFFF00"/>
              </a:solidFill>
            </a:endParaRPr>
          </a:p>
        </p:txBody>
      </p:sp>
      <p:sp>
        <p:nvSpPr>
          <p:cNvPr id="16" name="TextBox 15"/>
          <p:cNvSpPr txBox="1"/>
          <p:nvPr/>
        </p:nvSpPr>
        <p:spPr>
          <a:xfrm>
            <a:off x="5517711" y="3458240"/>
            <a:ext cx="351378" cy="369332"/>
          </a:xfrm>
          <a:prstGeom prst="rect">
            <a:avLst/>
          </a:prstGeom>
          <a:noFill/>
        </p:spPr>
        <p:txBody>
          <a:bodyPr wrap="none" rtlCol="0">
            <a:spAutoFit/>
          </a:bodyPr>
          <a:lstStyle/>
          <a:p>
            <a:r>
              <a:rPr lang="hr-HR" b="1" dirty="0" smtClean="0">
                <a:solidFill>
                  <a:srgbClr val="FFFF00"/>
                </a:solidFill>
              </a:rPr>
              <a:t>C</a:t>
            </a:r>
            <a:endParaRPr lang="hr-HR" b="1" dirty="0">
              <a:solidFill>
                <a:srgbClr val="FFFF00"/>
              </a:solidFill>
            </a:endParaRPr>
          </a:p>
        </p:txBody>
      </p:sp>
      <p:sp>
        <p:nvSpPr>
          <p:cNvPr id="17" name="TextBox 16"/>
          <p:cNvSpPr txBox="1"/>
          <p:nvPr/>
        </p:nvSpPr>
        <p:spPr>
          <a:xfrm>
            <a:off x="6356481" y="1710270"/>
            <a:ext cx="351378" cy="369332"/>
          </a:xfrm>
          <a:prstGeom prst="rect">
            <a:avLst/>
          </a:prstGeom>
          <a:noFill/>
        </p:spPr>
        <p:txBody>
          <a:bodyPr wrap="none" rtlCol="0">
            <a:spAutoFit/>
          </a:bodyPr>
          <a:lstStyle/>
          <a:p>
            <a:r>
              <a:rPr lang="hr-HR" b="1" dirty="0" smtClean="0">
                <a:solidFill>
                  <a:srgbClr val="FFFF00"/>
                </a:solidFill>
              </a:rPr>
              <a:t>D</a:t>
            </a:r>
            <a:endParaRPr lang="hr-HR" b="1" dirty="0">
              <a:solidFill>
                <a:srgbClr val="FFFF00"/>
              </a:solidFill>
            </a:endParaRPr>
          </a:p>
        </p:txBody>
      </p:sp>
      <p:sp>
        <p:nvSpPr>
          <p:cNvPr id="18" name="TextBox 17"/>
          <p:cNvSpPr txBox="1"/>
          <p:nvPr/>
        </p:nvSpPr>
        <p:spPr>
          <a:xfrm>
            <a:off x="7877967" y="2958528"/>
            <a:ext cx="351378" cy="369332"/>
          </a:xfrm>
          <a:prstGeom prst="rect">
            <a:avLst/>
          </a:prstGeom>
          <a:noFill/>
        </p:spPr>
        <p:txBody>
          <a:bodyPr wrap="none" rtlCol="0">
            <a:spAutoFit/>
          </a:bodyPr>
          <a:lstStyle/>
          <a:p>
            <a:r>
              <a:rPr lang="hr-HR" b="1" dirty="0" smtClean="0">
                <a:solidFill>
                  <a:srgbClr val="FFFF00"/>
                </a:solidFill>
              </a:rPr>
              <a:t>E</a:t>
            </a:r>
            <a:endParaRPr lang="hr-HR" b="1" dirty="0">
              <a:solidFill>
                <a:srgbClr val="FFFF00"/>
              </a:solidFill>
            </a:endParaRPr>
          </a:p>
        </p:txBody>
      </p:sp>
      <p:sp>
        <p:nvSpPr>
          <p:cNvPr id="19" name="TextBox 18"/>
          <p:cNvSpPr txBox="1"/>
          <p:nvPr/>
        </p:nvSpPr>
        <p:spPr>
          <a:xfrm>
            <a:off x="4098203" y="2676187"/>
            <a:ext cx="325730" cy="369332"/>
          </a:xfrm>
          <a:prstGeom prst="rect">
            <a:avLst/>
          </a:prstGeom>
          <a:noFill/>
        </p:spPr>
        <p:txBody>
          <a:bodyPr wrap="none" rtlCol="0">
            <a:spAutoFit/>
          </a:bodyPr>
          <a:lstStyle/>
          <a:p>
            <a:r>
              <a:rPr lang="hr-HR" b="1" dirty="0" smtClean="0">
                <a:solidFill>
                  <a:srgbClr val="FFFF00"/>
                </a:solidFill>
              </a:rPr>
              <a:t>F</a:t>
            </a:r>
            <a:endParaRPr lang="hr-HR" b="1" dirty="0">
              <a:solidFill>
                <a:srgbClr val="FFFF00"/>
              </a:solidFill>
            </a:endParaRPr>
          </a:p>
        </p:txBody>
      </p:sp>
      <p:sp>
        <p:nvSpPr>
          <p:cNvPr id="20" name="TextBox 19"/>
          <p:cNvSpPr txBox="1"/>
          <p:nvPr/>
        </p:nvSpPr>
        <p:spPr>
          <a:xfrm>
            <a:off x="7154836" y="2162658"/>
            <a:ext cx="325730" cy="369332"/>
          </a:xfrm>
          <a:prstGeom prst="rect">
            <a:avLst/>
          </a:prstGeom>
          <a:noFill/>
        </p:spPr>
        <p:txBody>
          <a:bodyPr wrap="none" rtlCol="0">
            <a:spAutoFit/>
          </a:bodyPr>
          <a:lstStyle/>
          <a:p>
            <a:r>
              <a:rPr lang="hr-HR" b="1" dirty="0" smtClean="0">
                <a:solidFill>
                  <a:srgbClr val="FFFF00"/>
                </a:solidFill>
              </a:rPr>
              <a:t>F</a:t>
            </a:r>
            <a:endParaRPr lang="hr-HR" b="1" dirty="0">
              <a:solidFill>
                <a:srgbClr val="FFFF00"/>
              </a:solidFill>
            </a:endParaRPr>
          </a:p>
        </p:txBody>
      </p:sp>
    </p:spTree>
    <p:extLst>
      <p:ext uri="{BB962C8B-B14F-4D97-AF65-F5344CB8AC3E}">
        <p14:creationId xmlns="" xmlns:p14="http://schemas.microsoft.com/office/powerpoint/2010/main" val="1094705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770020" y="70045"/>
            <a:ext cx="7594334" cy="762000"/>
          </a:xfrm>
          <a:prstGeom prst="rect">
            <a:avLst/>
          </a:prstGeom>
          <a:noFill/>
          <a:ln w="9525">
            <a:noFill/>
            <a:miter lim="800000"/>
            <a:headEnd/>
            <a:tailEnd/>
          </a:ln>
          <a:effectLst/>
        </p:spPr>
        <p:txBody>
          <a:bodyPr anchor="ctr"/>
          <a:lstStyle/>
          <a:p>
            <a:r>
              <a:rPr lang="en-US" sz="3600" b="1" dirty="0">
                <a:solidFill>
                  <a:srgbClr val="FFFF00"/>
                </a:solidFill>
                <a:latin typeface="Calibri" panose="020F0502020204030204" pitchFamily="34" charset="0"/>
              </a:rPr>
              <a:t>Final terms of City of Rijeka Bond Issue</a:t>
            </a:r>
          </a:p>
        </p:txBody>
      </p:sp>
      <p:graphicFrame>
        <p:nvGraphicFramePr>
          <p:cNvPr id="11" name="Tablica 6"/>
          <p:cNvGraphicFramePr>
            <a:graphicFrameLocks noGrp="1"/>
          </p:cNvGraphicFramePr>
          <p:nvPr>
            <p:extLst>
              <p:ext uri="{D42A27DB-BD31-4B8C-83A1-F6EECF244321}">
                <p14:modId xmlns="" xmlns:p14="http://schemas.microsoft.com/office/powerpoint/2010/main" val="1777664916"/>
              </p:ext>
            </p:extLst>
          </p:nvPr>
        </p:nvGraphicFramePr>
        <p:xfrm>
          <a:off x="115503" y="779240"/>
          <a:ext cx="8787862" cy="6006567"/>
        </p:xfrm>
        <a:graphic>
          <a:graphicData uri="http://schemas.openxmlformats.org/drawingml/2006/table">
            <a:tbl>
              <a:tblPr/>
              <a:tblGrid>
                <a:gridCol w="2612610">
                  <a:extLst>
                    <a:ext uri="{9D8B030D-6E8A-4147-A177-3AD203B41FA5}">
                      <a16:colId xmlns="" xmlns:a16="http://schemas.microsoft.com/office/drawing/2014/main" val="829615363"/>
                    </a:ext>
                  </a:extLst>
                </a:gridCol>
                <a:gridCol w="6175252">
                  <a:extLst>
                    <a:ext uri="{9D8B030D-6E8A-4147-A177-3AD203B41FA5}">
                      <a16:colId xmlns="" xmlns:a16="http://schemas.microsoft.com/office/drawing/2014/main" val="4246723895"/>
                    </a:ext>
                  </a:extLst>
                </a:gridCol>
              </a:tblGrid>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Issuer:</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City of Rijeka </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2593281910"/>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Issue amount:</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24.574.513 EUR (in 3 tranches)</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258282758"/>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Issue date:</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18.07.2006 / 17.05.2007 / 01.04.2008</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2340225268"/>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ISIN:</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HRGDRIO167A4 </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749884909"/>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Ticker:</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GDRI-O-167A</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704028079"/>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Redemption:</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amortizing</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2147624824"/>
                  </a:ext>
                </a:extLst>
              </a:tr>
              <a:tr h="897729">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Principal repayment:</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marL="87313" indent="0" algn="ctr" fontAlgn="ctr">
                        <a:tabLst/>
                      </a:pPr>
                      <a:r>
                        <a:rPr lang="en-US" sz="1400" b="1" i="0" u="none" strike="noStrike" noProof="0" dirty="0" smtClean="0">
                          <a:solidFill>
                            <a:srgbClr val="FFFFFF"/>
                          </a:solidFill>
                          <a:effectLst/>
                          <a:latin typeface="Arial" panose="020B0604020202020204" pitchFamily="34" charset="0"/>
                        </a:rPr>
                        <a:t>During the first six payments of semiannual coupon payments, principal will not be repaid; during next eight semiannual coupon payments 5% of principal will be repaid; during the last six semiannual coupon payments 10% of principal will be repaid.</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2376648895"/>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Denomination:</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EUR</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96075265"/>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Subscription currency:</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HRK</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4132118748"/>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Settlement currency:</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HRK</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2857410381"/>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Final maturity:</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18.07.2016</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3173730489"/>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Interest rate:</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4,125%</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3780865178"/>
                  </a:ext>
                </a:extLst>
              </a:tr>
              <a:tr h="243916">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Coupon payment:</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semi-annual </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727256667"/>
                  </a:ext>
                </a:extLst>
              </a:tr>
              <a:tr h="453298">
                <a:tc>
                  <a:txBody>
                    <a:bodyPr/>
                    <a:lstStyle/>
                    <a:p>
                      <a:pPr marL="87313" indent="0" algn="l" fontAlgn="ctr"/>
                      <a:r>
                        <a:rPr lang="en-US" sz="1400" b="1" i="0" u="none" strike="noStrike" noProof="0" dirty="0" smtClean="0">
                          <a:solidFill>
                            <a:srgbClr val="000000"/>
                          </a:solidFill>
                          <a:effectLst/>
                          <a:latin typeface="Arial" panose="020B0604020202020204" pitchFamily="34" charset="0"/>
                        </a:rPr>
                        <a:t>Issue price (% of issue amount):</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94,965%</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172373035"/>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Yield</a:t>
                      </a:r>
                      <a:r>
                        <a:rPr lang="en-US" sz="1400" b="1" i="0" u="none" strike="noStrike" baseline="0" noProof="0" dirty="0" smtClean="0">
                          <a:solidFill>
                            <a:srgbClr val="000000"/>
                          </a:solidFill>
                          <a:effectLst/>
                          <a:latin typeface="Arial" panose="020B0604020202020204" pitchFamily="34" charset="0"/>
                        </a:rPr>
                        <a:t> to maturity</a:t>
                      </a:r>
                      <a:r>
                        <a:rPr lang="en-US" sz="1400" b="1" i="0" u="none" strike="noStrike" noProof="0" dirty="0" smtClean="0">
                          <a:solidFill>
                            <a:srgbClr val="000000"/>
                          </a:solidFill>
                          <a:effectLst/>
                          <a:latin typeface="Arial" panose="020B0604020202020204" pitchFamily="34" charset="0"/>
                        </a:rPr>
                        <a:t>:</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4,96%</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47925457"/>
                  </a:ext>
                </a:extLst>
              </a:tr>
              <a:tr h="723504">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Call option:</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marL="87313" indent="0" algn="ctr" fontAlgn="ctr"/>
                      <a:r>
                        <a:rPr lang="en-US" sz="1400" b="1" i="0" u="none" strike="noStrike" noProof="0" dirty="0" smtClean="0">
                          <a:solidFill>
                            <a:srgbClr val="FFFFFF"/>
                          </a:solidFill>
                          <a:effectLst/>
                          <a:latin typeface="Arial" panose="020B0604020202020204" pitchFamily="34" charset="0"/>
                        </a:rPr>
                        <a:t>The Issuer may,</a:t>
                      </a:r>
                      <a:r>
                        <a:rPr lang="en-US" sz="1400" b="1" i="0" u="none" strike="noStrike" baseline="0" noProof="0" dirty="0" smtClean="0">
                          <a:solidFill>
                            <a:srgbClr val="FFFFFF"/>
                          </a:solidFill>
                          <a:effectLst/>
                          <a:latin typeface="Arial" panose="020B0604020202020204" pitchFamily="34" charset="0"/>
                        </a:rPr>
                        <a:t> under condition that </a:t>
                      </a:r>
                      <a:r>
                        <a:rPr lang="en-US" sz="1400" b="1" i="0" u="none" strike="noStrike" noProof="0" dirty="0" smtClean="0">
                          <a:solidFill>
                            <a:srgbClr val="FFFFFF"/>
                          </a:solidFill>
                          <a:effectLst/>
                          <a:latin typeface="Arial" panose="020B0604020202020204" pitchFamily="34" charset="0"/>
                        </a:rPr>
                        <a:t>such offer is equally available to all Bondholders, redeem part or all Bonds starting on 18 July 2010, once a year at the recall price as defined in the Prospectus</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332279932"/>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Insurance:</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unsecured</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329598208"/>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Listing:</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smtClean="0">
                          <a:solidFill>
                            <a:srgbClr val="FFFFFF"/>
                          </a:solidFill>
                          <a:effectLst/>
                          <a:latin typeface="Arial" panose="020B0604020202020204" pitchFamily="34" charset="0"/>
                        </a:rPr>
                        <a:t>Official Market, Zagreb Stock Exchange </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734014681"/>
                  </a:ext>
                </a:extLst>
              </a:tr>
              <a:tr h="23108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Issue Agent and Underwriter:</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400" b="1" i="0" u="none" strike="noStrike" noProof="0" dirty="0" err="1" smtClean="0">
                          <a:solidFill>
                            <a:srgbClr val="FFFFFF"/>
                          </a:solidFill>
                          <a:effectLst/>
                          <a:latin typeface="Arial" panose="020B0604020202020204" pitchFamily="34" charset="0"/>
                        </a:rPr>
                        <a:t>Privredna</a:t>
                      </a:r>
                      <a:r>
                        <a:rPr lang="en-US" sz="1400" b="1" i="0" u="none" strike="noStrike" noProof="0" dirty="0" smtClean="0">
                          <a:solidFill>
                            <a:srgbClr val="FFFFFF"/>
                          </a:solidFill>
                          <a:effectLst/>
                          <a:latin typeface="Arial" panose="020B0604020202020204" pitchFamily="34" charset="0"/>
                        </a:rPr>
                        <a:t> </a:t>
                      </a:r>
                      <a:r>
                        <a:rPr lang="en-US" sz="1400" b="1" i="0" u="none" strike="noStrike" noProof="0" dirty="0" err="1" smtClean="0">
                          <a:solidFill>
                            <a:srgbClr val="FFFFFF"/>
                          </a:solidFill>
                          <a:effectLst/>
                          <a:latin typeface="Arial" panose="020B0604020202020204" pitchFamily="34" charset="0"/>
                        </a:rPr>
                        <a:t>banka</a:t>
                      </a:r>
                      <a:r>
                        <a:rPr lang="en-US" sz="1400" b="1" i="0" u="none" strike="noStrike" noProof="0" dirty="0" smtClean="0">
                          <a:solidFill>
                            <a:srgbClr val="FFFFFF"/>
                          </a:solidFill>
                          <a:effectLst/>
                          <a:latin typeface="Arial" panose="020B0604020202020204" pitchFamily="34" charset="0"/>
                        </a:rPr>
                        <a:t> Zagreb </a:t>
                      </a:r>
                      <a:r>
                        <a:rPr lang="en-US" sz="1400" b="1" i="0" u="none" strike="noStrike" noProof="0" dirty="0" err="1" smtClean="0">
                          <a:solidFill>
                            <a:srgbClr val="FFFFFF"/>
                          </a:solidFill>
                          <a:effectLst/>
                          <a:latin typeface="Arial" panose="020B0604020202020204" pitchFamily="34" charset="0"/>
                        </a:rPr>
                        <a:t>d.d</a:t>
                      </a:r>
                      <a:r>
                        <a:rPr lang="en-US" sz="1400" b="1" i="0" u="none" strike="noStrike" noProof="0" dirty="0" smtClean="0">
                          <a:solidFill>
                            <a:srgbClr val="FFFFFF"/>
                          </a:solidFill>
                          <a:effectLst/>
                          <a:latin typeface="Arial" panose="020B0604020202020204" pitchFamily="34" charset="0"/>
                        </a:rPr>
                        <a:t>.</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385823406"/>
                  </a:ext>
                </a:extLst>
              </a:tr>
              <a:tr h="144463">
                <a:tc>
                  <a:txBody>
                    <a:bodyPr/>
                    <a:lstStyle/>
                    <a:p>
                      <a:pPr marL="0" indent="87313" algn="l" fontAlgn="ctr"/>
                      <a:r>
                        <a:rPr lang="en-US" sz="1400" b="1" i="0" u="none" strike="noStrike" noProof="0" dirty="0" smtClean="0">
                          <a:solidFill>
                            <a:srgbClr val="000000"/>
                          </a:solidFill>
                          <a:effectLst/>
                          <a:latin typeface="Arial" panose="020B0604020202020204" pitchFamily="34" charset="0"/>
                        </a:rPr>
                        <a:t>Payment agent:</a:t>
                      </a:r>
                      <a:endParaRPr lang="en-US" sz="1400" b="1" i="0" u="none" strike="noStrike" noProof="0" dirty="0">
                        <a:solidFill>
                          <a:srgbClr val="000000"/>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rtl="0" fontAlgn="ctr"/>
                      <a:r>
                        <a:rPr lang="en-US" sz="1400" b="1" i="0" u="none" strike="noStrike" noProof="0" dirty="0" smtClean="0">
                          <a:solidFill>
                            <a:srgbClr val="FFFFFF"/>
                          </a:solidFill>
                          <a:effectLst/>
                          <a:latin typeface="Arial" panose="020B0604020202020204" pitchFamily="34" charset="0"/>
                        </a:rPr>
                        <a:t>Central Depositary &amp; Clearing Company Inc.</a:t>
                      </a:r>
                      <a:endParaRPr lang="en-US" sz="1400" b="1" i="0" u="none" strike="noStrike" noProof="0" dirty="0">
                        <a:solidFill>
                          <a:srgbClr val="FFFFFF"/>
                        </a:solidFill>
                        <a:effectLst/>
                        <a:latin typeface="Arial" panose="020B0604020202020204" pitchFamily="34" charset="0"/>
                      </a:endParaRPr>
                    </a:p>
                  </a:txBody>
                  <a:tcPr marL="8515" marR="8515" marT="8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555179507"/>
                  </a:ext>
                </a:extLst>
              </a:tr>
            </a:tbl>
          </a:graphicData>
        </a:graphic>
      </p:graphicFrame>
    </p:spTree>
    <p:extLst>
      <p:ext uri="{BB962C8B-B14F-4D97-AF65-F5344CB8AC3E}">
        <p14:creationId xmlns="" xmlns:p14="http://schemas.microsoft.com/office/powerpoint/2010/main" val="38420801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0360_slide">
  <a:themeElements>
    <a:clrScheme name="Default Design 1">
      <a:dk1>
        <a:srgbClr val="000000"/>
      </a:dk1>
      <a:lt1>
        <a:srgbClr val="FFFFFF"/>
      </a:lt1>
      <a:dk2>
        <a:srgbClr val="3D59AB"/>
      </a:dk2>
      <a:lt2>
        <a:srgbClr val="FFFFFF"/>
      </a:lt2>
      <a:accent1>
        <a:srgbClr val="29386B"/>
      </a:accent1>
      <a:accent2>
        <a:srgbClr val="8CA2DE"/>
      </a:accent2>
      <a:accent3>
        <a:srgbClr val="AFB5D2"/>
      </a:accent3>
      <a:accent4>
        <a:srgbClr val="DADADA"/>
      </a:accent4>
      <a:accent5>
        <a:srgbClr val="ACAEBA"/>
      </a:accent5>
      <a:accent6>
        <a:srgbClr val="7E92C9"/>
      </a:accent6>
      <a:hlink>
        <a:srgbClr val="CBCCEB"/>
      </a:hlink>
      <a:folHlink>
        <a:srgbClr val="EFF3F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3D59AB"/>
        </a:dk2>
        <a:lt2>
          <a:srgbClr val="FFFFFF"/>
        </a:lt2>
        <a:accent1>
          <a:srgbClr val="29386B"/>
        </a:accent1>
        <a:accent2>
          <a:srgbClr val="8CA2DE"/>
        </a:accent2>
        <a:accent3>
          <a:srgbClr val="AFB5D2"/>
        </a:accent3>
        <a:accent4>
          <a:srgbClr val="DADADA"/>
        </a:accent4>
        <a:accent5>
          <a:srgbClr val="ACAEBA"/>
        </a:accent5>
        <a:accent6>
          <a:srgbClr val="7E92C9"/>
        </a:accent6>
        <a:hlink>
          <a:srgbClr val="CBCCEB"/>
        </a:hlink>
        <a:folHlink>
          <a:srgbClr val="EFF3F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3D59AB"/>
        </a:dk2>
        <a:lt2>
          <a:srgbClr val="FFFFFF"/>
        </a:lt2>
        <a:accent1>
          <a:srgbClr val="293C6B"/>
        </a:accent1>
        <a:accent2>
          <a:srgbClr val="63AACE"/>
        </a:accent2>
        <a:accent3>
          <a:srgbClr val="AFB5D2"/>
        </a:accent3>
        <a:accent4>
          <a:srgbClr val="DADADA"/>
        </a:accent4>
        <a:accent5>
          <a:srgbClr val="ACAFBA"/>
        </a:accent5>
        <a:accent6>
          <a:srgbClr val="599ABA"/>
        </a:accent6>
        <a:hlink>
          <a:srgbClr val="C6B2E7"/>
        </a:hlink>
        <a:folHlink>
          <a:srgbClr val="FFD1DC"/>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3D59AB"/>
        </a:dk2>
        <a:lt2>
          <a:srgbClr val="FFFFFF"/>
        </a:lt2>
        <a:accent1>
          <a:srgbClr val="DA8E53"/>
        </a:accent1>
        <a:accent2>
          <a:srgbClr val="94A2D6"/>
        </a:accent2>
        <a:accent3>
          <a:srgbClr val="AFB5D2"/>
        </a:accent3>
        <a:accent4>
          <a:srgbClr val="DADADA"/>
        </a:accent4>
        <a:accent5>
          <a:srgbClr val="EAC6B3"/>
        </a:accent5>
        <a:accent6>
          <a:srgbClr val="8692C2"/>
        </a:accent6>
        <a:hlink>
          <a:srgbClr val="FFD6DF"/>
        </a:hlink>
        <a:folHlink>
          <a:srgbClr val="F4CAAE"/>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3D59AB"/>
        </a:dk2>
        <a:lt2>
          <a:srgbClr val="FFFFFF"/>
        </a:lt2>
        <a:accent1>
          <a:srgbClr val="293C6B"/>
        </a:accent1>
        <a:accent2>
          <a:srgbClr val="CE6594"/>
        </a:accent2>
        <a:accent3>
          <a:srgbClr val="AFB5D2"/>
        </a:accent3>
        <a:accent4>
          <a:srgbClr val="DADADA"/>
        </a:accent4>
        <a:accent5>
          <a:srgbClr val="ACAFBA"/>
        </a:accent5>
        <a:accent6>
          <a:srgbClr val="BA5B86"/>
        </a:accent6>
        <a:hlink>
          <a:srgbClr val="DDC497"/>
        </a:hlink>
        <a:folHlink>
          <a:srgbClr val="D3E4AF"/>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29386B"/>
        </a:accent1>
        <a:accent2>
          <a:srgbClr val="8CA2DE"/>
        </a:accent2>
        <a:accent3>
          <a:srgbClr val="FFFFFF"/>
        </a:accent3>
        <a:accent4>
          <a:srgbClr val="000000"/>
        </a:accent4>
        <a:accent5>
          <a:srgbClr val="ACAEBA"/>
        </a:accent5>
        <a:accent6>
          <a:srgbClr val="7E92C9"/>
        </a:accent6>
        <a:hlink>
          <a:srgbClr val="CBCCEB"/>
        </a:hlink>
        <a:folHlink>
          <a:srgbClr val="EFF3FB"/>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293C6B"/>
        </a:accent1>
        <a:accent2>
          <a:srgbClr val="63AACE"/>
        </a:accent2>
        <a:accent3>
          <a:srgbClr val="FFFFFF"/>
        </a:accent3>
        <a:accent4>
          <a:srgbClr val="000000"/>
        </a:accent4>
        <a:accent5>
          <a:srgbClr val="ACAFBA"/>
        </a:accent5>
        <a:accent6>
          <a:srgbClr val="599ABA"/>
        </a:accent6>
        <a:hlink>
          <a:srgbClr val="C6B2E7"/>
        </a:hlink>
        <a:folHlink>
          <a:srgbClr val="FFD1DC"/>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DA8E53"/>
        </a:accent1>
        <a:accent2>
          <a:srgbClr val="94A2D6"/>
        </a:accent2>
        <a:accent3>
          <a:srgbClr val="FFFFFF"/>
        </a:accent3>
        <a:accent4>
          <a:srgbClr val="000000"/>
        </a:accent4>
        <a:accent5>
          <a:srgbClr val="EAC6B3"/>
        </a:accent5>
        <a:accent6>
          <a:srgbClr val="8692C2"/>
        </a:accent6>
        <a:hlink>
          <a:srgbClr val="FFD6DF"/>
        </a:hlink>
        <a:folHlink>
          <a:srgbClr val="F4CAAE"/>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293C6B"/>
        </a:accent1>
        <a:accent2>
          <a:srgbClr val="CE6594"/>
        </a:accent2>
        <a:accent3>
          <a:srgbClr val="FFFFFF"/>
        </a:accent3>
        <a:accent4>
          <a:srgbClr val="000000"/>
        </a:accent4>
        <a:accent5>
          <a:srgbClr val="ACAFBA"/>
        </a:accent5>
        <a:accent6>
          <a:srgbClr val="BA5B86"/>
        </a:accent6>
        <a:hlink>
          <a:srgbClr val="DDC497"/>
        </a:hlink>
        <a:folHlink>
          <a:srgbClr val="D3E4A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0360_slide</Template>
  <TotalTime>462</TotalTime>
  <Words>1022</Words>
  <Application>Microsoft Office PowerPoint</Application>
  <PresentationFormat>On-screen Show (4:3)</PresentationFormat>
  <Paragraphs>187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0360_slide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gianna</dc:creator>
  <cp:lastModifiedBy>Matesic_Miroslav</cp:lastModifiedBy>
  <cp:revision>39</cp:revision>
  <dcterms:created xsi:type="dcterms:W3CDTF">2017-05-10T09:59:10Z</dcterms:created>
  <dcterms:modified xsi:type="dcterms:W3CDTF">2017-05-17T13:32:41Z</dcterms:modified>
</cp:coreProperties>
</file>