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96BC"/>
    <a:srgbClr val="99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179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958CD-FE6A-AD42-9B92-E7ECA623069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3B19B-2E6B-FD47-BB68-3FCE2C0A3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0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9AFC4-A551-5040-9F78-7FA4C31F3E8D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08F94-E69C-A64B-AB5F-DACC22B5F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8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98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6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86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59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08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70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82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69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92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8F94-E69C-A64B-AB5F-DACC22B5F3E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12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B68D-FA0A-4091-B6B8-FF739D87DBE8}" type="datetime1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391B-4AD2-4279-BA52-8D77E03CAFB9}" type="datetime1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1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941E-6BDE-4E89-B9CA-80CBEF3960EA}" type="datetime1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3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E208-7DB4-4E3E-B548-2DB480D83387}" type="datetime1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7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3AD-7E90-44EE-B08C-BD765E1E89BE}" type="datetime1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8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1729-DAC2-4EE7-BB4C-6DE446B97791}" type="datetime1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0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C53B-3A42-4B99-AABA-A4A49F957D34}" type="datetime1">
              <a:rPr lang="en-US" smtClean="0"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144-5CD7-4FC1-BF41-A64F4C9AA404}" type="datetime1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6C8B-6368-454A-9697-17F871F4E8ED}" type="datetime1">
              <a:rPr lang="en-US" smtClean="0"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8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F9-4FF8-415B-87B9-C94C11B3B606}" type="datetime1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1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97A4-C08F-4917-B414-E2071F5D75FB}" type="datetime1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6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9E5A-13AB-486D-9753-5663F6C79299}" type="datetime1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7C2B7-C359-DE42-AF60-17ED75EA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3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310" y="1698556"/>
            <a:ext cx="8507284" cy="3014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altLang="en-US" b="1" dirty="0" smtClean="0">
                <a:latin typeface="Palatino Linotype" panose="02040502050505030304" pitchFamily="18" charset="0"/>
                <a:cs typeface="Aparajita" panose="020B0604020202020204" pitchFamily="34" charset="0"/>
              </a:rPr>
              <a:t>Data </a:t>
            </a:r>
            <a:r>
              <a:rPr lang="en-GB" altLang="en-US" b="1" dirty="0">
                <a:latin typeface="Palatino Linotype" panose="02040502050505030304" pitchFamily="18" charset="0"/>
                <a:cs typeface="Aparajita" panose="020B0604020202020204" pitchFamily="34" charset="0"/>
              </a:rPr>
              <a:t>collection from </a:t>
            </a:r>
            <a:r>
              <a:rPr lang="en-GB" altLang="en-US" b="1" dirty="0" smtClean="0">
                <a:latin typeface="Palatino Linotype" panose="02040502050505030304" pitchFamily="18" charset="0"/>
                <a:cs typeface="Aparajita" panose="020B0604020202020204" pitchFamily="34" charset="0"/>
              </a:rPr>
              <a:t>utilities,</a:t>
            </a:r>
            <a:br>
              <a:rPr lang="en-GB" altLang="en-US" b="1" dirty="0" smtClean="0">
                <a:latin typeface="Palatino Linotype" panose="02040502050505030304" pitchFamily="18" charset="0"/>
                <a:cs typeface="Aparajita" panose="020B0604020202020204" pitchFamily="34" charset="0"/>
              </a:rPr>
            </a:br>
            <a:r>
              <a:rPr lang="en-GB" altLang="en-US" b="1" dirty="0" smtClean="0">
                <a:latin typeface="Palatino Linotype" panose="02040502050505030304" pitchFamily="18" charset="0"/>
                <a:cs typeface="Aparajita" panose="020B0604020202020204" pitchFamily="34" charset="0"/>
              </a:rPr>
              <a:t>their </a:t>
            </a:r>
            <a:r>
              <a:rPr lang="en-GB" altLang="en-US" b="1" dirty="0">
                <a:latin typeface="Palatino Linotype" panose="02040502050505030304" pitchFamily="18" charset="0"/>
                <a:cs typeface="Aparajita" panose="020B0604020202020204" pitchFamily="34" charset="0"/>
              </a:rPr>
              <a:t>need and use  for producing Performance Indicators  </a:t>
            </a:r>
            <a:r>
              <a:rPr lang="en-US" altLang="en-US" dirty="0">
                <a:latin typeface="Palatino Linotype" panose="02040502050505030304" pitchFamily="18" charset="0"/>
                <a:cs typeface="Aparajita" panose="020B0604020202020204" pitchFamily="34" charset="0"/>
              </a:rPr>
              <a:t/>
            </a:r>
            <a:br>
              <a:rPr lang="en-US" altLang="en-US" dirty="0">
                <a:latin typeface="Palatino Linotype" panose="02040502050505030304" pitchFamily="18" charset="0"/>
                <a:cs typeface="Aparajita" panose="020B0604020202020204" pitchFamily="34" charset="0"/>
              </a:rPr>
            </a:br>
            <a:r>
              <a:rPr lang="en-GB" altLang="en-US" b="1" dirty="0">
                <a:latin typeface="Palatino Linotype" panose="02040502050505030304" pitchFamily="18" charset="0"/>
                <a:cs typeface="Aparajita" panose="020B0604020202020204" pitchFamily="34" charset="0"/>
              </a:rPr>
              <a:t>(Study Case Kosovo)</a:t>
            </a:r>
            <a:endParaRPr lang="en-US" b="1" dirty="0"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542" y="5254116"/>
            <a:ext cx="8442052" cy="884774"/>
          </a:xfrm>
        </p:spPr>
        <p:txBody>
          <a:bodyPr>
            <a:normAutofit/>
          </a:bodyPr>
          <a:lstStyle/>
          <a:p>
            <a:pPr algn="r"/>
            <a:r>
              <a:rPr lang="en-GB" sz="16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Presented by:	                		                                	</a:t>
            </a:r>
            <a:r>
              <a:rPr lang="en-GB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Sami </a:t>
            </a:r>
            <a:r>
              <a:rPr lang="en-GB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Hasani</a:t>
            </a:r>
            <a:r>
              <a:rPr lang="en-GB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WSRA, Kosovo</a:t>
            </a:r>
            <a:br>
              <a:rPr lang="en-GB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</a:br>
            <a:r>
              <a:rPr lang="en-GB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Head, Tariff and Finance Regulation Department</a:t>
            </a:r>
            <a:endParaRPr lang="fr-CH" sz="1000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412171" y="2490482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383789" y="6430191"/>
            <a:ext cx="2517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 smtClean="0">
                <a:latin typeface="Palatino Linotype"/>
                <a:cs typeface="Palatino Linotype"/>
              </a:rPr>
              <a:t>Vienna,</a:t>
            </a:r>
            <a:r>
              <a:rPr lang="fr-CH" dirty="0" smtClean="0">
                <a:latin typeface="Palatino Linotype"/>
                <a:cs typeface="Palatino Linotype"/>
              </a:rPr>
              <a:t>	</a:t>
            </a:r>
            <a:r>
              <a:rPr lang="fr-CH" dirty="0" smtClean="0">
                <a:latin typeface="Palatino Linotype"/>
                <a:cs typeface="Palatino Linotype"/>
              </a:rPr>
              <a:t>17</a:t>
            </a:r>
            <a:r>
              <a:rPr lang="fr-CH" baseline="30000" dirty="0" smtClean="0">
                <a:latin typeface="Palatino Linotype"/>
                <a:cs typeface="Palatino Linotype"/>
              </a:rPr>
              <a:t>th</a:t>
            </a:r>
            <a:r>
              <a:rPr lang="fr-CH" dirty="0" smtClean="0">
                <a:latin typeface="Palatino Linotype"/>
                <a:cs typeface="Palatino Linotype"/>
              </a:rPr>
              <a:t> May 2017</a:t>
            </a:r>
            <a:endParaRPr lang="fr-CH" dirty="0">
              <a:latin typeface="Palatino Linotype"/>
              <a:cs typeface="Palatino Linotype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060" y="354821"/>
            <a:ext cx="7620000" cy="1028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8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2171" y="2490482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39627" y="1295020"/>
            <a:ext cx="8600870" cy="5392219"/>
          </a:xfrm>
        </p:spPr>
        <p:txBody>
          <a:bodyPr>
            <a:noAutofit/>
          </a:bodyPr>
          <a:lstStyle/>
          <a:p>
            <a:pPr algn="l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altLang="en-US" sz="2800" noProof="1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0" indent="-4572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noProof="1">
                <a:solidFill>
                  <a:schemeClr val="tx1"/>
                </a:solidFill>
                <a:latin typeface="Palatino Linotype" panose="02040502050505030304" pitchFamily="18" charset="0"/>
              </a:rPr>
              <a:t>Data published by WSRA are used by all  interested parties for them, like; </a:t>
            </a:r>
          </a:p>
          <a:p>
            <a:pPr marL="1257300" lvl="2" indent="-34290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altLang="en-US" noProof="1">
                <a:solidFill>
                  <a:schemeClr val="tx1"/>
                </a:solidFill>
                <a:latin typeface="Palatino Linotype" panose="02040502050505030304" pitchFamily="18" charset="0"/>
              </a:rPr>
              <a:t>utilities, </a:t>
            </a:r>
          </a:p>
          <a:p>
            <a:pPr marL="1257300" lvl="2" indent="-34290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altLang="en-US" noProof="1">
                <a:solidFill>
                  <a:schemeClr val="tx1"/>
                </a:solidFill>
                <a:latin typeface="Palatino Linotype" panose="02040502050505030304" pitchFamily="18" charset="0"/>
              </a:rPr>
              <a:t>shareholders as supervison body, </a:t>
            </a:r>
          </a:p>
          <a:p>
            <a:pPr marL="1257300" lvl="2" indent="-34290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altLang="en-US" noProof="1">
                <a:solidFill>
                  <a:schemeClr val="tx1"/>
                </a:solidFill>
                <a:latin typeface="Palatino Linotype" panose="02040502050505030304" pitchFamily="18" charset="0"/>
              </a:rPr>
              <a:t>local and international institutions (EC bodies), </a:t>
            </a:r>
          </a:p>
          <a:p>
            <a:pPr marL="1257300" lvl="2" indent="-34290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altLang="en-US" noProof="1">
                <a:solidFill>
                  <a:schemeClr val="tx1"/>
                </a:solidFill>
                <a:latin typeface="Palatino Linotype" panose="02040502050505030304" pitchFamily="18" charset="0"/>
              </a:rPr>
              <a:t>doners -external and internal, and </a:t>
            </a:r>
          </a:p>
          <a:p>
            <a:pPr marL="1257300" lvl="2" indent="-34290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altLang="en-US" noProof="1">
                <a:solidFill>
                  <a:schemeClr val="tx1"/>
                </a:solidFill>
                <a:latin typeface="Palatino Linotype" panose="02040502050505030304" pitchFamily="18" charset="0"/>
              </a:rPr>
              <a:t>other interested parties for them etc.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72877" y="209551"/>
            <a:ext cx="8267620" cy="828674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rgbClr val="0070C0"/>
                </a:solidFill>
                <a:latin typeface="Palatino Linotype" panose="02040502050505030304" pitchFamily="18" charset="0"/>
              </a:rPr>
              <a:t>Usage of published data and KPI</a:t>
            </a:r>
            <a:endParaRPr lang="en-US" sz="3200" b="1" u="wavy" dirty="0">
              <a:solidFill>
                <a:srgbClr val="0070C0"/>
              </a:solidFill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960" y="6430483"/>
            <a:ext cx="2109466" cy="365125"/>
          </a:xfrm>
        </p:spPr>
        <p:txBody>
          <a:bodyPr/>
          <a:lstStyle/>
          <a:p>
            <a:fld id="{8337C2B7-C359-DE42-AF60-17ED75EA40BD}" type="slidenum">
              <a:rPr lang="en-US" sz="1400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10</a:t>
            </a:fld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5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2171" y="2490482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855903" y="1295020"/>
            <a:ext cx="4984593" cy="5392219"/>
          </a:xfrm>
        </p:spPr>
        <p:txBody>
          <a:bodyPr>
            <a:noAutofit/>
          </a:bodyPr>
          <a:lstStyle/>
          <a:p>
            <a:pPr marL="639762" lvl="1" indent="-457200" algn="l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639762" lvl="1" indent="-457200" algn="l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concise, easy readable and understandable </a:t>
            </a:r>
          </a:p>
          <a:p>
            <a:pPr marL="639762" lvl="1" indent="-457200" algn="l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diagrams clearly reflects;</a:t>
            </a:r>
          </a:p>
          <a:p>
            <a:pPr marL="1047749" lvl="3" indent="-342900" algn="l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results,</a:t>
            </a:r>
          </a:p>
          <a:p>
            <a:pPr marL="1047749" lvl="3" indent="-342900" algn="l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professionalism,</a:t>
            </a:r>
          </a:p>
          <a:p>
            <a:pPr marL="1047749" lvl="3" indent="-342900" algn="l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easy discussions results</a:t>
            </a:r>
          </a:p>
          <a:p>
            <a:pPr marL="1047749" lvl="3" indent="-342900" algn="l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independent and transparent findings etc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72877" y="435823"/>
            <a:ext cx="8267620" cy="460729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rgbClr val="0070C0"/>
                </a:solidFill>
                <a:latin typeface="Palatino Linotype" panose="02040502050505030304" pitchFamily="18" charset="0"/>
                <a:cs typeface="Lucida Sans Unicode" panose="020B0602030504020204" pitchFamily="34" charset="0"/>
              </a:rPr>
              <a:t>Performances</a:t>
            </a:r>
            <a:r>
              <a:rPr lang="en-US" sz="3200" dirty="0">
                <a:solidFill>
                  <a:srgbClr val="0070C0"/>
                </a:solidFill>
                <a:latin typeface="Palatino Linotype" panose="02040502050505030304" pitchFamily="18" charset="0"/>
                <a:cs typeface="Arial" pitchFamily="34" charset="0"/>
              </a:rPr>
              <a:t> Annual Report</a:t>
            </a:r>
            <a:endParaRPr lang="en-US" sz="3200" b="1" u="wavy" dirty="0">
              <a:solidFill>
                <a:srgbClr val="0070C0"/>
              </a:solidFill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960" y="6430483"/>
            <a:ext cx="2109466" cy="365125"/>
          </a:xfrm>
        </p:spPr>
        <p:txBody>
          <a:bodyPr/>
          <a:lstStyle/>
          <a:p>
            <a:fld id="{8337C2B7-C359-DE42-AF60-17ED75EA40BD}" type="slidenum">
              <a:rPr lang="en-US" sz="1400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11</a:t>
            </a:fld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95" y="1182736"/>
            <a:ext cx="3618123" cy="5158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93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762176" y="4043781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37250" y="2505076"/>
            <a:ext cx="8267619" cy="1733550"/>
          </a:xfrm>
        </p:spPr>
        <p:txBody>
          <a:bodyPr>
            <a:noAutofit/>
          </a:bodyPr>
          <a:lstStyle/>
          <a:p>
            <a:endParaRPr lang="fr-CH" sz="2400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GB" sz="3600" b="1" dirty="0" smtClean="0">
                <a:solidFill>
                  <a:srgbClr val="0070C0"/>
                </a:solidFill>
                <a:latin typeface="Palatino Linotype"/>
                <a:cs typeface="Palatino Linotype"/>
              </a:rPr>
              <a:t>Thank you for your attention</a:t>
            </a:r>
            <a:r>
              <a:rPr lang="fr-CH" sz="3600" b="1" dirty="0" smtClean="0">
                <a:solidFill>
                  <a:srgbClr val="0070C0"/>
                </a:solidFill>
                <a:latin typeface="Palatino Linotype"/>
                <a:cs typeface="Palatino Linotype"/>
              </a:rPr>
              <a:t> </a:t>
            </a:r>
            <a:r>
              <a:rPr lang="fr-CH" sz="2400" b="1" dirty="0">
                <a:solidFill>
                  <a:srgbClr val="0070C0"/>
                </a:solidFill>
                <a:latin typeface="Palatino Linotype"/>
                <a:cs typeface="Palatino Linotype"/>
              </a:rPr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960" y="6430483"/>
            <a:ext cx="2109466" cy="365125"/>
          </a:xfrm>
        </p:spPr>
        <p:txBody>
          <a:bodyPr/>
          <a:lstStyle/>
          <a:p>
            <a:fld id="{8337C2B7-C359-DE42-AF60-17ED75EA40BD}" type="slidenum">
              <a:rPr lang="en-US" sz="1400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12</a:t>
            </a:fld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060" y="354821"/>
            <a:ext cx="7620000" cy="1028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1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2171" y="2490482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39627" y="1295020"/>
            <a:ext cx="8600870" cy="5135171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Legal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basis for reporting data from utilities to WSRA</a:t>
            </a:r>
          </a:p>
          <a:p>
            <a:pPr marL="342900" indent="-342900" algn="just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WSRAs legal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obligation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to collect data and to monitory utilities performance </a:t>
            </a:r>
          </a:p>
          <a:p>
            <a:pPr marL="342900" indent="-3429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WSRAs legal actions to fulfill its obligation 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rocessing the data reflected in the OFCR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report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Reports published from WSRA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Functioning of reporting system and reliability of KPI</a:t>
            </a:r>
          </a:p>
          <a:p>
            <a:pPr marL="342900" indent="-3429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Penalties for non-reporting and incorrect reporting</a:t>
            </a:r>
          </a:p>
          <a:p>
            <a:pPr marL="342900" indent="-3429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Usage of published data and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KPI</a:t>
            </a:r>
          </a:p>
          <a:p>
            <a:pPr marL="342900" indent="-3429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  <a:cs typeface="Lucida Sans Unicode" panose="020B0602030504020204" pitchFamily="34" charset="0"/>
              </a:rPr>
              <a:t>Performances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Annual Report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0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456809" y="361034"/>
            <a:ext cx="7383688" cy="672511"/>
          </a:xfrm>
        </p:spPr>
        <p:txBody>
          <a:bodyPr>
            <a:noAutofit/>
          </a:bodyPr>
          <a:lstStyle/>
          <a:p>
            <a:pPr algn="r"/>
            <a:r>
              <a:rPr lang="en-GB" sz="4000" u="wavy" dirty="0" smtClean="0">
                <a:solidFill>
                  <a:srgbClr val="0070C0"/>
                </a:solidFill>
                <a:latin typeface="Palatino Linotype"/>
                <a:cs typeface="Palatino Linotype"/>
              </a:rPr>
              <a:t>Outline of Presentation</a:t>
            </a:r>
            <a:endParaRPr lang="en-GB" sz="4000" u="wavy" dirty="0">
              <a:solidFill>
                <a:srgbClr val="0070C0"/>
              </a:solidFill>
              <a:latin typeface="Palatino Linotype"/>
              <a:cs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960" y="6430483"/>
            <a:ext cx="2109466" cy="365125"/>
          </a:xfrm>
        </p:spPr>
        <p:txBody>
          <a:bodyPr/>
          <a:lstStyle/>
          <a:p>
            <a:fld id="{8337C2B7-C359-DE42-AF60-17ED75EA40BD}" type="slidenum">
              <a:rPr lang="en-US" sz="1400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</a:t>
            </a:fld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2171" y="2490482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39627" y="1615858"/>
            <a:ext cx="8600870" cy="4814333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Utilities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are legally obliged to report to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WSRA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Utilities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has appointed persons responsible for reporting and communicating with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WSRA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Utilities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reports their data on monthly and yearly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basis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Utilities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report about almost 150 data monthly and we extract 40 PI, and from them 14</a:t>
            </a:r>
            <a:r>
              <a:rPr lang="en-US" altLang="en-US" sz="2400" baseline="30000" dirty="0">
                <a:solidFill>
                  <a:schemeClr val="tx1"/>
                </a:solidFill>
                <a:latin typeface="Palatino Linotype" panose="02040502050505030304" pitchFamily="18" charset="0"/>
              </a:rPr>
              <a:t>th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KPI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The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reported data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are;</a:t>
            </a:r>
          </a:p>
          <a:p>
            <a:pPr lvl="1" algn="l">
              <a:buClr>
                <a:srgbClr val="0070C0"/>
              </a:buClr>
            </a:pPr>
            <a:r>
              <a:rPr lang="en-US" altLang="en-US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a.)</a:t>
            </a:r>
            <a:r>
              <a:rPr lang="en-US" altLang="en-US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Operative,</a:t>
            </a:r>
            <a:br>
              <a:rPr lang="en-US" altLang="en-US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en-US" altLang="en-US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b.)	</a:t>
            </a:r>
            <a:r>
              <a:rPr lang="en-US" altLang="en-US" sz="24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F</a:t>
            </a:r>
            <a:r>
              <a:rPr lang="en-US" altLang="en-US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inancial,</a:t>
            </a:r>
            <a:br>
              <a:rPr lang="en-US" altLang="en-US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en-US" altLang="en-US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c.)	Customer </a:t>
            </a:r>
            <a:r>
              <a:rPr lang="en-US" altLang="en-US" sz="24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service, </a:t>
            </a:r>
            <a:r>
              <a:rPr lang="en-US" altLang="en-US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and</a:t>
            </a:r>
            <a:br>
              <a:rPr lang="en-US" altLang="en-US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en-US" altLang="en-US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d.)	Other </a:t>
            </a:r>
            <a:r>
              <a:rPr lang="en-US" altLang="en-US" sz="24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data that may be required from WSRA</a:t>
            </a:r>
          </a:p>
          <a:p>
            <a:pPr marL="457200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tx1"/>
              </a:solidFill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72877" y="278449"/>
            <a:ext cx="8267620" cy="1109122"/>
          </a:xfrm>
        </p:spPr>
        <p:txBody>
          <a:bodyPr>
            <a:noAutofit/>
          </a:bodyPr>
          <a:lstStyle/>
          <a:p>
            <a:pPr algn="r"/>
            <a:r>
              <a:rPr lang="en-GB" altLang="en-US" sz="4000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Legal</a:t>
            </a:r>
            <a:r>
              <a:rPr lang="en-GB" altLang="en-US" sz="4000" b="1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en-US" sz="4000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basis for reporting data from</a:t>
            </a:r>
            <a:br>
              <a:rPr lang="en-GB" altLang="en-US" sz="4000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</a:br>
            <a:r>
              <a:rPr lang="en-GB" altLang="en-US" sz="4000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utilities to WSRA</a:t>
            </a:r>
            <a:endParaRPr lang="en-GB" sz="4000" u="wavy" dirty="0">
              <a:solidFill>
                <a:srgbClr val="0070C0"/>
              </a:solidFill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960" y="6430483"/>
            <a:ext cx="2109466" cy="365125"/>
          </a:xfrm>
        </p:spPr>
        <p:txBody>
          <a:bodyPr/>
          <a:lstStyle/>
          <a:p>
            <a:fld id="{8337C2B7-C359-DE42-AF60-17ED75EA40BD}" type="slidenum">
              <a:rPr lang="en-US" sz="1400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</a:t>
            </a:fld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2171" y="2490482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39627" y="1691013"/>
            <a:ext cx="8600870" cy="4652637"/>
          </a:xfrm>
        </p:spPr>
        <p:txBody>
          <a:bodyPr>
            <a:noAutofit/>
          </a:bodyPr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WSRA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and utilities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communicate closely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Utilities has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to report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all requested data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Collected data always are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checked for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regularity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We evaluate different aspects of utilities performance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Each indicator has its own definition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Monitoring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standards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of services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is ongoing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process,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The utilities performance is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determined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from extracted KPI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We rank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best utility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We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publicly recognize best performing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utility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We give award.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72877" y="238171"/>
            <a:ext cx="8267620" cy="1173655"/>
          </a:xfrm>
        </p:spPr>
        <p:txBody>
          <a:bodyPr>
            <a:noAutofit/>
          </a:bodyPr>
          <a:lstStyle/>
          <a:p>
            <a:pPr algn="r"/>
            <a:r>
              <a:rPr lang="en-US" altLang="en-US" sz="2800" dirty="0">
                <a:solidFill>
                  <a:srgbClr val="0070C0"/>
                </a:solidFill>
                <a:latin typeface="Palatino Linotype" panose="02040502050505030304" pitchFamily="18" charset="0"/>
              </a:rPr>
              <a:t/>
            </a:r>
            <a:br>
              <a:rPr lang="en-US" altLang="en-US" sz="2800" dirty="0">
                <a:solidFill>
                  <a:srgbClr val="0070C0"/>
                </a:solidFill>
                <a:latin typeface="Palatino Linotype" panose="02040502050505030304" pitchFamily="18" charset="0"/>
              </a:rPr>
            </a:br>
            <a:r>
              <a:rPr lang="en-US" altLang="en-US" sz="3600" dirty="0">
                <a:solidFill>
                  <a:srgbClr val="0070C0"/>
                </a:solidFill>
                <a:latin typeface="Palatino Linotype" panose="02040502050505030304" pitchFamily="18" charset="0"/>
              </a:rPr>
              <a:t>WSRAs legal obligation to collect data and  monitory utilities performance  </a:t>
            </a:r>
            <a:r>
              <a:rPr lang="en-US" altLang="en-US" sz="2800" dirty="0">
                <a:solidFill>
                  <a:srgbClr val="0070C0"/>
                </a:solidFill>
                <a:latin typeface="Palatino Linotype" panose="02040502050505030304" pitchFamily="18" charset="0"/>
              </a:rPr>
              <a:t/>
            </a:r>
            <a:br>
              <a:rPr lang="en-US" altLang="en-US" sz="2800" dirty="0">
                <a:solidFill>
                  <a:srgbClr val="0070C0"/>
                </a:solidFill>
                <a:latin typeface="Palatino Linotype" panose="02040502050505030304" pitchFamily="18" charset="0"/>
              </a:rPr>
            </a:br>
            <a:endParaRPr lang="en-US" sz="2800" b="1" u="wavy" dirty="0">
              <a:solidFill>
                <a:srgbClr val="0070C0"/>
              </a:solidFill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960" y="6430483"/>
            <a:ext cx="2109466" cy="365125"/>
          </a:xfrm>
        </p:spPr>
        <p:txBody>
          <a:bodyPr/>
          <a:lstStyle/>
          <a:p>
            <a:fld id="{8337C2B7-C359-DE42-AF60-17ED75EA40BD}" type="slidenum">
              <a:rPr lang="en-US" sz="1400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4</a:t>
            </a:fld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6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2171" y="2490482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39626" y="1603332"/>
            <a:ext cx="8704345" cy="5083907"/>
          </a:xfrm>
        </p:spPr>
        <p:txBody>
          <a:bodyPr>
            <a:noAutofit/>
          </a:bodyPr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We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have created a unique reporting regime in EXCEL and Access called Operational, Financial and Customer Reporting format (OFCR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), and took this actions;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800100" lvl="1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selected </a:t>
            </a: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the data to be reported from utilities</a:t>
            </a:r>
          </a:p>
          <a:p>
            <a:pPr marL="800100" lvl="1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selected </a:t>
            </a: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KPI</a:t>
            </a:r>
          </a:p>
          <a:p>
            <a:pPr marL="800100" lvl="1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issued </a:t>
            </a: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written manual for use OFCR format</a:t>
            </a:r>
          </a:p>
          <a:p>
            <a:pPr marL="800100" lvl="1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trained </a:t>
            </a:r>
            <a:r>
              <a:rPr lang="en-US" alt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utilities staff to use </a:t>
            </a:r>
            <a:r>
              <a:rPr lang="en-US" alt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it</a:t>
            </a:r>
            <a:endParaRPr lang="en-US" alt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The data are directly upload from utilities authorized person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Data past in OFCR format becomes WSRA property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We analyze reported data and produce indicators 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47974" y="326868"/>
            <a:ext cx="8267620" cy="1024568"/>
          </a:xfrm>
        </p:spPr>
        <p:txBody>
          <a:bodyPr>
            <a:noAutofit/>
          </a:bodyPr>
          <a:lstStyle/>
          <a:p>
            <a:pPr algn="r"/>
            <a:r>
              <a:rPr lang="en-US" altLang="en-US" sz="2800" dirty="0">
                <a:solidFill>
                  <a:srgbClr val="0070C0"/>
                </a:solidFill>
                <a:latin typeface="Palatino Linotype" panose="02040502050505030304" pitchFamily="18" charset="0"/>
              </a:rPr>
              <a:t/>
            </a:r>
            <a:br>
              <a:rPr lang="en-US" altLang="en-US" sz="2800" dirty="0">
                <a:solidFill>
                  <a:srgbClr val="0070C0"/>
                </a:solidFill>
                <a:latin typeface="Palatino Linotype" panose="02040502050505030304" pitchFamily="18" charset="0"/>
              </a:rPr>
            </a:br>
            <a:r>
              <a:rPr lang="en-GB" altLang="en-US" sz="4000" dirty="0" smtClean="0">
                <a:solidFill>
                  <a:srgbClr val="0070C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WSRAs legal actions to fulfil</a:t>
            </a:r>
            <a:br>
              <a:rPr lang="en-GB" altLang="en-US" sz="4000" dirty="0" smtClean="0">
                <a:solidFill>
                  <a:srgbClr val="0070C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</a:br>
            <a:r>
              <a:rPr lang="en-GB" altLang="en-US" sz="4000" dirty="0" smtClean="0">
                <a:solidFill>
                  <a:srgbClr val="0070C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its obligation</a:t>
            </a:r>
            <a:r>
              <a:rPr lang="en-US" altLang="en-US" sz="2800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  </a:t>
            </a:r>
            <a:r>
              <a:rPr lang="en-US" altLang="en-US" sz="2800" dirty="0">
                <a:solidFill>
                  <a:srgbClr val="0070C0"/>
                </a:solidFill>
                <a:latin typeface="Palatino Linotype" panose="02040502050505030304" pitchFamily="18" charset="0"/>
              </a:rPr>
              <a:t/>
            </a:r>
            <a:br>
              <a:rPr lang="en-US" altLang="en-US" sz="2800" dirty="0">
                <a:solidFill>
                  <a:srgbClr val="0070C0"/>
                </a:solidFill>
                <a:latin typeface="Palatino Linotype" panose="02040502050505030304" pitchFamily="18" charset="0"/>
              </a:rPr>
            </a:br>
            <a:endParaRPr lang="en-US" sz="2800" b="1" u="wavy" dirty="0">
              <a:solidFill>
                <a:srgbClr val="0070C0"/>
              </a:solidFill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960" y="6430483"/>
            <a:ext cx="2109466" cy="365125"/>
          </a:xfrm>
        </p:spPr>
        <p:txBody>
          <a:bodyPr/>
          <a:lstStyle/>
          <a:p>
            <a:fld id="{8337C2B7-C359-DE42-AF60-17ED75EA40BD}" type="slidenum">
              <a:rPr lang="en-US" sz="1400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5</a:t>
            </a:fld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2171" y="2490482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39627" y="1090670"/>
            <a:ext cx="8600870" cy="5596569"/>
          </a:xfrm>
        </p:spPr>
        <p:txBody>
          <a:bodyPr>
            <a:noAutofit/>
          </a:bodyPr>
          <a:lstStyle/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24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We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analyze, evaluate, process and produce KPI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We compare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KPI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with set targets from  regulatory tariff process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By comparing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utilities KPI with set targets we determine degree of fulfillment of objectives set year by year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Targets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are set in close communication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Targets are determined from setting tariffs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Set targets are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contractual obligations between utilities and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WSRA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Because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of that we monitory them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regularly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615" y="277103"/>
            <a:ext cx="8267620" cy="896553"/>
          </a:xfrm>
        </p:spPr>
        <p:txBody>
          <a:bodyPr>
            <a:noAutofit/>
          </a:bodyPr>
          <a:lstStyle/>
          <a:p>
            <a:pPr algn="r"/>
            <a:r>
              <a:rPr lang="en-US" altLang="en-US" sz="3200" dirty="0">
                <a:solidFill>
                  <a:srgbClr val="0070C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Processing the data reflected in the </a:t>
            </a:r>
            <a:br>
              <a:rPr lang="en-US" altLang="en-US" sz="3200" dirty="0">
                <a:solidFill>
                  <a:srgbClr val="0070C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</a:br>
            <a:r>
              <a:rPr lang="en-US" altLang="en-US" sz="3200" dirty="0">
                <a:solidFill>
                  <a:srgbClr val="0070C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OFCR report</a:t>
            </a:r>
            <a:endParaRPr lang="en-US" sz="3200" b="1" u="wavy" dirty="0">
              <a:solidFill>
                <a:srgbClr val="0070C0"/>
              </a:solidFill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960" y="6430483"/>
            <a:ext cx="2109466" cy="365125"/>
          </a:xfrm>
        </p:spPr>
        <p:txBody>
          <a:bodyPr/>
          <a:lstStyle/>
          <a:p>
            <a:fld id="{8337C2B7-C359-DE42-AF60-17ED75EA40BD}" type="slidenum">
              <a:rPr lang="en-US" sz="1400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6</a:t>
            </a:fld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2171" y="2490482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39627" y="1295020"/>
            <a:ext cx="8600870" cy="5392219"/>
          </a:xfrm>
        </p:spPr>
        <p:txBody>
          <a:bodyPr>
            <a:noAutofit/>
          </a:bodyPr>
          <a:lstStyle/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Before we publish any report or financial statements we communicate closely with utilities 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We continually verify data and indicators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WSRA once a year audits data and financial </a:t>
            </a:r>
            <a:r>
              <a:rPr lang="en-GB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statements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Prepares </a:t>
            </a:r>
            <a:r>
              <a:rPr lang="en-GB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2 types of reports</a:t>
            </a:r>
            <a:r>
              <a:rPr lang="en-GB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;</a:t>
            </a:r>
          </a:p>
          <a:p>
            <a:pPr marL="800100" lvl="1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4 </a:t>
            </a:r>
            <a:r>
              <a:rPr lang="en-GB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Assessment </a:t>
            </a:r>
            <a:r>
              <a:rPr lang="en-GB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report on the degree of </a:t>
            </a:r>
            <a:r>
              <a:rPr lang="en-GB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fulfilment </a:t>
            </a:r>
            <a:r>
              <a:rPr lang="en-GB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of 14 </a:t>
            </a:r>
            <a:r>
              <a:rPr lang="en-GB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KPI, and</a:t>
            </a:r>
          </a:p>
          <a:p>
            <a:pPr marL="800100" lvl="1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Annual Performance report with 34 KPI</a:t>
            </a:r>
          </a:p>
          <a:p>
            <a:pPr marL="1714500" lvl="3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Assessment </a:t>
            </a:r>
            <a:r>
              <a:rPr lang="en-GB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report </a:t>
            </a:r>
            <a:r>
              <a:rPr lang="en-GB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are published in 4 edition (3 periodically and 1 annually)</a:t>
            </a:r>
            <a:endParaRPr lang="en-GB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1" algn="l">
              <a:buClr>
                <a:srgbClr val="0070C0"/>
              </a:buClr>
            </a:pPr>
            <a:endParaRPr lang="en-GB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800100" lvl="1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altLang="en-US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800100" lvl="1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altLang="en-US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72877" y="435823"/>
            <a:ext cx="8267620" cy="460729"/>
          </a:xfrm>
        </p:spPr>
        <p:txBody>
          <a:bodyPr>
            <a:noAutofit/>
          </a:bodyPr>
          <a:lstStyle/>
          <a:p>
            <a:pPr algn="r"/>
            <a:r>
              <a:rPr lang="en-GB" altLang="en-US" sz="3600" noProof="1" smtClean="0">
                <a:solidFill>
                  <a:srgbClr val="0070C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Reports published from WSRA </a:t>
            </a:r>
            <a:endParaRPr lang="en-GB" sz="3600" b="1" u="wavy" noProof="1">
              <a:solidFill>
                <a:srgbClr val="0070C0"/>
              </a:solidFill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960" y="6430483"/>
            <a:ext cx="2109466" cy="365125"/>
          </a:xfrm>
        </p:spPr>
        <p:txBody>
          <a:bodyPr/>
          <a:lstStyle/>
          <a:p>
            <a:fld id="{8337C2B7-C359-DE42-AF60-17ED75EA40BD}" type="slidenum">
              <a:rPr lang="en-US" sz="1400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7</a:t>
            </a:fld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2171" y="2490482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39627" y="1295020"/>
            <a:ext cx="8600870" cy="5392219"/>
          </a:xfrm>
        </p:spPr>
        <p:txBody>
          <a:bodyPr>
            <a:noAutofit/>
          </a:bodyPr>
          <a:lstStyle/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WSRA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performs its legal obligations institutionally with the utilities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Reporting now is stabilized and well functioning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Communication is now collegial 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We verify data in each stage of work, 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Once yearly we audit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reported data </a:t>
            </a:r>
            <a:endParaRPr lang="en-US" alt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Extracted indicators are reliable, 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WSRA is open to accept utilities good suggestions 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72877" y="253388"/>
            <a:ext cx="8267620" cy="1028637"/>
          </a:xfrm>
        </p:spPr>
        <p:txBody>
          <a:bodyPr>
            <a:noAutofit/>
          </a:bodyPr>
          <a:lstStyle/>
          <a:p>
            <a:pPr algn="r"/>
            <a:r>
              <a:rPr lang="en-GB" sz="3600" dirty="0">
                <a:solidFill>
                  <a:srgbClr val="0070C0"/>
                </a:solidFill>
                <a:latin typeface="Palatino Linotype" panose="02040502050505030304" pitchFamily="18" charset="0"/>
              </a:rPr>
              <a:t>Functioning of reporting system </a:t>
            </a:r>
            <a:r>
              <a:rPr lang="en-GB" sz="3600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and</a:t>
            </a:r>
            <a:br>
              <a:rPr lang="en-GB" sz="3600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</a:br>
            <a:r>
              <a:rPr lang="en-GB" sz="3600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reliability </a:t>
            </a:r>
            <a:r>
              <a:rPr lang="en-GB" sz="3600" dirty="0">
                <a:solidFill>
                  <a:srgbClr val="0070C0"/>
                </a:solidFill>
                <a:latin typeface="Palatino Linotype" panose="02040502050505030304" pitchFamily="18" charset="0"/>
              </a:rPr>
              <a:t>of KPI</a:t>
            </a:r>
            <a:endParaRPr lang="en-US" sz="3600" b="1" u="wavy" dirty="0">
              <a:solidFill>
                <a:srgbClr val="0070C0"/>
              </a:solidFill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960" y="6430483"/>
            <a:ext cx="2109466" cy="365125"/>
          </a:xfrm>
        </p:spPr>
        <p:txBody>
          <a:bodyPr/>
          <a:lstStyle/>
          <a:p>
            <a:fld id="{8337C2B7-C359-DE42-AF60-17ED75EA40BD}" type="slidenum">
              <a:rPr lang="en-US" sz="1400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8</a:t>
            </a:fld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73" y="1285940"/>
            <a:ext cx="2824590" cy="40351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2171" y="2490482"/>
            <a:ext cx="6403423" cy="153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latin typeface="Palatino Linotype"/>
              <a:cs typeface="Palatino Linotyp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9676" y="347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59" y="6124076"/>
            <a:ext cx="472813" cy="675447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39627" y="1295020"/>
            <a:ext cx="8600870" cy="5392219"/>
          </a:xfrm>
        </p:spPr>
        <p:txBody>
          <a:bodyPr>
            <a:noAutofit/>
          </a:bodyPr>
          <a:lstStyle/>
          <a:p>
            <a:pPr marL="457200" indent="-4572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0" indent="-4572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Utilities can be penalized from WSRA for this behaviors;</a:t>
            </a:r>
          </a:p>
          <a:p>
            <a:pPr marL="800100" lvl="1" indent="-34290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if they give incorrect, or inaccurate, or dis-oriented data,  </a:t>
            </a:r>
          </a:p>
          <a:p>
            <a:pPr marL="800100" lvl="1" indent="-34290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provides services without a license, </a:t>
            </a:r>
          </a:p>
          <a:p>
            <a:pPr marL="800100" lvl="1" indent="-34290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not respects license terms,</a:t>
            </a:r>
          </a:p>
          <a:p>
            <a:pPr marL="800100" lvl="1" indent="-34290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supplies non-quality water; </a:t>
            </a:r>
          </a:p>
          <a:p>
            <a:pPr marL="800100" lvl="1" indent="-34290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cut water services without any serious </a:t>
            </a: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reasons </a:t>
            </a:r>
            <a:r>
              <a:rPr lang="en-US" alt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etc.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72877" y="435823"/>
            <a:ext cx="8267620" cy="935777"/>
          </a:xfrm>
        </p:spPr>
        <p:txBody>
          <a:bodyPr>
            <a:noAutofit/>
          </a:bodyPr>
          <a:lstStyle/>
          <a:p>
            <a:pPr algn="r"/>
            <a:r>
              <a:rPr lang="en-GB" sz="3200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Penalties for non-reporting and incorrect reporting</a:t>
            </a:r>
            <a:endParaRPr lang="en-GB" sz="3200" b="1" u="wavy" dirty="0">
              <a:solidFill>
                <a:srgbClr val="0070C0"/>
              </a:solidFill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960" y="6430483"/>
            <a:ext cx="2109466" cy="365125"/>
          </a:xfrm>
        </p:spPr>
        <p:txBody>
          <a:bodyPr/>
          <a:lstStyle/>
          <a:p>
            <a:fld id="{8337C2B7-C359-DE42-AF60-17ED75EA40BD}" type="slidenum">
              <a:rPr lang="en-US" sz="1400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9</a:t>
            </a:fld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8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9938</TotalTime>
  <Words>624</Words>
  <Application>Microsoft Office PowerPoint</Application>
  <PresentationFormat>On-screen Show (4:3)</PresentationFormat>
  <Paragraphs>116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Aparajita</vt:lpstr>
      <vt:lpstr>Arial</vt:lpstr>
      <vt:lpstr>Calibri</vt:lpstr>
      <vt:lpstr>Courier New</vt:lpstr>
      <vt:lpstr>Lucida Sans Unicode</vt:lpstr>
      <vt:lpstr>Palatino Linotype</vt:lpstr>
      <vt:lpstr>Wingdings</vt:lpstr>
      <vt:lpstr>Office Theme</vt:lpstr>
      <vt:lpstr>Data collection from utilities, their need and use  for producing Performance Indicators   (Study Case Kosovo)</vt:lpstr>
      <vt:lpstr>Outline of Presentation</vt:lpstr>
      <vt:lpstr>Legal basis for reporting data from utilities to WSRA</vt:lpstr>
      <vt:lpstr> WSRAs legal obligation to collect data and  monitory utilities performance   </vt:lpstr>
      <vt:lpstr> WSRAs legal actions to fulfil  its obligation   </vt:lpstr>
      <vt:lpstr>Processing the data reflected in the  OFCR report</vt:lpstr>
      <vt:lpstr>Reports published from WSRA </vt:lpstr>
      <vt:lpstr>Functioning of reporting system and reliability of KPI</vt:lpstr>
      <vt:lpstr>Penalties for non-reporting and incorrect reporting</vt:lpstr>
      <vt:lpstr>Usage of published data and KPI</vt:lpstr>
      <vt:lpstr>Performances Annual Report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Personalization of Search Results based on</dc:title>
  <dc:creator>Labinot Hasani</dc:creator>
  <cp:lastModifiedBy>Label</cp:lastModifiedBy>
  <cp:revision>200</cp:revision>
  <cp:lastPrinted>2013-01-31T07:10:02Z</cp:lastPrinted>
  <dcterms:created xsi:type="dcterms:W3CDTF">2012-06-19T12:45:43Z</dcterms:created>
  <dcterms:modified xsi:type="dcterms:W3CDTF">2017-05-14T13:07:45Z</dcterms:modified>
</cp:coreProperties>
</file>