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3"/>
  </p:notesMasterIdLst>
  <p:handoutMasterIdLst>
    <p:handoutMasterId r:id="rId14"/>
  </p:handoutMasterIdLst>
  <p:sldIdLst>
    <p:sldId id="443" r:id="rId2"/>
    <p:sldId id="472" r:id="rId3"/>
    <p:sldId id="473" r:id="rId4"/>
    <p:sldId id="474" r:id="rId5"/>
    <p:sldId id="475" r:id="rId6"/>
    <p:sldId id="465" r:id="rId7"/>
    <p:sldId id="476" r:id="rId8"/>
    <p:sldId id="468" r:id="rId9"/>
    <p:sldId id="467" r:id="rId10"/>
    <p:sldId id="453" r:id="rId11"/>
    <p:sldId id="450" r:id="rId12"/>
  </p:sldIdLst>
  <p:sldSz cx="9144000" cy="6858000" type="screen4x3"/>
  <p:notesSz cx="6794500" cy="99822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2F2BC"/>
    <a:srgbClr val="000000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6619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40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DB27F-FCB5-478B-8AFA-FEC320773E7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3CA85AE8-C2D7-435B-9952-55FFA581F996}">
      <dgm:prSet phldrT="[Text]" custT="1"/>
      <dgm:spPr>
        <a:solidFill>
          <a:schemeClr val="accent5">
            <a:lumMod val="20000"/>
            <a:lumOff val="80000"/>
            <a:alpha val="88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2">
                  <a:lumMod val="25000"/>
                </a:schemeClr>
              </a:solidFill>
              <a:effectLst/>
            </a:rPr>
            <a:t>Management of the Water Sector in Bulgaria</a:t>
          </a:r>
          <a:endParaRPr lang="bg-BG" sz="1600" dirty="0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FA2C42C1-54DF-41B5-B597-DBC625772EC7}" type="parTrans" cxnId="{8D980D97-246A-4AC9-9F7D-1B063E208983}">
      <dgm:prSet/>
      <dgm:spPr/>
      <dgm:t>
        <a:bodyPr/>
        <a:lstStyle/>
        <a:p>
          <a:endParaRPr lang="bg-BG"/>
        </a:p>
      </dgm:t>
    </dgm:pt>
    <dgm:pt modelId="{2D1BE622-462A-492A-B2D8-060918F604C3}" type="sibTrans" cxnId="{8D980D97-246A-4AC9-9F7D-1B063E208983}">
      <dgm:prSet/>
      <dgm:spPr/>
      <dgm:t>
        <a:bodyPr/>
        <a:lstStyle/>
        <a:p>
          <a:endParaRPr lang="bg-BG"/>
        </a:p>
      </dgm:t>
    </dgm:pt>
    <dgm:pt modelId="{937F1AE6-573D-4921-9780-94D56F9B6ABD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600" b="1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Ministry of Environment and Waters</a:t>
          </a:r>
          <a:r>
            <a:rPr lang="bg-BG" altLang="ko-KR" sz="1600" b="1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dirty="0" smtClean="0">
            <a:solidFill>
              <a:schemeClr val="tx2">
                <a:lumMod val="2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dirty="0" smtClean="0">
            <a:solidFill>
              <a:schemeClr val="tx2">
                <a:lumMod val="25000"/>
              </a:schemeClr>
            </a:solidFill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The national management of the water resources</a:t>
          </a:r>
          <a:endParaRPr lang="bg-BG" altLang="ko-KR" sz="1600" b="1" dirty="0" smtClean="0">
            <a:solidFill>
              <a:schemeClr val="tx2">
                <a:lumMod val="25000"/>
              </a:schemeClr>
            </a:solidFill>
            <a:ea typeface="굴림" charset="-127"/>
          </a:endParaRPr>
        </a:p>
      </dgm:t>
    </dgm:pt>
    <dgm:pt modelId="{07AD97BF-236A-4DF0-9749-33803C8EA7DE}" type="parTrans" cxnId="{58A8E455-8EA4-48B8-A975-5DB01FF30DF7}">
      <dgm:prSet/>
      <dgm:spPr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endParaRPr lang="bg-BG"/>
        </a:p>
      </dgm:t>
    </dgm:pt>
    <dgm:pt modelId="{1DC869CF-4CDC-449D-8264-8854DE41452A}" type="sibTrans" cxnId="{58A8E455-8EA4-48B8-A975-5DB01FF30DF7}">
      <dgm:prSet/>
      <dgm:spPr/>
      <dgm:t>
        <a:bodyPr/>
        <a:lstStyle/>
        <a:p>
          <a:endParaRPr lang="bg-BG"/>
        </a:p>
      </dgm:t>
    </dgm:pt>
    <dgm:pt modelId="{3B1ABF07-A387-46E2-8924-B95D52636483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600" b="1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Ministry of Regional Development and Public Works</a:t>
          </a:r>
          <a:endParaRPr lang="bg-BG" sz="1600" b="1" dirty="0" smtClean="0">
            <a:solidFill>
              <a:schemeClr val="tx2">
                <a:lumMod val="25000"/>
              </a:schemeClr>
            </a:solidFill>
            <a:ea typeface="굴림" charset="-127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dirty="0" smtClean="0">
            <a:solidFill>
              <a:schemeClr val="tx2">
                <a:lumMod val="25000"/>
              </a:schemeClr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The national policy in the water supply and sewerage  sector</a:t>
          </a:r>
          <a:endParaRPr lang="bg-BG" sz="1600" dirty="0">
            <a:solidFill>
              <a:schemeClr val="tx2">
                <a:lumMod val="25000"/>
              </a:schemeClr>
            </a:solidFill>
          </a:endParaRPr>
        </a:p>
      </dgm:t>
    </dgm:pt>
    <dgm:pt modelId="{E1B952A6-1A6E-4CE5-A61D-D5271F33CB0E}" type="parTrans" cxnId="{B5A8524B-D73D-44C2-AFD7-A7E37C3F8101}">
      <dgm:prSet/>
      <dgm:spPr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endParaRPr lang="bg-BG"/>
        </a:p>
      </dgm:t>
    </dgm:pt>
    <dgm:pt modelId="{016675BF-BA61-45F2-A49B-F6448BD70AEA}" type="sibTrans" cxnId="{B5A8524B-D73D-44C2-AFD7-A7E37C3F8101}">
      <dgm:prSet/>
      <dgm:spPr/>
      <dgm:t>
        <a:bodyPr/>
        <a:lstStyle/>
        <a:p>
          <a:endParaRPr lang="bg-BG"/>
        </a:p>
      </dgm:t>
    </dgm:pt>
    <dgm:pt modelId="{8F941BC2-5DB9-4763-99F1-52793CD73A39}" type="pres">
      <dgm:prSet presAssocID="{5C7DB27F-FCB5-478B-8AFA-FEC320773E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A08EF694-51C4-4B63-859C-427F41676662}" type="pres">
      <dgm:prSet presAssocID="{3CA85AE8-C2D7-435B-9952-55FFA581F996}" presName="hierRoot1" presStyleCnt="0"/>
      <dgm:spPr/>
      <dgm:t>
        <a:bodyPr/>
        <a:lstStyle/>
        <a:p>
          <a:endParaRPr lang="bg-BG"/>
        </a:p>
      </dgm:t>
    </dgm:pt>
    <dgm:pt modelId="{DF555793-2CDE-48BF-B1CD-495B038893A1}" type="pres">
      <dgm:prSet presAssocID="{3CA85AE8-C2D7-435B-9952-55FFA581F996}" presName="composite" presStyleCnt="0"/>
      <dgm:spPr/>
      <dgm:t>
        <a:bodyPr/>
        <a:lstStyle/>
        <a:p>
          <a:endParaRPr lang="bg-BG"/>
        </a:p>
      </dgm:t>
    </dgm:pt>
    <dgm:pt modelId="{824D7A63-695D-40C6-946F-E17D53909BF3}" type="pres">
      <dgm:prSet presAssocID="{3CA85AE8-C2D7-435B-9952-55FFA581F996}" presName="background" presStyleLbl="node0" presStyleIdx="0" presStyleCn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bg-BG"/>
        </a:p>
      </dgm:t>
    </dgm:pt>
    <dgm:pt modelId="{C06AC2B7-E2EF-409B-A5BB-D631114053D8}" type="pres">
      <dgm:prSet presAssocID="{3CA85AE8-C2D7-435B-9952-55FFA581F99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7625ACD-76DC-4D38-A84C-49A5F0DA7715}" type="pres">
      <dgm:prSet presAssocID="{3CA85AE8-C2D7-435B-9952-55FFA581F996}" presName="hierChild2" presStyleCnt="0"/>
      <dgm:spPr/>
      <dgm:t>
        <a:bodyPr/>
        <a:lstStyle/>
        <a:p>
          <a:endParaRPr lang="bg-BG"/>
        </a:p>
      </dgm:t>
    </dgm:pt>
    <dgm:pt modelId="{27EEE569-B85D-4889-9730-913E2D90906B}" type="pres">
      <dgm:prSet presAssocID="{07AD97BF-236A-4DF0-9749-33803C8EA7DE}" presName="Name10" presStyleLbl="parChTrans1D2" presStyleIdx="0" presStyleCnt="2"/>
      <dgm:spPr/>
      <dgm:t>
        <a:bodyPr/>
        <a:lstStyle/>
        <a:p>
          <a:endParaRPr lang="bg-BG"/>
        </a:p>
      </dgm:t>
    </dgm:pt>
    <dgm:pt modelId="{27D16199-F758-4992-BEEA-98FAA231B73B}" type="pres">
      <dgm:prSet presAssocID="{937F1AE6-573D-4921-9780-94D56F9B6ABD}" presName="hierRoot2" presStyleCnt="0"/>
      <dgm:spPr/>
      <dgm:t>
        <a:bodyPr/>
        <a:lstStyle/>
        <a:p>
          <a:endParaRPr lang="bg-BG"/>
        </a:p>
      </dgm:t>
    </dgm:pt>
    <dgm:pt modelId="{BAAAF3BA-A7B6-43FC-B251-594A412472D9}" type="pres">
      <dgm:prSet presAssocID="{937F1AE6-573D-4921-9780-94D56F9B6ABD}" presName="composite2" presStyleCnt="0"/>
      <dgm:spPr/>
      <dgm:t>
        <a:bodyPr/>
        <a:lstStyle/>
        <a:p>
          <a:endParaRPr lang="bg-BG"/>
        </a:p>
      </dgm:t>
    </dgm:pt>
    <dgm:pt modelId="{2193CC42-1FF0-4E07-AFEA-A8D1037508A7}" type="pres">
      <dgm:prSet presAssocID="{937F1AE6-573D-4921-9780-94D56F9B6ABD}" presName="background2" presStyleLbl="node2" presStyleIdx="0" presStyleCnt="2"/>
      <dgm:spPr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endParaRPr lang="bg-BG"/>
        </a:p>
      </dgm:t>
    </dgm:pt>
    <dgm:pt modelId="{88C63497-9A6D-430C-8D01-0E9E8D955170}" type="pres">
      <dgm:prSet presAssocID="{937F1AE6-573D-4921-9780-94D56F9B6AB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4A64EEB-D0DF-4483-98E6-00204177A3F1}" type="pres">
      <dgm:prSet presAssocID="{937F1AE6-573D-4921-9780-94D56F9B6ABD}" presName="hierChild3" presStyleCnt="0"/>
      <dgm:spPr/>
      <dgm:t>
        <a:bodyPr/>
        <a:lstStyle/>
        <a:p>
          <a:endParaRPr lang="bg-BG"/>
        </a:p>
      </dgm:t>
    </dgm:pt>
    <dgm:pt modelId="{8E821B38-E451-426B-AC11-BC4399F17D8B}" type="pres">
      <dgm:prSet presAssocID="{E1B952A6-1A6E-4CE5-A61D-D5271F33CB0E}" presName="Name10" presStyleLbl="parChTrans1D2" presStyleIdx="1" presStyleCnt="2"/>
      <dgm:spPr/>
      <dgm:t>
        <a:bodyPr/>
        <a:lstStyle/>
        <a:p>
          <a:endParaRPr lang="bg-BG"/>
        </a:p>
      </dgm:t>
    </dgm:pt>
    <dgm:pt modelId="{E1367546-8751-4D25-AADB-32DE96B2F967}" type="pres">
      <dgm:prSet presAssocID="{3B1ABF07-A387-46E2-8924-B95D52636483}" presName="hierRoot2" presStyleCnt="0"/>
      <dgm:spPr/>
      <dgm:t>
        <a:bodyPr/>
        <a:lstStyle/>
        <a:p>
          <a:endParaRPr lang="bg-BG"/>
        </a:p>
      </dgm:t>
    </dgm:pt>
    <dgm:pt modelId="{5D9A39FA-4396-4934-B1CD-C3D80C3D649B}" type="pres">
      <dgm:prSet presAssocID="{3B1ABF07-A387-46E2-8924-B95D52636483}" presName="composite2" presStyleCnt="0"/>
      <dgm:spPr/>
      <dgm:t>
        <a:bodyPr/>
        <a:lstStyle/>
        <a:p>
          <a:endParaRPr lang="bg-BG"/>
        </a:p>
      </dgm:t>
    </dgm:pt>
    <dgm:pt modelId="{56EA6B15-C7BE-4A03-9F7F-27D357261027}" type="pres">
      <dgm:prSet presAssocID="{3B1ABF07-A387-46E2-8924-B95D52636483}" presName="background2" presStyleLbl="node2" presStyleIdx="1" presStyleCnt="2"/>
      <dgm:spPr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endParaRPr lang="bg-BG"/>
        </a:p>
      </dgm:t>
    </dgm:pt>
    <dgm:pt modelId="{96DD1E42-1930-4C35-8836-E55932F1254B}" type="pres">
      <dgm:prSet presAssocID="{3B1ABF07-A387-46E2-8924-B95D526364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E4CE43E-FC90-4F1E-B244-F115C99DD11F}" type="pres">
      <dgm:prSet presAssocID="{3B1ABF07-A387-46E2-8924-B95D52636483}" presName="hierChild3" presStyleCnt="0"/>
      <dgm:spPr/>
      <dgm:t>
        <a:bodyPr/>
        <a:lstStyle/>
        <a:p>
          <a:endParaRPr lang="bg-BG"/>
        </a:p>
      </dgm:t>
    </dgm:pt>
  </dgm:ptLst>
  <dgm:cxnLst>
    <dgm:cxn modelId="{E4B5A31C-159D-431B-A880-B00DFC9FCF8A}" type="presOf" srcId="{3B1ABF07-A387-46E2-8924-B95D52636483}" destId="{96DD1E42-1930-4C35-8836-E55932F1254B}" srcOrd="0" destOrd="0" presId="urn:microsoft.com/office/officeart/2005/8/layout/hierarchy1"/>
    <dgm:cxn modelId="{58A8E455-8EA4-48B8-A975-5DB01FF30DF7}" srcId="{3CA85AE8-C2D7-435B-9952-55FFA581F996}" destId="{937F1AE6-573D-4921-9780-94D56F9B6ABD}" srcOrd="0" destOrd="0" parTransId="{07AD97BF-236A-4DF0-9749-33803C8EA7DE}" sibTransId="{1DC869CF-4CDC-449D-8264-8854DE41452A}"/>
    <dgm:cxn modelId="{C71D7CF8-BBA8-4CF7-B6B6-1BEA53BAD680}" type="presOf" srcId="{5C7DB27F-FCB5-478B-8AFA-FEC320773E7E}" destId="{8F941BC2-5DB9-4763-99F1-52793CD73A39}" srcOrd="0" destOrd="0" presId="urn:microsoft.com/office/officeart/2005/8/layout/hierarchy1"/>
    <dgm:cxn modelId="{AF5B5E33-1AB2-4B38-BD96-A5757DA9CC88}" type="presOf" srcId="{E1B952A6-1A6E-4CE5-A61D-D5271F33CB0E}" destId="{8E821B38-E451-426B-AC11-BC4399F17D8B}" srcOrd="0" destOrd="0" presId="urn:microsoft.com/office/officeart/2005/8/layout/hierarchy1"/>
    <dgm:cxn modelId="{E0FD0282-90D9-4E45-A273-B8DFA946CDAB}" type="presOf" srcId="{937F1AE6-573D-4921-9780-94D56F9B6ABD}" destId="{88C63497-9A6D-430C-8D01-0E9E8D955170}" srcOrd="0" destOrd="0" presId="urn:microsoft.com/office/officeart/2005/8/layout/hierarchy1"/>
    <dgm:cxn modelId="{8D980D97-246A-4AC9-9F7D-1B063E208983}" srcId="{5C7DB27F-FCB5-478B-8AFA-FEC320773E7E}" destId="{3CA85AE8-C2D7-435B-9952-55FFA581F996}" srcOrd="0" destOrd="0" parTransId="{FA2C42C1-54DF-41B5-B597-DBC625772EC7}" sibTransId="{2D1BE622-462A-492A-B2D8-060918F604C3}"/>
    <dgm:cxn modelId="{959AC05E-1FE1-42CA-932B-B4F77D66E6C6}" type="presOf" srcId="{3CA85AE8-C2D7-435B-9952-55FFA581F996}" destId="{C06AC2B7-E2EF-409B-A5BB-D631114053D8}" srcOrd="0" destOrd="0" presId="urn:microsoft.com/office/officeart/2005/8/layout/hierarchy1"/>
    <dgm:cxn modelId="{B5A8524B-D73D-44C2-AFD7-A7E37C3F8101}" srcId="{3CA85AE8-C2D7-435B-9952-55FFA581F996}" destId="{3B1ABF07-A387-46E2-8924-B95D52636483}" srcOrd="1" destOrd="0" parTransId="{E1B952A6-1A6E-4CE5-A61D-D5271F33CB0E}" sibTransId="{016675BF-BA61-45F2-A49B-F6448BD70AEA}"/>
    <dgm:cxn modelId="{0E5CB48F-46A1-4672-82E2-B28C624C56E0}" type="presOf" srcId="{07AD97BF-236A-4DF0-9749-33803C8EA7DE}" destId="{27EEE569-B85D-4889-9730-913E2D90906B}" srcOrd="0" destOrd="0" presId="urn:microsoft.com/office/officeart/2005/8/layout/hierarchy1"/>
    <dgm:cxn modelId="{B911E09D-9287-4485-BC21-C0F2CD400619}" type="presParOf" srcId="{8F941BC2-5DB9-4763-99F1-52793CD73A39}" destId="{A08EF694-51C4-4B63-859C-427F41676662}" srcOrd="0" destOrd="0" presId="urn:microsoft.com/office/officeart/2005/8/layout/hierarchy1"/>
    <dgm:cxn modelId="{3CBC272C-3E1B-427B-A4C5-FA1143A9E022}" type="presParOf" srcId="{A08EF694-51C4-4B63-859C-427F41676662}" destId="{DF555793-2CDE-48BF-B1CD-495B038893A1}" srcOrd="0" destOrd="0" presId="urn:microsoft.com/office/officeart/2005/8/layout/hierarchy1"/>
    <dgm:cxn modelId="{306EA901-2845-444E-A344-3CBA2898E7C9}" type="presParOf" srcId="{DF555793-2CDE-48BF-B1CD-495B038893A1}" destId="{824D7A63-695D-40C6-946F-E17D53909BF3}" srcOrd="0" destOrd="0" presId="urn:microsoft.com/office/officeart/2005/8/layout/hierarchy1"/>
    <dgm:cxn modelId="{804740C5-F471-474C-BAB8-3C9317DBA052}" type="presParOf" srcId="{DF555793-2CDE-48BF-B1CD-495B038893A1}" destId="{C06AC2B7-E2EF-409B-A5BB-D631114053D8}" srcOrd="1" destOrd="0" presId="urn:microsoft.com/office/officeart/2005/8/layout/hierarchy1"/>
    <dgm:cxn modelId="{66DA374E-12BB-4FBC-98B1-E75A8D12DFEC}" type="presParOf" srcId="{A08EF694-51C4-4B63-859C-427F41676662}" destId="{37625ACD-76DC-4D38-A84C-49A5F0DA7715}" srcOrd="1" destOrd="0" presId="urn:microsoft.com/office/officeart/2005/8/layout/hierarchy1"/>
    <dgm:cxn modelId="{215822AA-7659-4BD4-8D38-10706109260E}" type="presParOf" srcId="{37625ACD-76DC-4D38-A84C-49A5F0DA7715}" destId="{27EEE569-B85D-4889-9730-913E2D90906B}" srcOrd="0" destOrd="0" presId="urn:microsoft.com/office/officeart/2005/8/layout/hierarchy1"/>
    <dgm:cxn modelId="{954A5F41-18AC-404E-B931-4BBCC9F8D481}" type="presParOf" srcId="{37625ACD-76DC-4D38-A84C-49A5F0DA7715}" destId="{27D16199-F758-4992-BEEA-98FAA231B73B}" srcOrd="1" destOrd="0" presId="urn:microsoft.com/office/officeart/2005/8/layout/hierarchy1"/>
    <dgm:cxn modelId="{1DD68C83-E3C9-4614-A152-48230638E75C}" type="presParOf" srcId="{27D16199-F758-4992-BEEA-98FAA231B73B}" destId="{BAAAF3BA-A7B6-43FC-B251-594A412472D9}" srcOrd="0" destOrd="0" presId="urn:microsoft.com/office/officeart/2005/8/layout/hierarchy1"/>
    <dgm:cxn modelId="{E363DA29-D949-4E9D-9E64-E4D65AF2874A}" type="presParOf" srcId="{BAAAF3BA-A7B6-43FC-B251-594A412472D9}" destId="{2193CC42-1FF0-4E07-AFEA-A8D1037508A7}" srcOrd="0" destOrd="0" presId="urn:microsoft.com/office/officeart/2005/8/layout/hierarchy1"/>
    <dgm:cxn modelId="{54BF2F68-033C-41CE-9705-B6830D386237}" type="presParOf" srcId="{BAAAF3BA-A7B6-43FC-B251-594A412472D9}" destId="{88C63497-9A6D-430C-8D01-0E9E8D955170}" srcOrd="1" destOrd="0" presId="urn:microsoft.com/office/officeart/2005/8/layout/hierarchy1"/>
    <dgm:cxn modelId="{EB9C07FF-42BA-43A7-B843-F53F3A84622A}" type="presParOf" srcId="{27D16199-F758-4992-BEEA-98FAA231B73B}" destId="{54A64EEB-D0DF-4483-98E6-00204177A3F1}" srcOrd="1" destOrd="0" presId="urn:microsoft.com/office/officeart/2005/8/layout/hierarchy1"/>
    <dgm:cxn modelId="{9D2384A1-0CA4-429A-B65C-44C36C38F0B3}" type="presParOf" srcId="{37625ACD-76DC-4D38-A84C-49A5F0DA7715}" destId="{8E821B38-E451-426B-AC11-BC4399F17D8B}" srcOrd="2" destOrd="0" presId="urn:microsoft.com/office/officeart/2005/8/layout/hierarchy1"/>
    <dgm:cxn modelId="{D4103C3C-4437-4B8A-9217-185E689E55A3}" type="presParOf" srcId="{37625ACD-76DC-4D38-A84C-49A5F0DA7715}" destId="{E1367546-8751-4D25-AADB-32DE96B2F967}" srcOrd="3" destOrd="0" presId="urn:microsoft.com/office/officeart/2005/8/layout/hierarchy1"/>
    <dgm:cxn modelId="{E7D1E84F-8629-4946-829D-61D84E003435}" type="presParOf" srcId="{E1367546-8751-4D25-AADB-32DE96B2F967}" destId="{5D9A39FA-4396-4934-B1CD-C3D80C3D649B}" srcOrd="0" destOrd="0" presId="urn:microsoft.com/office/officeart/2005/8/layout/hierarchy1"/>
    <dgm:cxn modelId="{3E5280F4-3EC6-4243-BA33-4619A00C11B6}" type="presParOf" srcId="{5D9A39FA-4396-4934-B1CD-C3D80C3D649B}" destId="{56EA6B15-C7BE-4A03-9F7F-27D357261027}" srcOrd="0" destOrd="0" presId="urn:microsoft.com/office/officeart/2005/8/layout/hierarchy1"/>
    <dgm:cxn modelId="{4240711F-C91A-4305-8416-1B627781DB41}" type="presParOf" srcId="{5D9A39FA-4396-4934-B1CD-C3D80C3D649B}" destId="{96DD1E42-1930-4C35-8836-E55932F1254B}" srcOrd="1" destOrd="0" presId="urn:microsoft.com/office/officeart/2005/8/layout/hierarchy1"/>
    <dgm:cxn modelId="{26F88CAA-C70A-4FA4-BFDA-D0E546271D49}" type="presParOf" srcId="{E1367546-8751-4D25-AADB-32DE96B2F967}" destId="{4E4CE43E-FC90-4F1E-B244-F115C99DD11F}" srcOrd="1" destOrd="0" presId="urn:microsoft.com/office/officeart/2005/8/layout/hierarchy1"/>
  </dgm:cxnLst>
  <dgm:bg>
    <a:noFill/>
  </dgm:bg>
  <dgm:whole>
    <a:ln>
      <a:solidFill>
        <a:schemeClr val="accent5">
          <a:lumMod val="50000"/>
        </a:schemeClr>
      </a:solidFill>
    </a:ln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37AC6-C3CE-4A20-853D-1DB31415CB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43E4E41-3BD9-461B-A08E-BC4CA90CBE35}">
      <dgm:prSet custT="1"/>
      <dgm:spPr>
        <a:solidFill>
          <a:schemeClr val="bg1">
            <a:lumMod val="25000"/>
            <a:alpha val="0"/>
          </a:schemeClr>
        </a:solidFill>
        <a:ln>
          <a:solidFill>
            <a:schemeClr val="bg1">
              <a:lumMod val="10000"/>
            </a:schemeClr>
          </a:solidFill>
        </a:ln>
      </dgm:spPr>
      <dgm:t>
        <a:bodyPr/>
        <a:lstStyle/>
        <a:p>
          <a:pPr algn="ctr" rtl="0"/>
          <a:r>
            <a:rPr lang="en-US" sz="3000" b="1" dirty="0" smtClean="0">
              <a:solidFill>
                <a:schemeClr val="bg1">
                  <a:lumMod val="25000"/>
                </a:schemeClr>
              </a:solidFill>
            </a:rPr>
            <a:t>What we have done?</a:t>
          </a:r>
        </a:p>
      </dgm:t>
    </dgm:pt>
    <dgm:pt modelId="{7351E48C-152F-4725-829C-4EE9B3807102}" type="parTrans" cxnId="{0ED3D68E-E14E-42D7-829B-606050863642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36D3337B-EBFC-4977-9CD5-98B28EFAD037}" type="sibTrans" cxnId="{0ED3D68E-E14E-42D7-829B-606050863642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FD32C9EF-7B92-4EF4-9D67-CD1633293585}">
      <dgm:prSet custT="1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tx2">
              <a:lumMod val="25000"/>
              <a:alpha val="34000"/>
            </a:schemeClr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bg1">
                  <a:lumMod val="10000"/>
                </a:schemeClr>
              </a:solidFill>
            </a:rPr>
            <a:t>Public ownership of the water supply and sewage infrastructure – WSS </a:t>
          </a:r>
          <a:r>
            <a:rPr lang="en-US" sz="2000" b="1" dirty="0" smtClean="0">
              <a:solidFill>
                <a:schemeClr val="bg1">
                  <a:lumMod val="10000"/>
                </a:schemeClr>
              </a:solidFill>
            </a:rPr>
            <a:t>assets</a:t>
          </a:r>
          <a:r>
            <a:rPr lang="en-US" sz="2000" dirty="0" smtClean="0">
              <a:solidFill>
                <a:schemeClr val="bg1">
                  <a:lumMod val="10000"/>
                </a:schemeClr>
              </a:solidFill>
            </a:rPr>
            <a:t> - municipal or state owned on a functional principle.</a:t>
          </a:r>
          <a:endParaRPr lang="bg-BG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D3C2BC26-B50E-4951-971C-C2C3F67EE238}" type="parTrans" cxnId="{6D082ADC-0AB8-47A1-B8F9-159AD802DC90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096714D9-FA52-4B2A-8F37-BA7C93F6F87A}" type="sibTrans" cxnId="{6D082ADC-0AB8-47A1-B8F9-159AD802DC90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2544A1F1-5F1B-46CC-BBAD-4374225F8C05}">
      <dgm:prSet custT="1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tx2">
              <a:lumMod val="25000"/>
              <a:alpha val="34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10000"/>
                </a:schemeClr>
              </a:solidFill>
            </a:rPr>
            <a:t>Concluding </a:t>
          </a:r>
          <a:r>
            <a:rPr lang="en-US" sz="2000" b="1" dirty="0" smtClean="0">
              <a:solidFill>
                <a:schemeClr val="bg1">
                  <a:lumMod val="10000"/>
                </a:schemeClr>
              </a:solidFill>
            </a:rPr>
            <a:t>contracts</a:t>
          </a:r>
          <a:r>
            <a:rPr lang="en-US" sz="2000" dirty="0" smtClean="0">
              <a:solidFill>
                <a:schemeClr val="bg1">
                  <a:lumMod val="10000"/>
                </a:schemeClr>
              </a:solidFill>
            </a:rPr>
            <a:t> for Management, maintenance and operation of the WSS assets and provision of WSS services between the water supply and sewage association as representative bodies of the owners and WSS companies.</a:t>
          </a:r>
          <a:endParaRPr lang="bg-BG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66F73EAB-9972-4BA2-B6E1-0A879963A9EA}" type="parTrans" cxnId="{21CC98AB-0B04-417C-AE4E-C098182B4FCB}">
      <dgm:prSet/>
      <dgm:spPr/>
      <dgm:t>
        <a:bodyPr/>
        <a:lstStyle/>
        <a:p>
          <a:endParaRPr lang="bg-BG"/>
        </a:p>
      </dgm:t>
    </dgm:pt>
    <dgm:pt modelId="{A85B62A3-360C-4C3C-AD1A-C5D911377FC3}" type="sibTrans" cxnId="{21CC98AB-0B04-417C-AE4E-C098182B4FCB}">
      <dgm:prSet/>
      <dgm:spPr/>
      <dgm:t>
        <a:bodyPr/>
        <a:lstStyle/>
        <a:p>
          <a:endParaRPr lang="bg-BG"/>
        </a:p>
      </dgm:t>
    </dgm:pt>
    <dgm:pt modelId="{FF5B5CEA-B9C8-4783-9348-784AEDC62264}">
      <dgm:prSet custT="1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tx2">
              <a:lumMod val="25000"/>
              <a:alpha val="34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>
                  <a:lumMod val="10000"/>
                </a:schemeClr>
              </a:solidFill>
            </a:rPr>
            <a:t>Introducing and application of regional approach in </a:t>
          </a:r>
          <a:r>
            <a:rPr lang="en-US" sz="2000" b="1" dirty="0" smtClean="0">
              <a:solidFill>
                <a:schemeClr val="bg1">
                  <a:lumMod val="10000"/>
                </a:schemeClr>
              </a:solidFill>
            </a:rPr>
            <a:t>planning</a:t>
          </a:r>
          <a:r>
            <a:rPr lang="en-US" sz="2000" dirty="0" smtClean="0">
              <a:solidFill>
                <a:schemeClr val="bg1">
                  <a:lumMod val="10000"/>
                </a:schemeClr>
              </a:solidFill>
            </a:rPr>
            <a:t> the development of the WSS infrastructure trough Regional Water and Waste Water Master plans and Regional Feasibility Studies.</a:t>
          </a:r>
          <a:endParaRPr lang="bg-BG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78FBB715-2D09-4D69-A14E-D28004342B07}" type="parTrans" cxnId="{6117D61A-0892-439E-88F1-401791479C26}">
      <dgm:prSet/>
      <dgm:spPr/>
      <dgm:t>
        <a:bodyPr/>
        <a:lstStyle/>
        <a:p>
          <a:endParaRPr lang="bg-BG"/>
        </a:p>
      </dgm:t>
    </dgm:pt>
    <dgm:pt modelId="{72373207-6F4B-4423-94E8-F82A4E6CA3DB}" type="sibTrans" cxnId="{6117D61A-0892-439E-88F1-401791479C26}">
      <dgm:prSet/>
      <dgm:spPr/>
      <dgm:t>
        <a:bodyPr/>
        <a:lstStyle/>
        <a:p>
          <a:endParaRPr lang="bg-BG"/>
        </a:p>
      </dgm:t>
    </dgm:pt>
    <dgm:pt modelId="{E742505D-16C5-45A9-B6B1-940A0EA78E4E}">
      <dgm:prSet custT="1"/>
      <dgm:spPr>
        <a:solidFill>
          <a:schemeClr val="bg2">
            <a:lumMod val="85000"/>
            <a:alpha val="0"/>
          </a:schemeClr>
        </a:solidFill>
        <a:ln>
          <a:solidFill>
            <a:schemeClr val="bg1">
              <a:lumMod val="90000"/>
              <a:alpha val="0"/>
            </a:schemeClr>
          </a:solidFill>
        </a:ln>
      </dgm:spPr>
      <dgm:t>
        <a:bodyPr/>
        <a:lstStyle/>
        <a:p>
          <a:pPr algn="ctr" rtl="0"/>
          <a:r>
            <a:rPr lang="en-US" sz="2400" b="1" dirty="0" smtClean="0">
              <a:solidFill>
                <a:schemeClr val="bg1">
                  <a:lumMod val="25000"/>
                </a:schemeClr>
              </a:solidFill>
            </a:rPr>
            <a:t>The Water reform as initiated in 2009 has three pillars:</a:t>
          </a:r>
          <a:endParaRPr lang="bg-BG" sz="2400" b="1" dirty="0">
            <a:solidFill>
              <a:schemeClr val="bg1">
                <a:lumMod val="25000"/>
              </a:schemeClr>
            </a:solidFill>
          </a:endParaRPr>
        </a:p>
      </dgm:t>
    </dgm:pt>
    <dgm:pt modelId="{EFD5358F-8DDF-4CA0-9268-35D2C6D0C04B}" type="parTrans" cxnId="{E7AC8E68-6873-49E0-93E0-07E302D55211}">
      <dgm:prSet/>
      <dgm:spPr/>
      <dgm:t>
        <a:bodyPr/>
        <a:lstStyle/>
        <a:p>
          <a:endParaRPr lang="bg-BG"/>
        </a:p>
      </dgm:t>
    </dgm:pt>
    <dgm:pt modelId="{F0E5941A-1CE2-4D9B-B270-4F870FA061EA}" type="sibTrans" cxnId="{E7AC8E68-6873-49E0-93E0-07E302D55211}">
      <dgm:prSet/>
      <dgm:spPr/>
      <dgm:t>
        <a:bodyPr/>
        <a:lstStyle/>
        <a:p>
          <a:endParaRPr lang="bg-BG"/>
        </a:p>
      </dgm:t>
    </dgm:pt>
    <dgm:pt modelId="{2324DA19-09C2-4B0A-9BF6-02C50B7C7AE3}" type="pres">
      <dgm:prSet presAssocID="{CB537AC6-C3CE-4A20-853D-1DB31415CB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D2E7022-4F07-45E7-9EAD-0FD385E82D8A}" type="pres">
      <dgm:prSet presAssocID="{C43E4E41-3BD9-461B-A08E-BC4CA90CBE35}" presName="parentText" presStyleLbl="node1" presStyleIdx="0" presStyleCnt="5" custLinFactNeighborX="851" custLinFactNeighborY="-9738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7EE0FF0-04AD-4E1B-965F-418A2D4C12C4}" type="pres">
      <dgm:prSet presAssocID="{36D3337B-EBFC-4977-9CD5-98B28EFAD037}" presName="spacer" presStyleCnt="0"/>
      <dgm:spPr/>
    </dgm:pt>
    <dgm:pt modelId="{7358A329-545B-41FC-9B9C-70BFEA50BCB2}" type="pres">
      <dgm:prSet presAssocID="{E742505D-16C5-45A9-B6B1-940A0EA78E4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35344F6-0F1C-4615-A160-B944013915F4}" type="pres">
      <dgm:prSet presAssocID="{F0E5941A-1CE2-4D9B-B270-4F870FA061EA}" presName="spacer" presStyleCnt="0"/>
      <dgm:spPr/>
    </dgm:pt>
    <dgm:pt modelId="{1D4DAA69-ACA7-441B-A306-F07923297D59}" type="pres">
      <dgm:prSet presAssocID="{FD32C9EF-7B92-4EF4-9D67-CD16332935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37FD6D-53B1-4F3A-98A9-71EFD3EE4545}" type="pres">
      <dgm:prSet presAssocID="{096714D9-FA52-4B2A-8F37-BA7C93F6F87A}" presName="spacer" presStyleCnt="0"/>
      <dgm:spPr/>
    </dgm:pt>
    <dgm:pt modelId="{E3AB5C3D-C51E-425E-AB62-9CCC82063CBA}" type="pres">
      <dgm:prSet presAssocID="{2544A1F1-5F1B-46CC-BBAD-4374225F8C0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94E92E0-8A29-4618-8AF7-08A83CF1D99E}" type="pres">
      <dgm:prSet presAssocID="{A85B62A3-360C-4C3C-AD1A-C5D911377FC3}" presName="spacer" presStyleCnt="0"/>
      <dgm:spPr/>
    </dgm:pt>
    <dgm:pt modelId="{102435DC-BD58-4AE9-B77F-F8B5766E6569}" type="pres">
      <dgm:prSet presAssocID="{FF5B5CEA-B9C8-4783-9348-784AEDC622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862C13D-1FB9-4D65-832C-BBBE76A5FB42}" type="presOf" srcId="{C43E4E41-3BD9-461B-A08E-BC4CA90CBE35}" destId="{9D2E7022-4F07-45E7-9EAD-0FD385E82D8A}" srcOrd="0" destOrd="0" presId="urn:microsoft.com/office/officeart/2005/8/layout/vList2"/>
    <dgm:cxn modelId="{BA3395A6-1ACB-4627-B549-3DE037D396F3}" type="presOf" srcId="{2544A1F1-5F1B-46CC-BBAD-4374225F8C05}" destId="{E3AB5C3D-C51E-425E-AB62-9CCC82063CBA}" srcOrd="0" destOrd="0" presId="urn:microsoft.com/office/officeart/2005/8/layout/vList2"/>
    <dgm:cxn modelId="{21CC98AB-0B04-417C-AE4E-C098182B4FCB}" srcId="{CB537AC6-C3CE-4A20-853D-1DB31415CB64}" destId="{2544A1F1-5F1B-46CC-BBAD-4374225F8C05}" srcOrd="3" destOrd="0" parTransId="{66F73EAB-9972-4BA2-B6E1-0A879963A9EA}" sibTransId="{A85B62A3-360C-4C3C-AD1A-C5D911377FC3}"/>
    <dgm:cxn modelId="{23747E1C-5F6E-4047-9A50-7494D1A820BE}" type="presOf" srcId="{FF5B5CEA-B9C8-4783-9348-784AEDC62264}" destId="{102435DC-BD58-4AE9-B77F-F8B5766E6569}" srcOrd="0" destOrd="0" presId="urn:microsoft.com/office/officeart/2005/8/layout/vList2"/>
    <dgm:cxn modelId="{182CA374-0145-44E2-BBBA-62B71B5CE527}" type="presOf" srcId="{CB537AC6-C3CE-4A20-853D-1DB31415CB64}" destId="{2324DA19-09C2-4B0A-9BF6-02C50B7C7AE3}" srcOrd="0" destOrd="0" presId="urn:microsoft.com/office/officeart/2005/8/layout/vList2"/>
    <dgm:cxn modelId="{6D082ADC-0AB8-47A1-B8F9-159AD802DC90}" srcId="{CB537AC6-C3CE-4A20-853D-1DB31415CB64}" destId="{FD32C9EF-7B92-4EF4-9D67-CD1633293585}" srcOrd="2" destOrd="0" parTransId="{D3C2BC26-B50E-4951-971C-C2C3F67EE238}" sibTransId="{096714D9-FA52-4B2A-8F37-BA7C93F6F87A}"/>
    <dgm:cxn modelId="{0ED3D68E-E14E-42D7-829B-606050863642}" srcId="{CB537AC6-C3CE-4A20-853D-1DB31415CB64}" destId="{C43E4E41-3BD9-461B-A08E-BC4CA90CBE35}" srcOrd="0" destOrd="0" parTransId="{7351E48C-152F-4725-829C-4EE9B3807102}" sibTransId="{36D3337B-EBFC-4977-9CD5-98B28EFAD037}"/>
    <dgm:cxn modelId="{44F3B47D-81F2-42CB-A71F-F23033A03DE1}" type="presOf" srcId="{FD32C9EF-7B92-4EF4-9D67-CD1633293585}" destId="{1D4DAA69-ACA7-441B-A306-F07923297D59}" srcOrd="0" destOrd="0" presId="urn:microsoft.com/office/officeart/2005/8/layout/vList2"/>
    <dgm:cxn modelId="{E7AC8E68-6873-49E0-93E0-07E302D55211}" srcId="{CB537AC6-C3CE-4A20-853D-1DB31415CB64}" destId="{E742505D-16C5-45A9-B6B1-940A0EA78E4E}" srcOrd="1" destOrd="0" parTransId="{EFD5358F-8DDF-4CA0-9268-35D2C6D0C04B}" sibTransId="{F0E5941A-1CE2-4D9B-B270-4F870FA061EA}"/>
    <dgm:cxn modelId="{23F2243E-171D-4109-88F0-7DA3BFC72543}" type="presOf" srcId="{E742505D-16C5-45A9-B6B1-940A0EA78E4E}" destId="{7358A329-545B-41FC-9B9C-70BFEA50BCB2}" srcOrd="0" destOrd="0" presId="urn:microsoft.com/office/officeart/2005/8/layout/vList2"/>
    <dgm:cxn modelId="{6117D61A-0892-439E-88F1-401791479C26}" srcId="{CB537AC6-C3CE-4A20-853D-1DB31415CB64}" destId="{FF5B5CEA-B9C8-4783-9348-784AEDC62264}" srcOrd="4" destOrd="0" parTransId="{78FBB715-2D09-4D69-A14E-D28004342B07}" sibTransId="{72373207-6F4B-4423-94E8-F82A4E6CA3DB}"/>
    <dgm:cxn modelId="{7967E5C8-4ED6-477F-95EE-CE080F0B42D8}" type="presParOf" srcId="{2324DA19-09C2-4B0A-9BF6-02C50B7C7AE3}" destId="{9D2E7022-4F07-45E7-9EAD-0FD385E82D8A}" srcOrd="0" destOrd="0" presId="urn:microsoft.com/office/officeart/2005/8/layout/vList2"/>
    <dgm:cxn modelId="{18286332-91CC-4958-A288-8F61DC4FB2FA}" type="presParOf" srcId="{2324DA19-09C2-4B0A-9BF6-02C50B7C7AE3}" destId="{B7EE0FF0-04AD-4E1B-965F-418A2D4C12C4}" srcOrd="1" destOrd="0" presId="urn:microsoft.com/office/officeart/2005/8/layout/vList2"/>
    <dgm:cxn modelId="{82FB366A-6A65-4AA7-9F97-D95F9BFB25AC}" type="presParOf" srcId="{2324DA19-09C2-4B0A-9BF6-02C50B7C7AE3}" destId="{7358A329-545B-41FC-9B9C-70BFEA50BCB2}" srcOrd="2" destOrd="0" presId="urn:microsoft.com/office/officeart/2005/8/layout/vList2"/>
    <dgm:cxn modelId="{6037C97F-3F80-41D8-8034-2614CB57A517}" type="presParOf" srcId="{2324DA19-09C2-4B0A-9BF6-02C50B7C7AE3}" destId="{435344F6-0F1C-4615-A160-B944013915F4}" srcOrd="3" destOrd="0" presId="urn:microsoft.com/office/officeart/2005/8/layout/vList2"/>
    <dgm:cxn modelId="{8C792C4F-5215-456A-8F3B-2DF6342576A1}" type="presParOf" srcId="{2324DA19-09C2-4B0A-9BF6-02C50B7C7AE3}" destId="{1D4DAA69-ACA7-441B-A306-F07923297D59}" srcOrd="4" destOrd="0" presId="urn:microsoft.com/office/officeart/2005/8/layout/vList2"/>
    <dgm:cxn modelId="{09B201A8-5112-499B-A71A-5CCE5823FE5D}" type="presParOf" srcId="{2324DA19-09C2-4B0A-9BF6-02C50B7C7AE3}" destId="{8937FD6D-53B1-4F3A-98A9-71EFD3EE4545}" srcOrd="5" destOrd="0" presId="urn:microsoft.com/office/officeart/2005/8/layout/vList2"/>
    <dgm:cxn modelId="{4134B24D-F0B6-4129-B680-5BE3C1C6AC06}" type="presParOf" srcId="{2324DA19-09C2-4B0A-9BF6-02C50B7C7AE3}" destId="{E3AB5C3D-C51E-425E-AB62-9CCC82063CBA}" srcOrd="6" destOrd="0" presId="urn:microsoft.com/office/officeart/2005/8/layout/vList2"/>
    <dgm:cxn modelId="{A54D5590-D287-462A-835A-D52E7C532361}" type="presParOf" srcId="{2324DA19-09C2-4B0A-9BF6-02C50B7C7AE3}" destId="{F94E92E0-8A29-4618-8AF7-08A83CF1D99E}" srcOrd="7" destOrd="0" presId="urn:microsoft.com/office/officeart/2005/8/layout/vList2"/>
    <dgm:cxn modelId="{1A2A0882-A28F-4CB9-B0A2-15739F4B0BDF}" type="presParOf" srcId="{2324DA19-09C2-4B0A-9BF6-02C50B7C7AE3}" destId="{102435DC-BD58-4AE9-B77F-F8B5766E65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759BE-E569-422B-85DC-939EA15C65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5A24EECA-9062-49A7-B41B-EA4E6E8D712A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en-US" sz="3000" b="1" dirty="0" smtClean="0">
              <a:solidFill>
                <a:schemeClr val="bg1">
                  <a:lumMod val="25000"/>
                </a:schemeClr>
              </a:solidFill>
            </a:rPr>
            <a:t>Strategy for development and management of the water supply and sewage in Republic of Bulgaria</a:t>
          </a:r>
          <a:endParaRPr lang="bg-BG" sz="3000" b="1" dirty="0">
            <a:solidFill>
              <a:schemeClr val="bg1">
                <a:lumMod val="25000"/>
              </a:schemeClr>
            </a:solidFill>
          </a:endParaRPr>
        </a:p>
      </dgm:t>
    </dgm:pt>
    <dgm:pt modelId="{9CE46ABA-EEB4-4E93-9099-F0933CE1B7C3}" type="parTrans" cxnId="{DF1693EE-6E7C-4E1B-8C09-89F2B4FAB1C6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CE28CF7F-C1DE-4227-ADED-327C5C1DF943}" type="sibTrans" cxnId="{DF1693EE-6E7C-4E1B-8C09-89F2B4FAB1C6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BEDA3616-EA29-4141-B2DD-6409712C5210}" type="pres">
      <dgm:prSet presAssocID="{3A7759BE-E569-422B-85DC-939EA15C6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C27432F-020E-4AA6-9788-5D862CA9A5C1}" type="pres">
      <dgm:prSet presAssocID="{5A24EECA-9062-49A7-B41B-EA4E6E8D71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F1693EE-6E7C-4E1B-8C09-89F2B4FAB1C6}" srcId="{3A7759BE-E569-422B-85DC-939EA15C6527}" destId="{5A24EECA-9062-49A7-B41B-EA4E6E8D712A}" srcOrd="0" destOrd="0" parTransId="{9CE46ABA-EEB4-4E93-9099-F0933CE1B7C3}" sibTransId="{CE28CF7F-C1DE-4227-ADED-327C5C1DF943}"/>
    <dgm:cxn modelId="{B84DDA1E-CA59-4C6C-ACD5-AE8AB7ACC358}" type="presOf" srcId="{5A24EECA-9062-49A7-B41B-EA4E6E8D712A}" destId="{7C27432F-020E-4AA6-9788-5D862CA9A5C1}" srcOrd="0" destOrd="0" presId="urn:microsoft.com/office/officeart/2005/8/layout/vList2"/>
    <dgm:cxn modelId="{D086E6D8-E273-4E68-A21F-59825B0FA71E}" type="presOf" srcId="{3A7759BE-E569-422B-85DC-939EA15C6527}" destId="{BEDA3616-EA29-4141-B2DD-6409712C5210}" srcOrd="0" destOrd="0" presId="urn:microsoft.com/office/officeart/2005/8/layout/vList2"/>
    <dgm:cxn modelId="{8B3E38BF-76F7-43C8-BC92-C88CFE78F159}" type="presParOf" srcId="{BEDA3616-EA29-4141-B2DD-6409712C5210}" destId="{7C27432F-020E-4AA6-9788-5D862CA9A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84DB9-2356-466C-9ADD-78F7061C43F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bg-BG"/>
        </a:p>
      </dgm:t>
    </dgm:pt>
    <dgm:pt modelId="{FD3A6248-A4A3-4F2B-92F3-508A71B59F6D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US" altLang="bg-BG" sz="2000" b="1" dirty="0" smtClean="0">
              <a:solidFill>
                <a:schemeClr val="bg1">
                  <a:lumMod val="25000"/>
                </a:schemeClr>
              </a:solidFill>
            </a:rPr>
            <a:t>The Strategy was elaborated and adopted in 2014 with the support of the World bank together with an Action plan for its implementation</a:t>
          </a:r>
          <a:endParaRPr lang="bg-BG" sz="2000" b="1" dirty="0" smtClean="0">
            <a:solidFill>
              <a:schemeClr val="bg1">
                <a:lumMod val="25000"/>
              </a:schemeClr>
            </a:solidFill>
          </a:endParaRPr>
        </a:p>
      </dgm:t>
    </dgm:pt>
    <dgm:pt modelId="{C4827FD1-E8E2-414B-8660-368A78FEB5EF}" type="parTrans" cxnId="{F635AAD8-7C95-42B7-9D79-814A75A8D092}">
      <dgm:prSet/>
      <dgm:spPr/>
      <dgm:t>
        <a:bodyPr/>
        <a:lstStyle/>
        <a:p>
          <a:endParaRPr lang="bg-BG"/>
        </a:p>
      </dgm:t>
    </dgm:pt>
    <dgm:pt modelId="{F06A6977-C403-496E-AC08-F98657BA69D5}" type="sibTrans" cxnId="{F635AAD8-7C95-42B7-9D79-814A75A8D092}">
      <dgm:prSet/>
      <dgm:spPr/>
      <dgm:t>
        <a:bodyPr/>
        <a:lstStyle/>
        <a:p>
          <a:endParaRPr lang="bg-BG"/>
        </a:p>
      </dgm:t>
    </dgm:pt>
    <dgm:pt modelId="{48275F8E-D75B-421E-9E8D-2123A85DE63C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bg1">
                  <a:lumMod val="25000"/>
                </a:schemeClr>
              </a:solidFill>
            </a:rPr>
            <a:t>It sets four strategic objectives:</a:t>
          </a:r>
          <a:endParaRPr lang="en-US" altLang="bg-BG" sz="2000" b="1" dirty="0" smtClean="0">
            <a:solidFill>
              <a:schemeClr val="bg1">
                <a:lumMod val="25000"/>
              </a:schemeClr>
            </a:solidFill>
          </a:endParaRPr>
        </a:p>
      </dgm:t>
    </dgm:pt>
    <dgm:pt modelId="{B38F6C85-8FD1-4A32-A352-9BA5C6144E06}" type="parTrans" cxnId="{E4C449DC-DB6D-4CF3-9AA7-2058358FDB3D}">
      <dgm:prSet/>
      <dgm:spPr/>
      <dgm:t>
        <a:bodyPr/>
        <a:lstStyle/>
        <a:p>
          <a:endParaRPr lang="bg-BG"/>
        </a:p>
      </dgm:t>
    </dgm:pt>
    <dgm:pt modelId="{02F206FF-2F0E-4C8F-8DD4-BD53DFA2FBAB}" type="sibTrans" cxnId="{E4C449DC-DB6D-4CF3-9AA7-2058358FDB3D}">
      <dgm:prSet/>
      <dgm:spPr/>
      <dgm:t>
        <a:bodyPr/>
        <a:lstStyle/>
        <a:p>
          <a:endParaRPr lang="bg-BG"/>
        </a:p>
      </dgm:t>
    </dgm:pt>
    <dgm:pt modelId="{A5AC09DC-B675-4214-85DC-2C175B96F43E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rgbClr val="003300"/>
              </a:solidFill>
            </a:rPr>
            <a:t>Compliance</a:t>
          </a:r>
          <a:r>
            <a:rPr lang="en-US" sz="1800" dirty="0" smtClean="0">
              <a:solidFill>
                <a:srgbClr val="003300"/>
              </a:solidFill>
            </a:rPr>
            <a:t> - WSS infrastructure meets the requirements of the EU directives and Accession Treaty obligations;</a:t>
          </a:r>
          <a:endParaRPr lang="bg-BG" altLang="bg-BG" sz="1800" b="1" dirty="0" smtClean="0">
            <a:solidFill>
              <a:srgbClr val="003300"/>
            </a:solidFill>
          </a:endParaRPr>
        </a:p>
      </dgm:t>
    </dgm:pt>
    <dgm:pt modelId="{E74A80DC-E456-422B-A0C0-E56D4E487A47}" type="parTrans" cxnId="{C74A8A5C-4868-4DBF-A92A-B19314822C09}">
      <dgm:prSet/>
      <dgm:spPr/>
      <dgm:t>
        <a:bodyPr/>
        <a:lstStyle/>
        <a:p>
          <a:endParaRPr lang="bg-BG"/>
        </a:p>
      </dgm:t>
    </dgm:pt>
    <dgm:pt modelId="{447A8FEE-A348-4F01-BBD2-30D0D42A6F51}" type="sibTrans" cxnId="{C74A8A5C-4868-4DBF-A92A-B19314822C09}">
      <dgm:prSet/>
      <dgm:spPr/>
      <dgm:t>
        <a:bodyPr/>
        <a:lstStyle/>
        <a:p>
          <a:endParaRPr lang="bg-BG"/>
        </a:p>
      </dgm:t>
    </dgm:pt>
    <dgm:pt modelId="{2F77DE2A-7F0B-4959-B688-B1E5D43B1CCA}">
      <dgm:prSet custT="1"/>
      <dgm:spPr/>
      <dgm:t>
        <a:bodyPr/>
        <a:lstStyle/>
        <a:p>
          <a:r>
            <a:rPr lang="en-US" sz="1800" b="1" dirty="0" smtClean="0">
              <a:solidFill>
                <a:srgbClr val="003300"/>
              </a:solidFill>
            </a:rPr>
            <a:t>Sustainability</a:t>
          </a:r>
          <a:r>
            <a:rPr lang="en-US" sz="1800" dirty="0" smtClean="0">
              <a:solidFill>
                <a:srgbClr val="003300"/>
              </a:solidFill>
            </a:rPr>
            <a:t> - WSS services are environmentally, technically and financially viable;</a:t>
          </a:r>
          <a:endParaRPr lang="bg-BG" sz="1800" dirty="0">
            <a:solidFill>
              <a:srgbClr val="003300"/>
            </a:solidFill>
          </a:endParaRPr>
        </a:p>
      </dgm:t>
    </dgm:pt>
    <dgm:pt modelId="{84CCD3ED-2BAC-4EC8-B46A-C16B583A8CBD}" type="parTrans" cxnId="{0B7659B1-0327-4886-8472-CBD33E6889DF}">
      <dgm:prSet/>
      <dgm:spPr/>
      <dgm:t>
        <a:bodyPr/>
        <a:lstStyle/>
        <a:p>
          <a:endParaRPr lang="bg-BG"/>
        </a:p>
      </dgm:t>
    </dgm:pt>
    <dgm:pt modelId="{CE493BCB-EED1-4BF3-AE2D-9F279912C5FD}" type="sibTrans" cxnId="{0B7659B1-0327-4886-8472-CBD33E6889DF}">
      <dgm:prSet/>
      <dgm:spPr/>
      <dgm:t>
        <a:bodyPr/>
        <a:lstStyle/>
        <a:p>
          <a:endParaRPr lang="bg-BG"/>
        </a:p>
      </dgm:t>
    </dgm:pt>
    <dgm:pt modelId="{55A93816-CD85-4F8C-801E-7F567B9AF7CE}">
      <dgm:prSet custT="1"/>
      <dgm:spPr/>
      <dgm:t>
        <a:bodyPr/>
        <a:lstStyle/>
        <a:p>
          <a:r>
            <a:rPr lang="en-US" sz="1800" b="1" dirty="0" smtClean="0">
              <a:solidFill>
                <a:srgbClr val="003300"/>
              </a:solidFill>
            </a:rPr>
            <a:t>Affordability</a:t>
          </a:r>
          <a:r>
            <a:rPr lang="en-US" sz="1800" dirty="0" smtClean="0">
              <a:solidFill>
                <a:srgbClr val="003300"/>
              </a:solidFill>
            </a:rPr>
            <a:t> - WSS services are affordable for all consumers;</a:t>
          </a:r>
          <a:endParaRPr lang="bg-BG" sz="1800" dirty="0">
            <a:solidFill>
              <a:srgbClr val="003300"/>
            </a:solidFill>
          </a:endParaRPr>
        </a:p>
      </dgm:t>
    </dgm:pt>
    <dgm:pt modelId="{AA71D7FC-FE62-4AC2-8A38-4B3779811520}" type="parTrans" cxnId="{6D1B9453-BAD6-4A4B-9526-EC22C4700C6D}">
      <dgm:prSet/>
      <dgm:spPr/>
      <dgm:t>
        <a:bodyPr/>
        <a:lstStyle/>
        <a:p>
          <a:endParaRPr lang="bg-BG"/>
        </a:p>
      </dgm:t>
    </dgm:pt>
    <dgm:pt modelId="{0850D72A-EBC1-4779-A9DD-A18164C987C5}" type="sibTrans" cxnId="{6D1B9453-BAD6-4A4B-9526-EC22C4700C6D}">
      <dgm:prSet/>
      <dgm:spPr/>
      <dgm:t>
        <a:bodyPr/>
        <a:lstStyle/>
        <a:p>
          <a:endParaRPr lang="bg-BG"/>
        </a:p>
      </dgm:t>
    </dgm:pt>
    <dgm:pt modelId="{E830D92E-AA09-4FBD-B9BD-7C998424B9C4}">
      <dgm:prSet custT="1"/>
      <dgm:spPr/>
      <dgm:t>
        <a:bodyPr/>
        <a:lstStyle/>
        <a:p>
          <a:r>
            <a:rPr lang="en-US" sz="1800" b="1" dirty="0" smtClean="0">
              <a:solidFill>
                <a:srgbClr val="003300"/>
              </a:solidFill>
            </a:rPr>
            <a:t>Value for money </a:t>
          </a:r>
          <a:r>
            <a:rPr lang="en-US" sz="1800" dirty="0" smtClean="0">
              <a:solidFill>
                <a:srgbClr val="003300"/>
              </a:solidFill>
            </a:rPr>
            <a:t>- The service quality performance and efficiency are equivalent to good European practice.</a:t>
          </a:r>
          <a:endParaRPr lang="bg-BG" sz="1800" dirty="0">
            <a:solidFill>
              <a:srgbClr val="003300"/>
            </a:solidFill>
          </a:endParaRPr>
        </a:p>
      </dgm:t>
    </dgm:pt>
    <dgm:pt modelId="{CAAD72A7-B19F-4BF8-841A-8E562363A9D8}" type="parTrans" cxnId="{FB5673ED-BF1F-40BE-968A-F0F041919233}">
      <dgm:prSet/>
      <dgm:spPr/>
      <dgm:t>
        <a:bodyPr/>
        <a:lstStyle/>
        <a:p>
          <a:endParaRPr lang="bg-BG"/>
        </a:p>
      </dgm:t>
    </dgm:pt>
    <dgm:pt modelId="{219FEFD5-759B-4052-B61C-675486A82B90}" type="sibTrans" cxnId="{FB5673ED-BF1F-40BE-968A-F0F041919233}">
      <dgm:prSet/>
      <dgm:spPr/>
      <dgm:t>
        <a:bodyPr/>
        <a:lstStyle/>
        <a:p>
          <a:endParaRPr lang="bg-BG"/>
        </a:p>
      </dgm:t>
    </dgm:pt>
    <dgm:pt modelId="{B38DCA52-47DD-4245-9F88-24700ED915DD}">
      <dgm:prSet custT="1"/>
      <dgm:spPr/>
      <dgm:t>
        <a:bodyPr/>
        <a:lstStyle/>
        <a:p>
          <a:r>
            <a:rPr lang="en-US" sz="2000" b="1" dirty="0" smtClean="0">
              <a:solidFill>
                <a:srgbClr val="003300"/>
              </a:solidFill>
            </a:rPr>
            <a:t>The investment needs as defined comprise 6 billion EUR for achieving compliance, effectiveness and sustainability of the sector.</a:t>
          </a:r>
          <a:endParaRPr lang="bg-BG" sz="2000" b="1" dirty="0">
            <a:solidFill>
              <a:srgbClr val="003300"/>
            </a:solidFill>
          </a:endParaRPr>
        </a:p>
      </dgm:t>
    </dgm:pt>
    <dgm:pt modelId="{F783A1C3-38A6-4302-A209-EC15A3F724F9}" type="parTrans" cxnId="{75C919BE-9F42-41EA-8CD1-29EA9870551D}">
      <dgm:prSet/>
      <dgm:spPr/>
      <dgm:t>
        <a:bodyPr/>
        <a:lstStyle/>
        <a:p>
          <a:endParaRPr lang="bg-BG"/>
        </a:p>
      </dgm:t>
    </dgm:pt>
    <dgm:pt modelId="{27B05B0E-E254-45D0-AA50-D7C4D8818404}" type="sibTrans" cxnId="{75C919BE-9F42-41EA-8CD1-29EA9870551D}">
      <dgm:prSet/>
      <dgm:spPr/>
      <dgm:t>
        <a:bodyPr/>
        <a:lstStyle/>
        <a:p>
          <a:endParaRPr lang="bg-BG"/>
        </a:p>
      </dgm:t>
    </dgm:pt>
    <dgm:pt modelId="{F82D3147-D814-4A24-B113-F44A1F08156A}" type="pres">
      <dgm:prSet presAssocID="{82084DB9-2356-466C-9ADD-78F7061C43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B93DFFF-6FC4-4EB1-B8C7-5F30B0BE052D}" type="pres">
      <dgm:prSet presAssocID="{FD3A6248-A4A3-4F2B-92F3-508A71B59F6D}" presName="parentText" presStyleLbl="node1" presStyleIdx="0" presStyleCnt="3" custLinFactNeighborX="2043" custLinFactNeighborY="-151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89E2B6F-74A9-40D0-8555-8EBC56341C73}" type="pres">
      <dgm:prSet presAssocID="{F06A6977-C403-496E-AC08-F98657BA69D5}" presName="spacer" presStyleCnt="0"/>
      <dgm:spPr/>
    </dgm:pt>
    <dgm:pt modelId="{7F345461-8C4F-4FD8-AF5D-9A191E178C38}" type="pres">
      <dgm:prSet presAssocID="{48275F8E-D75B-421E-9E8D-2123A85DE63C}" presName="parentText" presStyleLbl="node1" presStyleIdx="1" presStyleCnt="3" custScaleY="49636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3710308-C4C0-463E-B319-E1386ECA573D}" type="pres">
      <dgm:prSet presAssocID="{48275F8E-D75B-421E-9E8D-2123A85DE63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53C0C7-DBFE-492C-A347-A622BBB915F9}" type="pres">
      <dgm:prSet presAssocID="{B38DCA52-47DD-4245-9F88-24700ED915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408012D-B198-4647-8FF8-A1066401AB49}" type="presOf" srcId="{A5AC09DC-B675-4214-85DC-2C175B96F43E}" destId="{33710308-C4C0-463E-B319-E1386ECA573D}" srcOrd="0" destOrd="0" presId="urn:microsoft.com/office/officeart/2005/8/layout/vList2"/>
    <dgm:cxn modelId="{75C919BE-9F42-41EA-8CD1-29EA9870551D}" srcId="{82084DB9-2356-466C-9ADD-78F7061C43F6}" destId="{B38DCA52-47DD-4245-9F88-24700ED915DD}" srcOrd="2" destOrd="0" parTransId="{F783A1C3-38A6-4302-A209-EC15A3F724F9}" sibTransId="{27B05B0E-E254-45D0-AA50-D7C4D8818404}"/>
    <dgm:cxn modelId="{66C989FD-D18D-417D-AE42-A94DB303924A}" type="presOf" srcId="{2F77DE2A-7F0B-4959-B688-B1E5D43B1CCA}" destId="{33710308-C4C0-463E-B319-E1386ECA573D}" srcOrd="0" destOrd="1" presId="urn:microsoft.com/office/officeart/2005/8/layout/vList2"/>
    <dgm:cxn modelId="{A5B8F387-4160-4589-BF9F-A673109DDCE5}" type="presOf" srcId="{B38DCA52-47DD-4245-9F88-24700ED915DD}" destId="{9F53C0C7-DBFE-492C-A347-A622BBB915F9}" srcOrd="0" destOrd="0" presId="urn:microsoft.com/office/officeart/2005/8/layout/vList2"/>
    <dgm:cxn modelId="{F635AAD8-7C95-42B7-9D79-814A75A8D092}" srcId="{82084DB9-2356-466C-9ADD-78F7061C43F6}" destId="{FD3A6248-A4A3-4F2B-92F3-508A71B59F6D}" srcOrd="0" destOrd="0" parTransId="{C4827FD1-E8E2-414B-8660-368A78FEB5EF}" sibTransId="{F06A6977-C403-496E-AC08-F98657BA69D5}"/>
    <dgm:cxn modelId="{6D1B9453-BAD6-4A4B-9526-EC22C4700C6D}" srcId="{48275F8E-D75B-421E-9E8D-2123A85DE63C}" destId="{55A93816-CD85-4F8C-801E-7F567B9AF7CE}" srcOrd="2" destOrd="0" parTransId="{AA71D7FC-FE62-4AC2-8A38-4B3779811520}" sibTransId="{0850D72A-EBC1-4779-A9DD-A18164C987C5}"/>
    <dgm:cxn modelId="{3D5E0E1B-BE94-472E-9E3A-43020D30188B}" type="presOf" srcId="{55A93816-CD85-4F8C-801E-7F567B9AF7CE}" destId="{33710308-C4C0-463E-B319-E1386ECA573D}" srcOrd="0" destOrd="2" presId="urn:microsoft.com/office/officeart/2005/8/layout/vList2"/>
    <dgm:cxn modelId="{FB5673ED-BF1F-40BE-968A-F0F041919233}" srcId="{48275F8E-D75B-421E-9E8D-2123A85DE63C}" destId="{E830D92E-AA09-4FBD-B9BD-7C998424B9C4}" srcOrd="3" destOrd="0" parTransId="{CAAD72A7-B19F-4BF8-841A-8E562363A9D8}" sibTransId="{219FEFD5-759B-4052-B61C-675486A82B90}"/>
    <dgm:cxn modelId="{E4C449DC-DB6D-4CF3-9AA7-2058358FDB3D}" srcId="{82084DB9-2356-466C-9ADD-78F7061C43F6}" destId="{48275F8E-D75B-421E-9E8D-2123A85DE63C}" srcOrd="1" destOrd="0" parTransId="{B38F6C85-8FD1-4A32-A352-9BA5C6144E06}" sibTransId="{02F206FF-2F0E-4C8F-8DD4-BD53DFA2FBAB}"/>
    <dgm:cxn modelId="{C74A8A5C-4868-4DBF-A92A-B19314822C09}" srcId="{48275F8E-D75B-421E-9E8D-2123A85DE63C}" destId="{A5AC09DC-B675-4214-85DC-2C175B96F43E}" srcOrd="0" destOrd="0" parTransId="{E74A80DC-E456-422B-A0C0-E56D4E487A47}" sibTransId="{447A8FEE-A348-4F01-BBD2-30D0D42A6F51}"/>
    <dgm:cxn modelId="{F6036070-E537-46D0-9D29-DAD501AFE687}" type="presOf" srcId="{FD3A6248-A4A3-4F2B-92F3-508A71B59F6D}" destId="{BB93DFFF-6FC4-4EB1-B8C7-5F30B0BE052D}" srcOrd="0" destOrd="0" presId="urn:microsoft.com/office/officeart/2005/8/layout/vList2"/>
    <dgm:cxn modelId="{3244001C-7E6A-4085-97C9-EF5AA75541AF}" type="presOf" srcId="{82084DB9-2356-466C-9ADD-78F7061C43F6}" destId="{F82D3147-D814-4A24-B113-F44A1F08156A}" srcOrd="0" destOrd="0" presId="urn:microsoft.com/office/officeart/2005/8/layout/vList2"/>
    <dgm:cxn modelId="{5494A712-B0E8-4EBF-9745-E977060EC87A}" type="presOf" srcId="{E830D92E-AA09-4FBD-B9BD-7C998424B9C4}" destId="{33710308-C4C0-463E-B319-E1386ECA573D}" srcOrd="0" destOrd="3" presId="urn:microsoft.com/office/officeart/2005/8/layout/vList2"/>
    <dgm:cxn modelId="{0B7659B1-0327-4886-8472-CBD33E6889DF}" srcId="{48275F8E-D75B-421E-9E8D-2123A85DE63C}" destId="{2F77DE2A-7F0B-4959-B688-B1E5D43B1CCA}" srcOrd="1" destOrd="0" parTransId="{84CCD3ED-2BAC-4EC8-B46A-C16B583A8CBD}" sibTransId="{CE493BCB-EED1-4BF3-AE2D-9F279912C5FD}"/>
    <dgm:cxn modelId="{FF5089B8-1A87-4566-83F1-0A6AD8AE7DF2}" type="presOf" srcId="{48275F8E-D75B-421E-9E8D-2123A85DE63C}" destId="{7F345461-8C4F-4FD8-AF5D-9A191E178C38}" srcOrd="0" destOrd="0" presId="urn:microsoft.com/office/officeart/2005/8/layout/vList2"/>
    <dgm:cxn modelId="{BF14CB88-1E77-41A8-BF3C-8B32AF7C92A4}" type="presParOf" srcId="{F82D3147-D814-4A24-B113-F44A1F08156A}" destId="{BB93DFFF-6FC4-4EB1-B8C7-5F30B0BE052D}" srcOrd="0" destOrd="0" presId="urn:microsoft.com/office/officeart/2005/8/layout/vList2"/>
    <dgm:cxn modelId="{94188A7A-2B13-4A5B-B4B2-E16CC61F0FE8}" type="presParOf" srcId="{F82D3147-D814-4A24-B113-F44A1F08156A}" destId="{889E2B6F-74A9-40D0-8555-8EBC56341C73}" srcOrd="1" destOrd="0" presId="urn:microsoft.com/office/officeart/2005/8/layout/vList2"/>
    <dgm:cxn modelId="{DE101C83-EBB9-4456-8486-2E58330245A2}" type="presParOf" srcId="{F82D3147-D814-4A24-B113-F44A1F08156A}" destId="{7F345461-8C4F-4FD8-AF5D-9A191E178C38}" srcOrd="2" destOrd="0" presId="urn:microsoft.com/office/officeart/2005/8/layout/vList2"/>
    <dgm:cxn modelId="{AB18C929-6A16-454B-B047-DF2E67CD4AEC}" type="presParOf" srcId="{F82D3147-D814-4A24-B113-F44A1F08156A}" destId="{33710308-C4C0-463E-B319-E1386ECA573D}" srcOrd="3" destOrd="0" presId="urn:microsoft.com/office/officeart/2005/8/layout/vList2"/>
    <dgm:cxn modelId="{4AA35C65-C401-40A2-B2AB-47D65C776DAC}" type="presParOf" srcId="{F82D3147-D814-4A24-B113-F44A1F08156A}" destId="{9F53C0C7-DBFE-492C-A347-A622BBB915F9}" srcOrd="4" destOrd="0" presId="urn:microsoft.com/office/officeart/2005/8/layout/vList2"/>
  </dgm:cxnLst>
  <dgm:bg/>
  <dgm:whole>
    <a:ln>
      <a:solidFill>
        <a:schemeClr val="bg1">
          <a:lumMod val="90000"/>
        </a:schemeClr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7759BE-E569-422B-85DC-939EA15C65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5A24EECA-9062-49A7-B41B-EA4E6E8D712A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en-US" sz="3000" b="1" dirty="0" smtClean="0">
              <a:solidFill>
                <a:schemeClr val="tx2">
                  <a:lumMod val="25000"/>
                </a:schemeClr>
              </a:solidFill>
            </a:rPr>
            <a:t>Regional Feasibility Studies for 14 areas</a:t>
          </a:r>
          <a:r>
            <a:rPr lang="bg-BG" altLang="bg-BG" sz="3000" b="1" dirty="0" smtClean="0">
              <a:solidFill>
                <a:schemeClr val="tx2">
                  <a:lumMod val="25000"/>
                </a:schemeClr>
              </a:solidFill>
            </a:rPr>
            <a:t> </a:t>
          </a:r>
          <a:endParaRPr lang="bg-BG" sz="3000" b="1" dirty="0">
            <a:solidFill>
              <a:schemeClr val="tx2">
                <a:lumMod val="25000"/>
              </a:schemeClr>
            </a:solidFill>
          </a:endParaRPr>
        </a:p>
      </dgm:t>
    </dgm:pt>
    <dgm:pt modelId="{9CE46ABA-EEB4-4E93-9099-F0933CE1B7C3}" type="parTrans" cxnId="{DF1693EE-6E7C-4E1B-8C09-89F2B4FAB1C6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CE28CF7F-C1DE-4227-ADED-327C5C1DF943}" type="sibTrans" cxnId="{DF1693EE-6E7C-4E1B-8C09-89F2B4FAB1C6}">
      <dgm:prSet/>
      <dgm:spPr/>
      <dgm:t>
        <a:bodyPr/>
        <a:lstStyle/>
        <a:p>
          <a:endParaRPr lang="bg-BG">
            <a:solidFill>
              <a:schemeClr val="tx2">
                <a:lumMod val="25000"/>
              </a:schemeClr>
            </a:solidFill>
          </a:endParaRPr>
        </a:p>
      </dgm:t>
    </dgm:pt>
    <dgm:pt modelId="{BEDA3616-EA29-4141-B2DD-6409712C5210}" type="pres">
      <dgm:prSet presAssocID="{3A7759BE-E569-422B-85DC-939EA15C65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C27432F-020E-4AA6-9788-5D862CA9A5C1}" type="pres">
      <dgm:prSet presAssocID="{5A24EECA-9062-49A7-B41B-EA4E6E8D71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F1693EE-6E7C-4E1B-8C09-89F2B4FAB1C6}" srcId="{3A7759BE-E569-422B-85DC-939EA15C6527}" destId="{5A24EECA-9062-49A7-B41B-EA4E6E8D712A}" srcOrd="0" destOrd="0" parTransId="{9CE46ABA-EEB4-4E93-9099-F0933CE1B7C3}" sibTransId="{CE28CF7F-C1DE-4227-ADED-327C5C1DF943}"/>
    <dgm:cxn modelId="{F9A5343E-0BEB-442E-A505-EC9349B09A8C}" type="presOf" srcId="{5A24EECA-9062-49A7-B41B-EA4E6E8D712A}" destId="{7C27432F-020E-4AA6-9788-5D862CA9A5C1}" srcOrd="0" destOrd="0" presId="urn:microsoft.com/office/officeart/2005/8/layout/vList2"/>
    <dgm:cxn modelId="{10B4ADEE-252C-4C35-B704-7A0F30B62099}" type="presOf" srcId="{3A7759BE-E569-422B-85DC-939EA15C6527}" destId="{BEDA3616-EA29-4141-B2DD-6409712C5210}" srcOrd="0" destOrd="0" presId="urn:microsoft.com/office/officeart/2005/8/layout/vList2"/>
    <dgm:cxn modelId="{74E440E6-8B00-40AC-87E3-9188FBD8A53A}" type="presParOf" srcId="{BEDA3616-EA29-4141-B2DD-6409712C5210}" destId="{7C27432F-020E-4AA6-9788-5D862CA9A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84DB9-2356-466C-9ADD-78F7061C43F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bg-BG"/>
        </a:p>
      </dgm:t>
    </dgm:pt>
    <dgm:pt modelId="{FD3A6248-A4A3-4F2B-92F3-508A71B59F6D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>
                  <a:lumMod val="25000"/>
                </a:schemeClr>
              </a:solidFill>
            </a:rPr>
            <a:t>4 Contracts for 20 ml. EUR were signed in March 2016</a:t>
          </a:r>
          <a:endParaRPr lang="bg-BG" sz="2000" b="1" dirty="0" smtClean="0">
            <a:solidFill>
              <a:schemeClr val="tx2">
                <a:lumMod val="25000"/>
              </a:schemeClr>
            </a:solidFill>
          </a:endParaRPr>
        </a:p>
      </dgm:t>
    </dgm:pt>
    <dgm:pt modelId="{C4827FD1-E8E2-414B-8660-368A78FEB5EF}" type="parTrans" cxnId="{F635AAD8-7C95-42B7-9D79-814A75A8D092}">
      <dgm:prSet/>
      <dgm:spPr/>
      <dgm:t>
        <a:bodyPr/>
        <a:lstStyle/>
        <a:p>
          <a:endParaRPr lang="bg-BG"/>
        </a:p>
      </dgm:t>
    </dgm:pt>
    <dgm:pt modelId="{F06A6977-C403-496E-AC08-F98657BA69D5}" type="sibTrans" cxnId="{F635AAD8-7C95-42B7-9D79-814A75A8D092}">
      <dgm:prSet/>
      <dgm:spPr/>
      <dgm:t>
        <a:bodyPr/>
        <a:lstStyle/>
        <a:p>
          <a:endParaRPr lang="bg-BG"/>
        </a:p>
      </dgm:t>
    </dgm:pt>
    <dgm:pt modelId="{48275F8E-D75B-421E-9E8D-2123A85DE63C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>
                  <a:lumMod val="25000"/>
                </a:schemeClr>
              </a:solidFill>
            </a:rPr>
            <a:t>Technical and economical documentation for project application under Operational </a:t>
          </a:r>
          <a:r>
            <a:rPr lang="en-US" sz="2000" b="1" dirty="0" err="1" smtClean="0">
              <a:solidFill>
                <a:schemeClr val="tx2">
                  <a:lumMod val="25000"/>
                </a:schemeClr>
              </a:solidFill>
            </a:rPr>
            <a:t>programme</a:t>
          </a:r>
          <a:r>
            <a:rPr lang="en-US" sz="2000" b="1" dirty="0" smtClean="0">
              <a:solidFill>
                <a:schemeClr val="tx2">
                  <a:lumMod val="25000"/>
                </a:schemeClr>
              </a:solidFill>
            </a:rPr>
            <a:t> “Environment 2014-2020”</a:t>
          </a:r>
        </a:p>
      </dgm:t>
    </dgm:pt>
    <dgm:pt modelId="{B38F6C85-8FD1-4A32-A352-9BA5C6144E06}" type="parTrans" cxnId="{E4C449DC-DB6D-4CF3-9AA7-2058358FDB3D}">
      <dgm:prSet/>
      <dgm:spPr/>
      <dgm:t>
        <a:bodyPr/>
        <a:lstStyle/>
        <a:p>
          <a:endParaRPr lang="bg-BG"/>
        </a:p>
      </dgm:t>
    </dgm:pt>
    <dgm:pt modelId="{02F206FF-2F0E-4C8F-8DD4-BD53DFA2FBAB}" type="sibTrans" cxnId="{E4C449DC-DB6D-4CF3-9AA7-2058358FDB3D}">
      <dgm:prSet/>
      <dgm:spPr/>
      <dgm:t>
        <a:bodyPr/>
        <a:lstStyle/>
        <a:p>
          <a:endParaRPr lang="bg-BG"/>
        </a:p>
      </dgm:t>
    </dgm:pt>
    <dgm:pt modelId="{42AC7D4E-9ED5-4427-94A9-319C0BC115FE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>
                  <a:lumMod val="25000"/>
                </a:schemeClr>
              </a:solidFill>
            </a:rPr>
            <a:t>The measures should ensure achieving compliance with EU directives and effectiveness of the WSS infrastructure</a:t>
          </a:r>
          <a:endParaRPr lang="bg-BG" sz="2000" b="1" dirty="0" smtClean="0">
            <a:solidFill>
              <a:schemeClr val="tx2">
                <a:lumMod val="25000"/>
              </a:schemeClr>
            </a:solidFill>
          </a:endParaRPr>
        </a:p>
      </dgm:t>
    </dgm:pt>
    <dgm:pt modelId="{95222DC4-D459-40D2-BB86-9FBCE85F2EC9}" type="parTrans" cxnId="{AD24CA04-DA74-49B8-A0CE-7D1AAE2647F6}">
      <dgm:prSet/>
      <dgm:spPr/>
      <dgm:t>
        <a:bodyPr/>
        <a:lstStyle/>
        <a:p>
          <a:endParaRPr lang="bg-BG"/>
        </a:p>
      </dgm:t>
    </dgm:pt>
    <dgm:pt modelId="{C4C83756-103E-4CF6-9A98-53B925C17437}" type="sibTrans" cxnId="{AD24CA04-DA74-49B8-A0CE-7D1AAE2647F6}">
      <dgm:prSet/>
      <dgm:spPr/>
      <dgm:t>
        <a:bodyPr/>
        <a:lstStyle/>
        <a:p>
          <a:endParaRPr lang="bg-BG"/>
        </a:p>
      </dgm:t>
    </dgm:pt>
    <dgm:pt modelId="{2C32B67E-8F01-4454-8BDA-FC2AB25A559D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en-US" altLang="bg-BG" sz="2000" b="1" dirty="0" smtClean="0">
              <a:solidFill>
                <a:schemeClr val="tx2">
                  <a:lumMod val="25000"/>
                </a:schemeClr>
              </a:solidFill>
            </a:rPr>
            <a:t>The feasibility studies (technical documentation) will be ready by the Spring of 2017 and application forms later in the autumn of 2017.</a:t>
          </a:r>
          <a:endParaRPr lang="bg-BG" altLang="bg-BG" sz="2000" b="1" dirty="0" smtClean="0">
            <a:solidFill>
              <a:schemeClr val="tx2">
                <a:lumMod val="25000"/>
              </a:schemeClr>
            </a:solidFill>
          </a:endParaRPr>
        </a:p>
      </dgm:t>
    </dgm:pt>
    <dgm:pt modelId="{DD941562-B5AA-43F4-B54A-E8215C34F3D9}" type="parTrans" cxnId="{B28E3F19-65CE-4D67-B460-53852067EF1A}">
      <dgm:prSet/>
      <dgm:spPr/>
      <dgm:t>
        <a:bodyPr/>
        <a:lstStyle/>
        <a:p>
          <a:endParaRPr lang="bg-BG"/>
        </a:p>
      </dgm:t>
    </dgm:pt>
    <dgm:pt modelId="{47C42CB2-9E38-4322-B6FE-D1BCB4C12D89}" type="sibTrans" cxnId="{B28E3F19-65CE-4D67-B460-53852067EF1A}">
      <dgm:prSet/>
      <dgm:spPr/>
      <dgm:t>
        <a:bodyPr/>
        <a:lstStyle/>
        <a:p>
          <a:endParaRPr lang="bg-BG"/>
        </a:p>
      </dgm:t>
    </dgm:pt>
    <dgm:pt modelId="{F82D3147-D814-4A24-B113-F44A1F08156A}" type="pres">
      <dgm:prSet presAssocID="{82084DB9-2356-466C-9ADD-78F7061C43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B93DFFF-6FC4-4EB1-B8C7-5F30B0BE052D}" type="pres">
      <dgm:prSet presAssocID="{FD3A6248-A4A3-4F2B-92F3-508A71B59F6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8BC7BA-0A03-49B8-B5FD-F7578446A6EE}" type="pres">
      <dgm:prSet presAssocID="{F06A6977-C403-496E-AC08-F98657BA69D5}" presName="spacer" presStyleCnt="0"/>
      <dgm:spPr/>
      <dgm:t>
        <a:bodyPr/>
        <a:lstStyle/>
        <a:p>
          <a:endParaRPr lang="bg-BG"/>
        </a:p>
      </dgm:t>
    </dgm:pt>
    <dgm:pt modelId="{6E1826FD-C146-4644-9CD4-A30416B9F6D4}" type="pres">
      <dgm:prSet presAssocID="{48275F8E-D75B-421E-9E8D-2123A85DE6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3DCA4D9-A80B-4AA1-B619-9F8B1CE5AA22}" type="pres">
      <dgm:prSet presAssocID="{02F206FF-2F0E-4C8F-8DD4-BD53DFA2FBAB}" presName="spacer" presStyleCnt="0"/>
      <dgm:spPr/>
      <dgm:t>
        <a:bodyPr/>
        <a:lstStyle/>
        <a:p>
          <a:endParaRPr lang="bg-BG"/>
        </a:p>
      </dgm:t>
    </dgm:pt>
    <dgm:pt modelId="{9A7773AE-5833-4573-B8D6-88530F97BF3E}" type="pres">
      <dgm:prSet presAssocID="{42AC7D4E-9ED5-4427-94A9-319C0BC115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62CB2DF-1DAA-42A7-A6B2-0F65702C6A8D}" type="pres">
      <dgm:prSet presAssocID="{C4C83756-103E-4CF6-9A98-53B925C17437}" presName="spacer" presStyleCnt="0"/>
      <dgm:spPr/>
      <dgm:t>
        <a:bodyPr/>
        <a:lstStyle/>
        <a:p>
          <a:endParaRPr lang="bg-BG"/>
        </a:p>
      </dgm:t>
    </dgm:pt>
    <dgm:pt modelId="{F4ED6F69-E478-44BE-8AF0-81A27661A977}" type="pres">
      <dgm:prSet presAssocID="{2C32B67E-8F01-4454-8BDA-FC2AB25A55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D5F210C-8F12-4176-BBF5-2E72EB1A289D}" type="presOf" srcId="{42AC7D4E-9ED5-4427-94A9-319C0BC115FE}" destId="{9A7773AE-5833-4573-B8D6-88530F97BF3E}" srcOrd="0" destOrd="0" presId="urn:microsoft.com/office/officeart/2005/8/layout/vList2"/>
    <dgm:cxn modelId="{B28E3F19-65CE-4D67-B460-53852067EF1A}" srcId="{82084DB9-2356-466C-9ADD-78F7061C43F6}" destId="{2C32B67E-8F01-4454-8BDA-FC2AB25A559D}" srcOrd="3" destOrd="0" parTransId="{DD941562-B5AA-43F4-B54A-E8215C34F3D9}" sibTransId="{47C42CB2-9E38-4322-B6FE-D1BCB4C12D89}"/>
    <dgm:cxn modelId="{7AA8C1BD-C77A-48DE-9AF6-18A3D1F75239}" type="presOf" srcId="{2C32B67E-8F01-4454-8BDA-FC2AB25A559D}" destId="{F4ED6F69-E478-44BE-8AF0-81A27661A977}" srcOrd="0" destOrd="0" presId="urn:microsoft.com/office/officeart/2005/8/layout/vList2"/>
    <dgm:cxn modelId="{E4C449DC-DB6D-4CF3-9AA7-2058358FDB3D}" srcId="{82084DB9-2356-466C-9ADD-78F7061C43F6}" destId="{48275F8E-D75B-421E-9E8D-2123A85DE63C}" srcOrd="1" destOrd="0" parTransId="{B38F6C85-8FD1-4A32-A352-9BA5C6144E06}" sibTransId="{02F206FF-2F0E-4C8F-8DD4-BD53DFA2FBAB}"/>
    <dgm:cxn modelId="{F635AAD8-7C95-42B7-9D79-814A75A8D092}" srcId="{82084DB9-2356-466C-9ADD-78F7061C43F6}" destId="{FD3A6248-A4A3-4F2B-92F3-508A71B59F6D}" srcOrd="0" destOrd="0" parTransId="{C4827FD1-E8E2-414B-8660-368A78FEB5EF}" sibTransId="{F06A6977-C403-496E-AC08-F98657BA69D5}"/>
    <dgm:cxn modelId="{C3309902-09CF-4275-A9D8-0D94000724EB}" type="presOf" srcId="{FD3A6248-A4A3-4F2B-92F3-508A71B59F6D}" destId="{BB93DFFF-6FC4-4EB1-B8C7-5F30B0BE052D}" srcOrd="0" destOrd="0" presId="urn:microsoft.com/office/officeart/2005/8/layout/vList2"/>
    <dgm:cxn modelId="{A175EF37-F9ED-4CC0-AB02-7C36CCD75B9E}" type="presOf" srcId="{82084DB9-2356-466C-9ADD-78F7061C43F6}" destId="{F82D3147-D814-4A24-B113-F44A1F08156A}" srcOrd="0" destOrd="0" presId="urn:microsoft.com/office/officeart/2005/8/layout/vList2"/>
    <dgm:cxn modelId="{AD24CA04-DA74-49B8-A0CE-7D1AAE2647F6}" srcId="{82084DB9-2356-466C-9ADD-78F7061C43F6}" destId="{42AC7D4E-9ED5-4427-94A9-319C0BC115FE}" srcOrd="2" destOrd="0" parTransId="{95222DC4-D459-40D2-BB86-9FBCE85F2EC9}" sibTransId="{C4C83756-103E-4CF6-9A98-53B925C17437}"/>
    <dgm:cxn modelId="{A124FCEE-8048-4FF1-8807-A2ABBA19312D}" type="presOf" srcId="{48275F8E-D75B-421E-9E8D-2123A85DE63C}" destId="{6E1826FD-C146-4644-9CD4-A30416B9F6D4}" srcOrd="0" destOrd="0" presId="urn:microsoft.com/office/officeart/2005/8/layout/vList2"/>
    <dgm:cxn modelId="{D4C1A7ED-9B2A-4339-80D3-8D08A9D834AE}" type="presParOf" srcId="{F82D3147-D814-4A24-B113-F44A1F08156A}" destId="{BB93DFFF-6FC4-4EB1-B8C7-5F30B0BE052D}" srcOrd="0" destOrd="0" presId="urn:microsoft.com/office/officeart/2005/8/layout/vList2"/>
    <dgm:cxn modelId="{BE1F4637-8FCB-4239-A2C6-DFF8F419DAE0}" type="presParOf" srcId="{F82D3147-D814-4A24-B113-F44A1F08156A}" destId="{3D8BC7BA-0A03-49B8-B5FD-F7578446A6EE}" srcOrd="1" destOrd="0" presId="urn:microsoft.com/office/officeart/2005/8/layout/vList2"/>
    <dgm:cxn modelId="{7A48A065-D940-476A-9285-DEC6D75DCD21}" type="presParOf" srcId="{F82D3147-D814-4A24-B113-F44A1F08156A}" destId="{6E1826FD-C146-4644-9CD4-A30416B9F6D4}" srcOrd="2" destOrd="0" presId="urn:microsoft.com/office/officeart/2005/8/layout/vList2"/>
    <dgm:cxn modelId="{72846AC7-CC09-4953-95FE-68B87AB636FD}" type="presParOf" srcId="{F82D3147-D814-4A24-B113-F44A1F08156A}" destId="{03DCA4D9-A80B-4AA1-B619-9F8B1CE5AA22}" srcOrd="3" destOrd="0" presId="urn:microsoft.com/office/officeart/2005/8/layout/vList2"/>
    <dgm:cxn modelId="{6D33FD00-21DB-4845-A1D5-05277C443817}" type="presParOf" srcId="{F82D3147-D814-4A24-B113-F44A1F08156A}" destId="{9A7773AE-5833-4573-B8D6-88530F97BF3E}" srcOrd="4" destOrd="0" presId="urn:microsoft.com/office/officeart/2005/8/layout/vList2"/>
    <dgm:cxn modelId="{E486E71F-FF9B-49FD-9FCC-52C975B19E44}" type="presParOf" srcId="{F82D3147-D814-4A24-B113-F44A1F08156A}" destId="{462CB2DF-1DAA-42A7-A6B2-0F65702C6A8D}" srcOrd="5" destOrd="0" presId="urn:microsoft.com/office/officeart/2005/8/layout/vList2"/>
    <dgm:cxn modelId="{4A1F6E72-1B72-44FD-B4CE-F8E38D4D254B}" type="presParOf" srcId="{F82D3147-D814-4A24-B113-F44A1F08156A}" destId="{F4ED6F69-E478-44BE-8AF0-81A27661A977}" srcOrd="6" destOrd="0" presId="urn:microsoft.com/office/officeart/2005/8/layout/vList2"/>
  </dgm:cxnLst>
  <dgm:bg/>
  <dgm:whole>
    <a:ln>
      <a:solidFill>
        <a:schemeClr val="bg1">
          <a:lumMod val="90000"/>
        </a:schemeClr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1B38-E451-426B-AC11-BC4399F17D8B}">
      <dsp:nvSpPr>
        <dsp:cNvPr id="0" name=""/>
        <dsp:cNvSpPr/>
      </dsp:nvSpPr>
      <dsp:spPr>
        <a:xfrm>
          <a:off x="3732552" y="1784161"/>
          <a:ext cx="1714669" cy="81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98"/>
              </a:lnTo>
              <a:lnTo>
                <a:pt x="1714669" y="556098"/>
              </a:lnTo>
              <a:lnTo>
                <a:pt x="1714669" y="816026"/>
              </a:lnTo>
            </a:path>
          </a:pathLst>
        </a:custGeom>
        <a:noFill/>
        <a:ln w="1905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EE569-B85D-4889-9730-913E2D90906B}">
      <dsp:nvSpPr>
        <dsp:cNvPr id="0" name=""/>
        <dsp:cNvSpPr/>
      </dsp:nvSpPr>
      <dsp:spPr>
        <a:xfrm>
          <a:off x="2017883" y="1784161"/>
          <a:ext cx="1714669" cy="816026"/>
        </a:xfrm>
        <a:custGeom>
          <a:avLst/>
          <a:gdLst/>
          <a:ahLst/>
          <a:cxnLst/>
          <a:rect l="0" t="0" r="0" b="0"/>
          <a:pathLst>
            <a:path>
              <a:moveTo>
                <a:pt x="1714669" y="0"/>
              </a:moveTo>
              <a:lnTo>
                <a:pt x="1714669" y="556098"/>
              </a:lnTo>
              <a:lnTo>
                <a:pt x="0" y="556098"/>
              </a:lnTo>
              <a:lnTo>
                <a:pt x="0" y="816026"/>
              </a:lnTo>
            </a:path>
          </a:pathLst>
        </a:custGeom>
        <a:noFill/>
        <a:ln w="1905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D7A63-695D-40C6-946F-E17D53909BF3}">
      <dsp:nvSpPr>
        <dsp:cNvPr id="0" name=""/>
        <dsp:cNvSpPr/>
      </dsp:nvSpPr>
      <dsp:spPr>
        <a:xfrm>
          <a:off x="2329641" y="2464"/>
          <a:ext cx="2805822" cy="1781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6AC2B7-E2EF-409B-A5BB-D631114053D8}">
      <dsp:nvSpPr>
        <dsp:cNvPr id="0" name=""/>
        <dsp:cNvSpPr/>
      </dsp:nvSpPr>
      <dsp:spPr>
        <a:xfrm>
          <a:off x="2641399" y="298634"/>
          <a:ext cx="2805822" cy="17816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88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>
                  <a:lumMod val="25000"/>
                </a:schemeClr>
              </a:solidFill>
              <a:effectLst/>
            </a:rPr>
            <a:t>Management of the Water Sector in Bulgaria</a:t>
          </a:r>
          <a:endParaRPr lang="bg-BG" sz="1600" kern="1200" dirty="0">
            <a:solidFill>
              <a:schemeClr val="tx2">
                <a:lumMod val="25000"/>
              </a:schemeClr>
            </a:solidFill>
            <a:effectLst/>
          </a:endParaRPr>
        </a:p>
      </dsp:txBody>
      <dsp:txXfrm>
        <a:off x="2641399" y="298634"/>
        <a:ext cx="2805822" cy="1781697"/>
      </dsp:txXfrm>
    </dsp:sp>
    <dsp:sp modelId="{2193CC42-1FF0-4E07-AFEA-A8D1037508A7}">
      <dsp:nvSpPr>
        <dsp:cNvPr id="0" name=""/>
        <dsp:cNvSpPr/>
      </dsp:nvSpPr>
      <dsp:spPr>
        <a:xfrm>
          <a:off x="614972" y="2600188"/>
          <a:ext cx="2805822" cy="1781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2500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C63497-9A6D-430C-8D01-0E9E8D955170}">
      <dsp:nvSpPr>
        <dsp:cNvPr id="0" name=""/>
        <dsp:cNvSpPr/>
      </dsp:nvSpPr>
      <dsp:spPr>
        <a:xfrm>
          <a:off x="926730" y="2896358"/>
          <a:ext cx="2805822" cy="178169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905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600" b="1" kern="1200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Ministry of Environment and Waters</a:t>
          </a:r>
          <a:r>
            <a:rPr lang="bg-BG" altLang="ko-KR" sz="1600" b="1" kern="1200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kern="1200" dirty="0" smtClean="0">
            <a:solidFill>
              <a:schemeClr val="tx2">
                <a:lumMod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kern="1200" dirty="0" smtClean="0">
            <a:solidFill>
              <a:schemeClr val="tx2">
                <a:lumMod val="25000"/>
              </a:schemeClr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The national management of the water resources</a:t>
          </a:r>
          <a:endParaRPr lang="bg-BG" altLang="ko-KR" sz="1600" b="1" kern="1200" dirty="0" smtClean="0">
            <a:solidFill>
              <a:schemeClr val="tx2">
                <a:lumMod val="25000"/>
              </a:schemeClr>
            </a:solidFill>
            <a:ea typeface="굴림" charset="-127"/>
          </a:endParaRPr>
        </a:p>
      </dsp:txBody>
      <dsp:txXfrm>
        <a:off x="926730" y="2896358"/>
        <a:ext cx="2805822" cy="1781697"/>
      </dsp:txXfrm>
    </dsp:sp>
    <dsp:sp modelId="{56EA6B15-C7BE-4A03-9F7F-27D357261027}">
      <dsp:nvSpPr>
        <dsp:cNvPr id="0" name=""/>
        <dsp:cNvSpPr/>
      </dsp:nvSpPr>
      <dsp:spPr>
        <a:xfrm>
          <a:off x="4044311" y="2600188"/>
          <a:ext cx="2805822" cy="1781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2500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DD1E42-1930-4C35-8836-E55932F1254B}">
      <dsp:nvSpPr>
        <dsp:cNvPr id="0" name=""/>
        <dsp:cNvSpPr/>
      </dsp:nvSpPr>
      <dsp:spPr>
        <a:xfrm>
          <a:off x="4356069" y="2896358"/>
          <a:ext cx="2805822" cy="178169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905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600" b="1" kern="1200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Ministry of Regional Development and Public Works</a:t>
          </a:r>
          <a:endParaRPr lang="bg-BG" sz="1600" b="1" kern="1200" dirty="0" smtClean="0">
            <a:solidFill>
              <a:schemeClr val="tx2">
                <a:lumMod val="25000"/>
              </a:schemeClr>
            </a:solidFill>
            <a:ea typeface="굴림" charset="-127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g-BG" sz="1600" kern="1200" dirty="0" smtClean="0">
            <a:solidFill>
              <a:schemeClr val="tx2">
                <a:lumMod val="25000"/>
              </a:schemeClr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2">
                  <a:lumMod val="25000"/>
                </a:schemeClr>
              </a:solidFill>
              <a:ea typeface="굴림" charset="-127"/>
            </a:rPr>
            <a:t>The national policy in the water supply and sewerage  sector</a:t>
          </a:r>
          <a:endParaRPr lang="bg-BG" sz="16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4356069" y="2896358"/>
        <a:ext cx="2805822" cy="1781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E7022-4F07-45E7-9EAD-0FD385E82D8A}">
      <dsp:nvSpPr>
        <dsp:cNvPr id="0" name=""/>
        <dsp:cNvSpPr/>
      </dsp:nvSpPr>
      <dsp:spPr>
        <a:xfrm>
          <a:off x="0" y="0"/>
          <a:ext cx="8424863" cy="1068875"/>
        </a:xfrm>
        <a:prstGeom prst="roundRect">
          <a:avLst/>
        </a:prstGeom>
        <a:solidFill>
          <a:schemeClr val="bg1">
            <a:lumMod val="25000"/>
            <a:alpha val="0"/>
          </a:schemeClr>
        </a:solidFill>
        <a:ln w="19050" cap="flat" cmpd="sng" algn="ctr">
          <a:solidFill>
            <a:schemeClr val="bg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>
                  <a:lumMod val="25000"/>
                </a:schemeClr>
              </a:solidFill>
            </a:rPr>
            <a:t>What we have done?</a:t>
          </a:r>
        </a:p>
      </dsp:txBody>
      <dsp:txXfrm>
        <a:off x="0" y="0"/>
        <a:ext cx="8424863" cy="1068875"/>
      </dsp:txXfrm>
    </dsp:sp>
    <dsp:sp modelId="{7358A329-545B-41FC-9B9C-70BFEA50BCB2}">
      <dsp:nvSpPr>
        <dsp:cNvPr id="0" name=""/>
        <dsp:cNvSpPr/>
      </dsp:nvSpPr>
      <dsp:spPr>
        <a:xfrm>
          <a:off x="0" y="1083228"/>
          <a:ext cx="8424863" cy="1068875"/>
        </a:xfrm>
        <a:prstGeom prst="roundRect">
          <a:avLst/>
        </a:prstGeom>
        <a:solidFill>
          <a:schemeClr val="bg2">
            <a:lumMod val="85000"/>
            <a:alpha val="0"/>
          </a:schemeClr>
        </a:solidFill>
        <a:ln w="19050" cap="flat" cmpd="sng" algn="ctr">
          <a:solidFill>
            <a:schemeClr val="bg1">
              <a:lumMod val="9000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25000"/>
                </a:schemeClr>
              </a:solidFill>
            </a:rPr>
            <a:t>The Water reform as initiated in 2009 has three pillars:</a:t>
          </a:r>
          <a:endParaRPr lang="bg-BG" sz="2400" b="1" kern="1200" dirty="0">
            <a:solidFill>
              <a:schemeClr val="bg1">
                <a:lumMod val="25000"/>
              </a:schemeClr>
            </a:solidFill>
          </a:endParaRPr>
        </a:p>
      </dsp:txBody>
      <dsp:txXfrm>
        <a:off x="0" y="1083228"/>
        <a:ext cx="8424863" cy="1068875"/>
      </dsp:txXfrm>
    </dsp:sp>
    <dsp:sp modelId="{1D4DAA69-ACA7-441B-A306-F07923297D59}">
      <dsp:nvSpPr>
        <dsp:cNvPr id="0" name=""/>
        <dsp:cNvSpPr/>
      </dsp:nvSpPr>
      <dsp:spPr>
        <a:xfrm>
          <a:off x="0" y="2165899"/>
          <a:ext cx="8424863" cy="1068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tx2">
              <a:lumMod val="25000"/>
              <a:alpha val="3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10000"/>
                </a:schemeClr>
              </a:solidFill>
            </a:rPr>
            <a:t>Public ownership of the water supply and sewage infrastructure – WSS </a:t>
          </a:r>
          <a:r>
            <a:rPr lang="en-US" sz="2000" b="1" kern="1200" dirty="0" smtClean="0">
              <a:solidFill>
                <a:schemeClr val="bg1">
                  <a:lumMod val="10000"/>
                </a:schemeClr>
              </a:solidFill>
            </a:rPr>
            <a:t>assets</a:t>
          </a:r>
          <a:r>
            <a:rPr lang="en-US" sz="2000" kern="1200" dirty="0" smtClean="0">
              <a:solidFill>
                <a:schemeClr val="bg1">
                  <a:lumMod val="10000"/>
                </a:schemeClr>
              </a:solidFill>
            </a:rPr>
            <a:t> - municipal or state owned on a functional principle.</a:t>
          </a:r>
          <a:endParaRPr lang="bg-BG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2165899"/>
        <a:ext cx="8424863" cy="1068875"/>
      </dsp:txXfrm>
    </dsp:sp>
    <dsp:sp modelId="{E3AB5C3D-C51E-425E-AB62-9CCC82063CBA}">
      <dsp:nvSpPr>
        <dsp:cNvPr id="0" name=""/>
        <dsp:cNvSpPr/>
      </dsp:nvSpPr>
      <dsp:spPr>
        <a:xfrm>
          <a:off x="0" y="3248570"/>
          <a:ext cx="8424863" cy="1068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tx2">
              <a:lumMod val="25000"/>
              <a:alpha val="3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10000"/>
                </a:schemeClr>
              </a:solidFill>
            </a:rPr>
            <a:t>Concluding </a:t>
          </a:r>
          <a:r>
            <a:rPr lang="en-US" sz="2000" b="1" kern="1200" dirty="0" smtClean="0">
              <a:solidFill>
                <a:schemeClr val="bg1">
                  <a:lumMod val="10000"/>
                </a:schemeClr>
              </a:solidFill>
            </a:rPr>
            <a:t>contracts</a:t>
          </a:r>
          <a:r>
            <a:rPr lang="en-US" sz="2000" kern="1200" dirty="0" smtClean="0">
              <a:solidFill>
                <a:schemeClr val="bg1">
                  <a:lumMod val="10000"/>
                </a:schemeClr>
              </a:solidFill>
            </a:rPr>
            <a:t> for Management, maintenance and operation of the WSS assets and provision of WSS services between the water supply and sewage association as representative bodies of the owners and WSS companies.</a:t>
          </a:r>
          <a:endParaRPr lang="bg-BG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3248570"/>
        <a:ext cx="8424863" cy="1068875"/>
      </dsp:txXfrm>
    </dsp:sp>
    <dsp:sp modelId="{102435DC-BD58-4AE9-B77F-F8B5766E6569}">
      <dsp:nvSpPr>
        <dsp:cNvPr id="0" name=""/>
        <dsp:cNvSpPr/>
      </dsp:nvSpPr>
      <dsp:spPr>
        <a:xfrm>
          <a:off x="0" y="4331241"/>
          <a:ext cx="8424863" cy="1068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tx2">
              <a:lumMod val="25000"/>
              <a:alpha val="3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10000"/>
                </a:schemeClr>
              </a:solidFill>
            </a:rPr>
            <a:t>Introducing and application of regional approach in </a:t>
          </a:r>
          <a:r>
            <a:rPr lang="en-US" sz="2000" b="1" kern="1200" dirty="0" smtClean="0">
              <a:solidFill>
                <a:schemeClr val="bg1">
                  <a:lumMod val="10000"/>
                </a:schemeClr>
              </a:solidFill>
            </a:rPr>
            <a:t>planning</a:t>
          </a:r>
          <a:r>
            <a:rPr lang="en-US" sz="2000" kern="1200" dirty="0" smtClean="0">
              <a:solidFill>
                <a:schemeClr val="bg1">
                  <a:lumMod val="10000"/>
                </a:schemeClr>
              </a:solidFill>
            </a:rPr>
            <a:t> the development of the WSS infrastructure trough Regional Water and Waste Water Master plans and Regional Feasibility Studies.</a:t>
          </a:r>
          <a:endParaRPr lang="bg-BG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0" y="4331241"/>
        <a:ext cx="8424863" cy="1068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7432F-020E-4AA6-9788-5D862CA9A5C1}">
      <dsp:nvSpPr>
        <dsp:cNvPr id="0" name=""/>
        <dsp:cNvSpPr/>
      </dsp:nvSpPr>
      <dsp:spPr>
        <a:xfrm>
          <a:off x="0" y="341"/>
          <a:ext cx="8712968" cy="1151444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>
                  <a:lumMod val="25000"/>
                </a:schemeClr>
              </a:solidFill>
            </a:rPr>
            <a:t>Strategy for development and management of the water supply and sewage in Republic of Bulgaria</a:t>
          </a:r>
          <a:endParaRPr lang="bg-BG" sz="3000" b="1" kern="1200" dirty="0">
            <a:solidFill>
              <a:schemeClr val="bg1">
                <a:lumMod val="25000"/>
              </a:schemeClr>
            </a:solidFill>
          </a:endParaRPr>
        </a:p>
      </dsp:txBody>
      <dsp:txXfrm>
        <a:off x="0" y="341"/>
        <a:ext cx="8712968" cy="1151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3DFFF-6FC4-4EB1-B8C7-5F30B0BE052D}">
      <dsp:nvSpPr>
        <dsp:cNvPr id="0" name=""/>
        <dsp:cNvSpPr/>
      </dsp:nvSpPr>
      <dsp:spPr>
        <a:xfrm>
          <a:off x="0" y="2004"/>
          <a:ext cx="8784975" cy="93600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bg-BG" sz="2000" b="1" kern="1200" dirty="0" smtClean="0">
              <a:solidFill>
                <a:schemeClr val="bg1">
                  <a:lumMod val="25000"/>
                </a:schemeClr>
              </a:solidFill>
            </a:rPr>
            <a:t>The Strategy was elaborated and adopted in 2014 with the support of the World bank together with an Action plan for its implementation</a:t>
          </a:r>
          <a:endParaRPr lang="bg-BG" sz="2000" b="1" kern="1200" dirty="0" smtClean="0">
            <a:solidFill>
              <a:schemeClr val="bg1">
                <a:lumMod val="25000"/>
              </a:schemeClr>
            </a:solidFill>
          </a:endParaRPr>
        </a:p>
      </dsp:txBody>
      <dsp:txXfrm>
        <a:off x="0" y="2004"/>
        <a:ext cx="8784975" cy="936000"/>
      </dsp:txXfrm>
    </dsp:sp>
    <dsp:sp modelId="{7F345461-8C4F-4FD8-AF5D-9A191E178C38}">
      <dsp:nvSpPr>
        <dsp:cNvPr id="0" name=""/>
        <dsp:cNvSpPr/>
      </dsp:nvSpPr>
      <dsp:spPr>
        <a:xfrm>
          <a:off x="0" y="1084189"/>
          <a:ext cx="8784975" cy="46459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bg1">
                  <a:lumMod val="25000"/>
                </a:schemeClr>
              </a:solidFill>
            </a:rPr>
            <a:t>It sets four strategic objectives:</a:t>
          </a:r>
          <a:endParaRPr lang="en-US" altLang="bg-BG" sz="2000" b="1" kern="1200" dirty="0" smtClean="0">
            <a:solidFill>
              <a:schemeClr val="bg1">
                <a:lumMod val="25000"/>
              </a:schemeClr>
            </a:solidFill>
          </a:endParaRPr>
        </a:p>
      </dsp:txBody>
      <dsp:txXfrm>
        <a:off x="0" y="1084189"/>
        <a:ext cx="8784975" cy="464592"/>
      </dsp:txXfrm>
    </dsp:sp>
    <dsp:sp modelId="{33710308-C4C0-463E-B319-E1386ECA573D}">
      <dsp:nvSpPr>
        <dsp:cNvPr id="0" name=""/>
        <dsp:cNvSpPr/>
      </dsp:nvSpPr>
      <dsp:spPr>
        <a:xfrm>
          <a:off x="0" y="1548781"/>
          <a:ext cx="8784975" cy="17595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solidFill>
                <a:srgbClr val="003300"/>
              </a:solidFill>
            </a:rPr>
            <a:t>Compliance</a:t>
          </a:r>
          <a:r>
            <a:rPr lang="en-US" sz="1800" kern="1200" dirty="0" smtClean="0">
              <a:solidFill>
                <a:srgbClr val="003300"/>
              </a:solidFill>
            </a:rPr>
            <a:t> - WSS infrastructure meets the requirements of the EU directives and Accession Treaty obligations;</a:t>
          </a:r>
          <a:endParaRPr lang="bg-BG" altLang="bg-BG" sz="1800" b="1" kern="1200" dirty="0" smtClean="0">
            <a:solidFill>
              <a:srgbClr val="00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solidFill>
                <a:srgbClr val="003300"/>
              </a:solidFill>
            </a:rPr>
            <a:t>Sustainability</a:t>
          </a:r>
          <a:r>
            <a:rPr lang="en-US" sz="1800" kern="1200" dirty="0" smtClean="0">
              <a:solidFill>
                <a:srgbClr val="003300"/>
              </a:solidFill>
            </a:rPr>
            <a:t> - WSS services are environmentally, technically and financially viable;</a:t>
          </a:r>
          <a:endParaRPr lang="bg-BG" sz="1800" kern="1200" dirty="0">
            <a:solidFill>
              <a:srgbClr val="00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solidFill>
                <a:srgbClr val="003300"/>
              </a:solidFill>
            </a:rPr>
            <a:t>Affordability</a:t>
          </a:r>
          <a:r>
            <a:rPr lang="en-US" sz="1800" kern="1200" dirty="0" smtClean="0">
              <a:solidFill>
                <a:srgbClr val="003300"/>
              </a:solidFill>
            </a:rPr>
            <a:t> - WSS services are affordable for all consumers;</a:t>
          </a:r>
          <a:endParaRPr lang="bg-BG" sz="1800" kern="1200" dirty="0">
            <a:solidFill>
              <a:srgbClr val="0033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solidFill>
                <a:srgbClr val="003300"/>
              </a:solidFill>
            </a:rPr>
            <a:t>Value for money </a:t>
          </a:r>
          <a:r>
            <a:rPr lang="en-US" sz="1800" kern="1200" dirty="0" smtClean="0">
              <a:solidFill>
                <a:srgbClr val="003300"/>
              </a:solidFill>
            </a:rPr>
            <a:t>- The service quality performance and efficiency are equivalent to good European practice.</a:t>
          </a:r>
          <a:endParaRPr lang="bg-BG" sz="1800" kern="1200" dirty="0">
            <a:solidFill>
              <a:srgbClr val="003300"/>
            </a:solidFill>
          </a:endParaRPr>
        </a:p>
      </dsp:txBody>
      <dsp:txXfrm>
        <a:off x="0" y="1548781"/>
        <a:ext cx="8784975" cy="1759500"/>
      </dsp:txXfrm>
    </dsp:sp>
    <dsp:sp modelId="{9F53C0C7-DBFE-492C-A347-A622BBB915F9}">
      <dsp:nvSpPr>
        <dsp:cNvPr id="0" name=""/>
        <dsp:cNvSpPr/>
      </dsp:nvSpPr>
      <dsp:spPr>
        <a:xfrm>
          <a:off x="0" y="3308281"/>
          <a:ext cx="8784975" cy="93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300"/>
              </a:solidFill>
            </a:rPr>
            <a:t>The investment needs as defined comprise 6 billion EUR for achieving compliance, effectiveness and sustainability of the sector.</a:t>
          </a:r>
          <a:endParaRPr lang="bg-BG" sz="2000" b="1" kern="1200" dirty="0">
            <a:solidFill>
              <a:srgbClr val="003300"/>
            </a:solidFill>
          </a:endParaRPr>
        </a:p>
      </dsp:txBody>
      <dsp:txXfrm>
        <a:off x="0" y="3308281"/>
        <a:ext cx="8784975" cy="93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7432F-020E-4AA6-9788-5D862CA9A5C1}">
      <dsp:nvSpPr>
        <dsp:cNvPr id="0" name=""/>
        <dsp:cNvSpPr/>
      </dsp:nvSpPr>
      <dsp:spPr>
        <a:xfrm>
          <a:off x="0" y="5103"/>
          <a:ext cx="8712968" cy="1141920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2">
                  <a:lumMod val="25000"/>
                </a:schemeClr>
              </a:solidFill>
            </a:rPr>
            <a:t>Regional Feasibility Studies for 14 areas</a:t>
          </a:r>
          <a:r>
            <a:rPr lang="bg-BG" altLang="bg-BG" sz="3000" b="1" kern="1200" dirty="0" smtClean="0">
              <a:solidFill>
                <a:schemeClr val="tx2">
                  <a:lumMod val="25000"/>
                </a:schemeClr>
              </a:solidFill>
            </a:rPr>
            <a:t> </a:t>
          </a:r>
          <a:endParaRPr lang="bg-BG" sz="30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0" y="5103"/>
        <a:ext cx="8712968" cy="1141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3DFFF-6FC4-4EB1-B8C7-5F30B0BE052D}">
      <dsp:nvSpPr>
        <dsp:cNvPr id="0" name=""/>
        <dsp:cNvSpPr/>
      </dsp:nvSpPr>
      <dsp:spPr>
        <a:xfrm>
          <a:off x="0" y="24723"/>
          <a:ext cx="8784975" cy="973439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25000"/>
                </a:schemeClr>
              </a:solidFill>
            </a:rPr>
            <a:t>4 Contracts for 20 ml. EUR were signed in March 2016</a:t>
          </a:r>
          <a:endParaRPr lang="bg-BG" sz="2000" b="1" kern="1200" dirty="0" smtClean="0">
            <a:solidFill>
              <a:schemeClr val="tx2">
                <a:lumMod val="25000"/>
              </a:schemeClr>
            </a:solidFill>
          </a:endParaRPr>
        </a:p>
      </dsp:txBody>
      <dsp:txXfrm>
        <a:off x="0" y="24723"/>
        <a:ext cx="8784975" cy="973439"/>
      </dsp:txXfrm>
    </dsp:sp>
    <dsp:sp modelId="{6E1826FD-C146-4644-9CD4-A30416B9F6D4}">
      <dsp:nvSpPr>
        <dsp:cNvPr id="0" name=""/>
        <dsp:cNvSpPr/>
      </dsp:nvSpPr>
      <dsp:spPr>
        <a:xfrm>
          <a:off x="0" y="1147923"/>
          <a:ext cx="8784975" cy="973439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25000"/>
                </a:schemeClr>
              </a:solidFill>
            </a:rPr>
            <a:t>Technical and economical documentation for project application under Operational </a:t>
          </a:r>
          <a:r>
            <a:rPr lang="en-US" sz="2000" b="1" kern="1200" dirty="0" err="1" smtClean="0">
              <a:solidFill>
                <a:schemeClr val="tx2">
                  <a:lumMod val="25000"/>
                </a:schemeClr>
              </a:solidFill>
            </a:rPr>
            <a:t>programme</a:t>
          </a:r>
          <a:r>
            <a:rPr lang="en-US" sz="2000" b="1" kern="1200" dirty="0" smtClean="0">
              <a:solidFill>
                <a:schemeClr val="tx2">
                  <a:lumMod val="25000"/>
                </a:schemeClr>
              </a:solidFill>
            </a:rPr>
            <a:t> “Environment 2014-2020”</a:t>
          </a:r>
        </a:p>
      </dsp:txBody>
      <dsp:txXfrm>
        <a:off x="0" y="1147923"/>
        <a:ext cx="8784975" cy="973439"/>
      </dsp:txXfrm>
    </dsp:sp>
    <dsp:sp modelId="{9A7773AE-5833-4573-B8D6-88530F97BF3E}">
      <dsp:nvSpPr>
        <dsp:cNvPr id="0" name=""/>
        <dsp:cNvSpPr/>
      </dsp:nvSpPr>
      <dsp:spPr>
        <a:xfrm>
          <a:off x="0" y="2271123"/>
          <a:ext cx="8784975" cy="973439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25000"/>
                </a:schemeClr>
              </a:solidFill>
            </a:rPr>
            <a:t>The measures should ensure achieving compliance with EU directives and effectiveness of the WSS infrastructure</a:t>
          </a:r>
          <a:endParaRPr lang="bg-BG" sz="2000" b="1" kern="1200" dirty="0" smtClean="0">
            <a:solidFill>
              <a:schemeClr val="tx2">
                <a:lumMod val="25000"/>
              </a:schemeClr>
            </a:solidFill>
          </a:endParaRPr>
        </a:p>
      </dsp:txBody>
      <dsp:txXfrm>
        <a:off x="0" y="2271123"/>
        <a:ext cx="8784975" cy="973439"/>
      </dsp:txXfrm>
    </dsp:sp>
    <dsp:sp modelId="{F4ED6F69-E478-44BE-8AF0-81A27661A977}">
      <dsp:nvSpPr>
        <dsp:cNvPr id="0" name=""/>
        <dsp:cNvSpPr/>
      </dsp:nvSpPr>
      <dsp:spPr>
        <a:xfrm>
          <a:off x="0" y="3394323"/>
          <a:ext cx="8784975" cy="973439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bg-BG" sz="2000" b="1" kern="1200" dirty="0" smtClean="0">
              <a:solidFill>
                <a:schemeClr val="tx2">
                  <a:lumMod val="25000"/>
                </a:schemeClr>
              </a:solidFill>
            </a:rPr>
            <a:t>The feasibility studies (technical documentation) will be ready by the Spring of 2017 and application forms later in the autumn of 2017.</a:t>
          </a:r>
          <a:endParaRPr lang="bg-BG" altLang="bg-BG" sz="2000" b="1" kern="1200" dirty="0" smtClean="0">
            <a:solidFill>
              <a:schemeClr val="tx2">
                <a:lumMod val="25000"/>
              </a:schemeClr>
            </a:solidFill>
          </a:endParaRPr>
        </a:p>
      </dsp:txBody>
      <dsp:txXfrm>
        <a:off x="0" y="3394323"/>
        <a:ext cx="8784975" cy="97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1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7936E-1864-4372-9D8D-D4DC438951A0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0935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80935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520B6-78F5-464E-A15E-73CF9D68809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1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E0C89-AA3B-4D6B-AF29-59E0BF57E6B6}" type="datetimeFigureOut">
              <a:rPr lang="bg-BG"/>
              <a:pPr>
                <a:defRPr/>
              </a:pPr>
              <a:t>12.5.2016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41267"/>
            <a:ext cx="5436235" cy="44922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935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80935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F2C75B-C0D5-446E-A8EE-652B794D6761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263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D5142-F740-4265-A14C-6270D43DC2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chemeClr val="tx2">
                    <a:lumMod val="25000"/>
                  </a:schemeClr>
                </a:solidFill>
              </a:rPr>
              <a:t>Процедурата стартира през септември 2015 г. и беше координирана с инициативата </a:t>
            </a:r>
            <a:r>
              <a:rPr lang="en-US" sz="1200" b="1" dirty="0" smtClean="0">
                <a:solidFill>
                  <a:schemeClr val="tx2">
                    <a:lumMod val="25000"/>
                  </a:schemeClr>
                </a:solidFill>
              </a:rPr>
              <a:t>JASPERS </a:t>
            </a:r>
            <a:r>
              <a:rPr lang="bg-BG" sz="1200" b="1" dirty="0" smtClean="0">
                <a:solidFill>
                  <a:schemeClr val="tx2">
                    <a:lumMod val="25000"/>
                  </a:schemeClr>
                </a:solidFill>
              </a:rPr>
              <a:t>и Европейската комисия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chemeClr val="tx2">
                    <a:lumMod val="25000"/>
                  </a:schemeClr>
                </a:solidFill>
              </a:rPr>
              <a:t>Участваха 45 предложения от 33 консорциума с българско и международно участие</a:t>
            </a:r>
            <a:endParaRPr lang="en-US" sz="1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chemeClr val="tx2">
                    <a:lumMod val="25000"/>
                  </a:schemeClr>
                </a:solidFill>
              </a:rPr>
              <a:t>Четирите договора ще бъдат подписани и изпълнявани едновременно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sz="1200" b="1" dirty="0" smtClean="0">
                <a:solidFill>
                  <a:schemeClr val="tx2">
                    <a:lumMod val="25000"/>
                  </a:schemeClr>
                </a:solidFill>
              </a:rPr>
              <a:t>По досегашните данни РПИП ще се изготвят за 183 агломерации, 57 от тях над 10 хил. е.ж.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944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499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862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323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05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390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142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650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828800"/>
            <a:ext cx="43053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3053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05300"/>
            <a:ext cx="43053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10400" y="61722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Vienna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bg-BG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2016 </a:t>
            </a:r>
            <a:endParaRPr lang="en-US" b="1" dirty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533400" y="1752600"/>
            <a:ext cx="4882314" cy="4422858"/>
          </a:xfrm>
          <a:prstGeom prst="teardrop">
            <a:avLst>
              <a:gd name="adj" fmla="val 146990"/>
            </a:avLst>
          </a:prstGeom>
          <a:solidFill>
            <a:schemeClr val="bg1">
              <a:lumMod val="90000"/>
              <a:alpha val="6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 anchorCtr="0">
            <a:normAutofit/>
          </a:bodyPr>
          <a:lstStyle/>
          <a:p>
            <a:pPr algn="ctr"/>
            <a:endParaRPr lang="bg-BG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Water and Sewerage Sector in Bulgaria </a:t>
            </a:r>
          </a:p>
          <a:p>
            <a:pPr algn="ctr"/>
            <a:r>
              <a:rPr lang="en-US" sz="3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Challenges and Vision</a:t>
            </a:r>
            <a:endParaRPr lang="bg-BG" sz="3000" dirty="0" smtClean="0">
              <a:latin typeface="Arial" pitchFamily="34" charset="0"/>
              <a:cs typeface="Arial" pitchFamily="34" charset="0"/>
            </a:endParaRPr>
          </a:p>
          <a:p>
            <a:endParaRPr lang="bg-BG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332656"/>
            <a:ext cx="7772400" cy="127605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3326" y="1863530"/>
            <a:ext cx="8712968" cy="4176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endParaRPr lang="ru-RU" sz="20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914400"/>
            <a:ext cx="8002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bg-BG" sz="2000" b="1" dirty="0" smtClean="0">
                <a:solidFill>
                  <a:schemeClr val="tx2">
                    <a:lumMod val="25000"/>
                  </a:schemeClr>
                </a:solidFill>
              </a:rPr>
              <a:t>Two projects of the MRDPW under OPE 2014-2020</a:t>
            </a:r>
            <a:endParaRPr lang="bg-BG" sz="20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35271"/>
              </p:ext>
            </p:extLst>
          </p:nvPr>
        </p:nvGraphicFramePr>
        <p:xfrm>
          <a:off x="381000" y="2133600"/>
          <a:ext cx="8382000" cy="402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Elaboration of the Regional Feasibility Studies for 14 areas</a:t>
                      </a:r>
                      <a:endParaRPr lang="bg-BG" altLang="bg-BG" sz="2000" b="1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Elaboration of Information Systems for the WSS infrastructure and services</a:t>
                      </a:r>
                    </a:p>
                  </a:txBody>
                  <a:tcP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Trainings, seminars, demonstration of good practices etc. for the stakeholders in the sector</a:t>
                      </a:r>
                      <a:endParaRPr lang="en-US" altLang="bg-BG" sz="2000" b="1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Revaluating</a:t>
                      </a:r>
                      <a:r>
                        <a:rPr lang="en-US" altLang="bg-BG" sz="20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the WSS public assets</a:t>
                      </a:r>
                      <a:endParaRPr lang="en-US" altLang="bg-BG" sz="2000" b="1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879">
                <a:tc>
                  <a:txBody>
                    <a:bodyPr/>
                    <a:lstStyle/>
                    <a:p>
                      <a:r>
                        <a:rPr lang="en-US" altLang="bg-BG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Consultancy</a:t>
                      </a:r>
                      <a:r>
                        <a:rPr lang="en-US" altLang="bg-BG" sz="20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services from the World bank </a:t>
                      </a:r>
                      <a:r>
                        <a:rPr kumimoji="0" lang="en-US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particularly intended to implement the Action plan to the WSS</a:t>
                      </a:r>
                      <a:r>
                        <a:rPr kumimoji="0" lang="en-US" sz="20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Strategy, to improve WSS services and optimize capital and operating costs, to</a:t>
                      </a:r>
                      <a:r>
                        <a:rPr kumimoji="0" lang="en-US" sz="20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continue enhancing the regulatory capacity to improve service delivery in the sector.</a:t>
                      </a:r>
                      <a:endParaRPr kumimoji="0" lang="bg-BG" sz="20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Others</a:t>
                      </a:r>
                      <a:endParaRPr lang="en-US" altLang="bg-BG" sz="2000" b="1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logo-bg-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470"/>
          <a:stretch>
            <a:fillRect/>
          </a:stretch>
        </p:blipFill>
        <p:spPr bwMode="auto">
          <a:xfrm>
            <a:off x="8138568" y="762000"/>
            <a:ext cx="1005432" cy="8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1027" name="Picture 3" descr="ES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5648" r="-93364" b="2890"/>
          <a:stretch>
            <a:fillRect/>
          </a:stretch>
        </p:blipFill>
        <p:spPr bwMode="auto">
          <a:xfrm>
            <a:off x="7239000" y="762000"/>
            <a:ext cx="1619672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524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Activities aiming at compliance and effectiveness, management and enhancing capacity in the WSS sector:</a:t>
            </a:r>
            <a:endParaRPr lang="bg-BG" sz="20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600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67600" cy="12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  <a:endParaRPr lang="bg-BG" sz="3600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6019800"/>
            <a:ext cx="3762164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www.mrrb.government.bg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953000" y="6019800"/>
            <a:ext cx="3762164" cy="620688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Nevena Ivanova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N.Ivanova@mrrb.government.bg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Karta Vo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788" y="2205038"/>
            <a:ext cx="6664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42988" y="1227138"/>
            <a:ext cx="720090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Map of Bulgaria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Water Catchments</a:t>
            </a:r>
            <a:endParaRPr lang="bg-BG" sz="3600" dirty="0">
              <a:solidFill>
                <a:schemeClr val="bg1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1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683568" y="191683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838200"/>
            <a:ext cx="720090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Institutional Framework</a:t>
            </a:r>
            <a:endParaRPr lang="bg-BG" sz="3600" dirty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4" descr="Ger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685800"/>
            <a:ext cx="720090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chemeClr val="bg1">
                    <a:lumMod val="25000"/>
                  </a:schemeClr>
                </a:solidFill>
              </a:rPr>
              <a:t>Functional framework</a:t>
            </a:r>
            <a:endParaRPr lang="bg-BG" sz="3600" dirty="0">
              <a:solidFill>
                <a:schemeClr val="bg1">
                  <a:lumMod val="25000"/>
                </a:schemeClr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52600" y="3200400"/>
            <a:ext cx="5238149" cy="3279311"/>
            <a:chOff x="223916" y="1911971"/>
            <a:chExt cx="7440428" cy="3501340"/>
          </a:xfrm>
        </p:grpSpPr>
        <p:sp>
          <p:nvSpPr>
            <p:cNvPr id="6" name="Freeform 5"/>
            <p:cNvSpPr/>
            <p:nvPr/>
          </p:nvSpPr>
          <p:spPr>
            <a:xfrm>
              <a:off x="4661625" y="2237408"/>
              <a:ext cx="3002719" cy="1728191"/>
            </a:xfrm>
            <a:custGeom>
              <a:avLst/>
              <a:gdLst>
                <a:gd name="connsiteX0" fmla="*/ 0 w 1375171"/>
                <a:gd name="connsiteY0" fmla="*/ 687586 h 1375171"/>
                <a:gd name="connsiteX1" fmla="*/ 201390 w 1375171"/>
                <a:gd name="connsiteY1" fmla="*/ 201389 h 1375171"/>
                <a:gd name="connsiteX2" fmla="*/ 687587 w 1375171"/>
                <a:gd name="connsiteY2" fmla="*/ 0 h 1375171"/>
                <a:gd name="connsiteX3" fmla="*/ 1173784 w 1375171"/>
                <a:gd name="connsiteY3" fmla="*/ 201390 h 1375171"/>
                <a:gd name="connsiteX4" fmla="*/ 1375173 w 1375171"/>
                <a:gd name="connsiteY4" fmla="*/ 687587 h 1375171"/>
                <a:gd name="connsiteX5" fmla="*/ 1173784 w 1375171"/>
                <a:gd name="connsiteY5" fmla="*/ 1173784 h 1375171"/>
                <a:gd name="connsiteX6" fmla="*/ 687587 w 1375171"/>
                <a:gd name="connsiteY6" fmla="*/ 1375173 h 1375171"/>
                <a:gd name="connsiteX7" fmla="*/ 201390 w 1375171"/>
                <a:gd name="connsiteY7" fmla="*/ 1173783 h 1375171"/>
                <a:gd name="connsiteX8" fmla="*/ 1 w 1375171"/>
                <a:gd name="connsiteY8" fmla="*/ 687586 h 1375171"/>
                <a:gd name="connsiteX9" fmla="*/ 0 w 1375171"/>
                <a:gd name="connsiteY9" fmla="*/ 687586 h 13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171" h="1375171">
                  <a:moveTo>
                    <a:pt x="0" y="687586"/>
                  </a:moveTo>
                  <a:cubicBezTo>
                    <a:pt x="0" y="505227"/>
                    <a:pt x="72442" y="330337"/>
                    <a:pt x="201390" y="201389"/>
                  </a:cubicBezTo>
                  <a:cubicBezTo>
                    <a:pt x="330338" y="72442"/>
                    <a:pt x="505228" y="0"/>
                    <a:pt x="687587" y="0"/>
                  </a:cubicBezTo>
                  <a:cubicBezTo>
                    <a:pt x="869946" y="0"/>
                    <a:pt x="1044836" y="72442"/>
                    <a:pt x="1173784" y="201390"/>
                  </a:cubicBezTo>
                  <a:cubicBezTo>
                    <a:pt x="1302731" y="330338"/>
                    <a:pt x="1375173" y="505228"/>
                    <a:pt x="1375173" y="687587"/>
                  </a:cubicBezTo>
                  <a:cubicBezTo>
                    <a:pt x="1375173" y="869946"/>
                    <a:pt x="1302731" y="1044836"/>
                    <a:pt x="1173784" y="1173784"/>
                  </a:cubicBezTo>
                  <a:cubicBezTo>
                    <a:pt x="1044837" y="1302731"/>
                    <a:pt x="869946" y="1375173"/>
                    <a:pt x="687587" y="1375173"/>
                  </a:cubicBezTo>
                  <a:cubicBezTo>
                    <a:pt x="505228" y="1375173"/>
                    <a:pt x="330338" y="1302731"/>
                    <a:pt x="201390" y="1173783"/>
                  </a:cubicBezTo>
                  <a:cubicBezTo>
                    <a:pt x="72443" y="1044835"/>
                    <a:pt x="1" y="869945"/>
                    <a:pt x="1" y="687586"/>
                  </a:cubicBezTo>
                  <a:lnTo>
                    <a:pt x="0" y="687586"/>
                  </a:lnTo>
                  <a:close/>
                </a:path>
              </a:pathLst>
            </a:custGeom>
            <a:solidFill>
              <a:schemeClr val="accent3">
                <a:lumMod val="85000"/>
                <a:alpha val="5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0279" tIns="210279" rIns="210279" bIns="210279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6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WSS Operators</a:t>
              </a:r>
              <a:endParaRPr lang="bg-BG" altLang="en-US" sz="2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3916" y="1911971"/>
              <a:ext cx="3654509" cy="2304257"/>
            </a:xfrm>
            <a:custGeom>
              <a:avLst/>
              <a:gdLst>
                <a:gd name="connsiteX0" fmla="*/ 0 w 1375171"/>
                <a:gd name="connsiteY0" fmla="*/ 687586 h 1375171"/>
                <a:gd name="connsiteX1" fmla="*/ 201390 w 1375171"/>
                <a:gd name="connsiteY1" fmla="*/ 201389 h 1375171"/>
                <a:gd name="connsiteX2" fmla="*/ 687587 w 1375171"/>
                <a:gd name="connsiteY2" fmla="*/ 0 h 1375171"/>
                <a:gd name="connsiteX3" fmla="*/ 1173784 w 1375171"/>
                <a:gd name="connsiteY3" fmla="*/ 201390 h 1375171"/>
                <a:gd name="connsiteX4" fmla="*/ 1375173 w 1375171"/>
                <a:gd name="connsiteY4" fmla="*/ 687587 h 1375171"/>
                <a:gd name="connsiteX5" fmla="*/ 1173784 w 1375171"/>
                <a:gd name="connsiteY5" fmla="*/ 1173784 h 1375171"/>
                <a:gd name="connsiteX6" fmla="*/ 687587 w 1375171"/>
                <a:gd name="connsiteY6" fmla="*/ 1375173 h 1375171"/>
                <a:gd name="connsiteX7" fmla="*/ 201390 w 1375171"/>
                <a:gd name="connsiteY7" fmla="*/ 1173783 h 1375171"/>
                <a:gd name="connsiteX8" fmla="*/ 1 w 1375171"/>
                <a:gd name="connsiteY8" fmla="*/ 687586 h 1375171"/>
                <a:gd name="connsiteX9" fmla="*/ 0 w 1375171"/>
                <a:gd name="connsiteY9" fmla="*/ 687586 h 13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171" h="1375171">
                  <a:moveTo>
                    <a:pt x="0" y="687586"/>
                  </a:moveTo>
                  <a:cubicBezTo>
                    <a:pt x="0" y="505227"/>
                    <a:pt x="72442" y="330337"/>
                    <a:pt x="201390" y="201389"/>
                  </a:cubicBezTo>
                  <a:cubicBezTo>
                    <a:pt x="330338" y="72442"/>
                    <a:pt x="505228" y="0"/>
                    <a:pt x="687587" y="0"/>
                  </a:cubicBezTo>
                  <a:cubicBezTo>
                    <a:pt x="869946" y="0"/>
                    <a:pt x="1044836" y="72442"/>
                    <a:pt x="1173784" y="201390"/>
                  </a:cubicBezTo>
                  <a:cubicBezTo>
                    <a:pt x="1302731" y="330338"/>
                    <a:pt x="1375173" y="505228"/>
                    <a:pt x="1375173" y="687587"/>
                  </a:cubicBezTo>
                  <a:cubicBezTo>
                    <a:pt x="1375173" y="869946"/>
                    <a:pt x="1302731" y="1044836"/>
                    <a:pt x="1173784" y="1173784"/>
                  </a:cubicBezTo>
                  <a:cubicBezTo>
                    <a:pt x="1044837" y="1302731"/>
                    <a:pt x="869946" y="1375173"/>
                    <a:pt x="687587" y="1375173"/>
                  </a:cubicBezTo>
                  <a:cubicBezTo>
                    <a:pt x="505228" y="1375173"/>
                    <a:pt x="330338" y="1302731"/>
                    <a:pt x="201390" y="1173783"/>
                  </a:cubicBezTo>
                  <a:cubicBezTo>
                    <a:pt x="72443" y="1044835"/>
                    <a:pt x="1" y="869945"/>
                    <a:pt x="1" y="687586"/>
                  </a:cubicBezTo>
                  <a:lnTo>
                    <a:pt x="0" y="687586"/>
                  </a:lnTo>
                  <a:close/>
                </a:path>
              </a:pathLst>
            </a:custGeom>
            <a:solidFill>
              <a:schemeClr val="accent3">
                <a:lumMod val="85000"/>
                <a:alpha val="5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0279" tIns="210279" rIns="210279" bIns="210279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26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WSS Associations</a:t>
              </a:r>
              <a:endParaRPr lang="bg-BG" altLang="en-US" sz="2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146310" y="4271388"/>
              <a:ext cx="2597684" cy="1141923"/>
            </a:xfrm>
            <a:custGeom>
              <a:avLst/>
              <a:gdLst>
                <a:gd name="connsiteX0" fmla="*/ 0 w 1375171"/>
                <a:gd name="connsiteY0" fmla="*/ 687586 h 1375171"/>
                <a:gd name="connsiteX1" fmla="*/ 201390 w 1375171"/>
                <a:gd name="connsiteY1" fmla="*/ 201389 h 1375171"/>
                <a:gd name="connsiteX2" fmla="*/ 687587 w 1375171"/>
                <a:gd name="connsiteY2" fmla="*/ 0 h 1375171"/>
                <a:gd name="connsiteX3" fmla="*/ 1173784 w 1375171"/>
                <a:gd name="connsiteY3" fmla="*/ 201390 h 1375171"/>
                <a:gd name="connsiteX4" fmla="*/ 1375173 w 1375171"/>
                <a:gd name="connsiteY4" fmla="*/ 687587 h 1375171"/>
                <a:gd name="connsiteX5" fmla="*/ 1173784 w 1375171"/>
                <a:gd name="connsiteY5" fmla="*/ 1173784 h 1375171"/>
                <a:gd name="connsiteX6" fmla="*/ 687587 w 1375171"/>
                <a:gd name="connsiteY6" fmla="*/ 1375173 h 1375171"/>
                <a:gd name="connsiteX7" fmla="*/ 201390 w 1375171"/>
                <a:gd name="connsiteY7" fmla="*/ 1173783 h 1375171"/>
                <a:gd name="connsiteX8" fmla="*/ 1 w 1375171"/>
                <a:gd name="connsiteY8" fmla="*/ 687586 h 1375171"/>
                <a:gd name="connsiteX9" fmla="*/ 0 w 1375171"/>
                <a:gd name="connsiteY9" fmla="*/ 687586 h 13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171" h="1375171">
                  <a:moveTo>
                    <a:pt x="0" y="687586"/>
                  </a:moveTo>
                  <a:cubicBezTo>
                    <a:pt x="0" y="505227"/>
                    <a:pt x="72442" y="330337"/>
                    <a:pt x="201390" y="201389"/>
                  </a:cubicBezTo>
                  <a:cubicBezTo>
                    <a:pt x="330338" y="72442"/>
                    <a:pt x="505228" y="0"/>
                    <a:pt x="687587" y="0"/>
                  </a:cubicBezTo>
                  <a:cubicBezTo>
                    <a:pt x="869946" y="0"/>
                    <a:pt x="1044836" y="72442"/>
                    <a:pt x="1173784" y="201390"/>
                  </a:cubicBezTo>
                  <a:cubicBezTo>
                    <a:pt x="1302731" y="330338"/>
                    <a:pt x="1375173" y="505228"/>
                    <a:pt x="1375173" y="687587"/>
                  </a:cubicBezTo>
                  <a:cubicBezTo>
                    <a:pt x="1375173" y="869946"/>
                    <a:pt x="1302731" y="1044836"/>
                    <a:pt x="1173784" y="1173784"/>
                  </a:cubicBezTo>
                  <a:cubicBezTo>
                    <a:pt x="1044837" y="1302731"/>
                    <a:pt x="869946" y="1375173"/>
                    <a:pt x="687587" y="1375173"/>
                  </a:cubicBezTo>
                  <a:cubicBezTo>
                    <a:pt x="505228" y="1375173"/>
                    <a:pt x="330338" y="1302731"/>
                    <a:pt x="201390" y="1173783"/>
                  </a:cubicBezTo>
                  <a:cubicBezTo>
                    <a:pt x="72443" y="1044835"/>
                    <a:pt x="1" y="869945"/>
                    <a:pt x="1" y="687586"/>
                  </a:cubicBezTo>
                  <a:lnTo>
                    <a:pt x="0" y="687586"/>
                  </a:lnTo>
                  <a:close/>
                </a:path>
              </a:pathLst>
            </a:custGeom>
            <a:solidFill>
              <a:schemeClr val="accent3">
                <a:lumMod val="85000"/>
                <a:alpha val="5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0279" tIns="210279" rIns="210279" bIns="210279" anchor="ctr"/>
            <a:lstStyle>
              <a:lvl1pPr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36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SEWRC</a:t>
              </a:r>
              <a:endParaRPr lang="bg-BG" altLang="en-US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09600" y="3657600"/>
            <a:ext cx="1296144" cy="57606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4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0279" tIns="210279" rIns="210279" bIns="210279" anchor="ctr"/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7150" indent="-5715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15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State</a:t>
            </a:r>
            <a:endParaRPr lang="bg-BG" altLang="en-US" sz="15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4572000"/>
            <a:ext cx="1605136" cy="57606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4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0279" tIns="210279" rIns="210279" bIns="210279" anchor="ctr"/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7150" indent="-5715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15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Municipalities</a:t>
            </a:r>
            <a:endParaRPr lang="bg-BG" altLang="en-US" sz="15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315200" y="3810000"/>
            <a:ext cx="1637690" cy="922602"/>
          </a:xfrm>
          <a:custGeom>
            <a:avLst/>
            <a:gdLst>
              <a:gd name="connsiteX0" fmla="*/ 0 w 1375171"/>
              <a:gd name="connsiteY0" fmla="*/ 687586 h 1375171"/>
              <a:gd name="connsiteX1" fmla="*/ 201390 w 1375171"/>
              <a:gd name="connsiteY1" fmla="*/ 201389 h 1375171"/>
              <a:gd name="connsiteX2" fmla="*/ 687587 w 1375171"/>
              <a:gd name="connsiteY2" fmla="*/ 0 h 1375171"/>
              <a:gd name="connsiteX3" fmla="*/ 1173784 w 1375171"/>
              <a:gd name="connsiteY3" fmla="*/ 201390 h 1375171"/>
              <a:gd name="connsiteX4" fmla="*/ 1375173 w 1375171"/>
              <a:gd name="connsiteY4" fmla="*/ 687587 h 1375171"/>
              <a:gd name="connsiteX5" fmla="*/ 1173784 w 1375171"/>
              <a:gd name="connsiteY5" fmla="*/ 1173784 h 1375171"/>
              <a:gd name="connsiteX6" fmla="*/ 687587 w 1375171"/>
              <a:gd name="connsiteY6" fmla="*/ 1375173 h 1375171"/>
              <a:gd name="connsiteX7" fmla="*/ 201390 w 1375171"/>
              <a:gd name="connsiteY7" fmla="*/ 1173783 h 1375171"/>
              <a:gd name="connsiteX8" fmla="*/ 1 w 1375171"/>
              <a:gd name="connsiteY8" fmla="*/ 687586 h 1375171"/>
              <a:gd name="connsiteX9" fmla="*/ 0 w 1375171"/>
              <a:gd name="connsiteY9" fmla="*/ 687586 h 137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5171" h="1375171">
                <a:moveTo>
                  <a:pt x="0" y="687586"/>
                </a:moveTo>
                <a:cubicBezTo>
                  <a:pt x="0" y="505227"/>
                  <a:pt x="72442" y="330337"/>
                  <a:pt x="201390" y="201389"/>
                </a:cubicBezTo>
                <a:cubicBezTo>
                  <a:pt x="330338" y="72442"/>
                  <a:pt x="505228" y="0"/>
                  <a:pt x="687587" y="0"/>
                </a:cubicBezTo>
                <a:cubicBezTo>
                  <a:pt x="869946" y="0"/>
                  <a:pt x="1044836" y="72442"/>
                  <a:pt x="1173784" y="201390"/>
                </a:cubicBezTo>
                <a:cubicBezTo>
                  <a:pt x="1302731" y="330338"/>
                  <a:pt x="1375173" y="505228"/>
                  <a:pt x="1375173" y="687587"/>
                </a:cubicBezTo>
                <a:cubicBezTo>
                  <a:pt x="1375173" y="869946"/>
                  <a:pt x="1302731" y="1044836"/>
                  <a:pt x="1173784" y="1173784"/>
                </a:cubicBezTo>
                <a:cubicBezTo>
                  <a:pt x="1044837" y="1302731"/>
                  <a:pt x="869946" y="1375173"/>
                  <a:pt x="687587" y="1375173"/>
                </a:cubicBezTo>
                <a:cubicBezTo>
                  <a:pt x="505228" y="1375173"/>
                  <a:pt x="330338" y="1302731"/>
                  <a:pt x="201390" y="1173783"/>
                </a:cubicBezTo>
                <a:cubicBezTo>
                  <a:pt x="72443" y="1044835"/>
                  <a:pt x="1" y="869945"/>
                  <a:pt x="1" y="687586"/>
                </a:cubicBezTo>
                <a:lnTo>
                  <a:pt x="0" y="687586"/>
                </a:lnTo>
                <a:close/>
              </a:path>
            </a:pathLst>
          </a:custGeom>
          <a:solidFill>
            <a:schemeClr val="accent3">
              <a:lumMod val="85000"/>
              <a:alpha val="5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0279" tIns="210279" rIns="210279" bIns="210279" anchor="ctr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Client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43400" y="4191000"/>
            <a:ext cx="533400" cy="228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ight Arrow 13"/>
          <p:cNvSpPr/>
          <p:nvPr/>
        </p:nvSpPr>
        <p:spPr>
          <a:xfrm>
            <a:off x="7010400" y="4191000"/>
            <a:ext cx="304800" cy="228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ight Arrow 15"/>
          <p:cNvSpPr/>
          <p:nvPr/>
        </p:nvSpPr>
        <p:spPr>
          <a:xfrm rot="18608332">
            <a:off x="5174206" y="5192469"/>
            <a:ext cx="533400" cy="228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/>
          <p:cNvSpPr/>
          <p:nvPr/>
        </p:nvSpPr>
        <p:spPr>
          <a:xfrm>
            <a:off x="533400" y="1447800"/>
            <a:ext cx="815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Clr>
                <a:schemeClr val="bg1">
                  <a:lumMod val="10000"/>
                </a:schemeClr>
              </a:buClr>
              <a:buFont typeface="Arial" pitchFamily="34" charset="0"/>
              <a:buChar char="•"/>
              <a:tabLst>
                <a:tab pos="363538" algn="l"/>
              </a:tabLst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Owners of the infrastructure</a:t>
            </a:r>
            <a:r>
              <a:rPr lang="bg-BG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– 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the state and the municipalities</a:t>
            </a:r>
            <a:endParaRPr lang="bg-BG" sz="2000" b="1" dirty="0" smtClean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marL="263525" indent="-263525">
              <a:buClr>
                <a:schemeClr val="bg1">
                  <a:lumMod val="10000"/>
                </a:schemeClr>
              </a:buClr>
              <a:buFont typeface="Arial" pitchFamily="34" charset="0"/>
              <a:buChar char="•"/>
              <a:tabLst>
                <a:tab pos="363538" algn="l"/>
              </a:tabLst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WSS Associations</a:t>
            </a:r>
            <a:r>
              <a:rPr lang="bg-BG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–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representatives of the owners</a:t>
            </a:r>
            <a:endParaRPr lang="bg-BG" sz="2000" b="1" dirty="0" smtClean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marL="263525" indent="-263525">
              <a:buClr>
                <a:schemeClr val="bg1">
                  <a:lumMod val="10000"/>
                </a:schemeClr>
              </a:buClr>
              <a:buFont typeface="Arial" pitchFamily="34" charset="0"/>
              <a:buChar char="•"/>
              <a:tabLst>
                <a:tab pos="363538" algn="l"/>
              </a:tabLst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WSS Operators</a:t>
            </a:r>
            <a:r>
              <a:rPr lang="bg-BG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– 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sign a contract with the owners of the infrastructure for management, maintenance, operation and provision of services</a:t>
            </a:r>
          </a:p>
          <a:p>
            <a:pPr marL="263525" lvl="2" indent="-2286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Water Regulator (SEWRC)- Quality of service and Price of water</a:t>
            </a:r>
            <a:endParaRPr lang="bg-BG" sz="2000" b="1" dirty="0" smtClean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marL="263525" indent="-263525">
              <a:buClr>
                <a:schemeClr val="bg1">
                  <a:lumMod val="10000"/>
                </a:schemeClr>
              </a:buClr>
              <a:tabLst>
                <a:tab pos="363538" algn="l"/>
              </a:tabLst>
            </a:pPr>
            <a:endParaRPr lang="bg-BG" sz="2000" b="1" dirty="0" smtClean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8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1752600"/>
            <a:ext cx="8382000" cy="1295400"/>
          </a:xfrm>
          <a:prstGeom prst="roundRect">
            <a:avLst/>
          </a:prstGeom>
          <a:solidFill>
            <a:schemeClr val="bg1">
              <a:lumMod val="90000"/>
              <a:alpha val="37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3206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29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companies - 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100%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state or mixed 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51%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state /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 49%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municipal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ownership</a:t>
            </a:r>
            <a:endParaRPr lang="bg-BG" sz="2000" b="1" dirty="0" smtClean="0">
              <a:solidFill>
                <a:schemeClr val="tx2">
                  <a:lumMod val="25000"/>
                </a:schemeClr>
              </a:solidFill>
              <a:latin typeface="+mj-lt"/>
              <a:cs typeface="Calibri" pitchFamily="34" charset="0"/>
            </a:endParaRPr>
          </a:p>
          <a:p>
            <a:pPr marL="450850" lvl="0" indent="-3206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22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companies - 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100 %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municipal ownership</a:t>
            </a:r>
          </a:p>
          <a:p>
            <a:pPr marL="450850" lvl="0" indent="-3206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1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Concession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-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 Sofia municipality </a:t>
            </a:r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  <a:cs typeface="Calibri" pitchFamily="34" charset="0"/>
              </a:rPr>
              <a:t> </a:t>
            </a:r>
          </a:p>
          <a:p>
            <a:pPr marL="450850" lvl="2" indent="-3206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tx2">
                  <a:lumMod val="25000"/>
                </a:schemeClr>
              </a:solidFill>
              <a:latin typeface="+mj-lt"/>
              <a:ea typeface="Calibri" pitchFamily="34" charset="0"/>
              <a:cs typeface="Arial" charset="0"/>
            </a:endParaRPr>
          </a:p>
          <a:p>
            <a:pPr marL="263525" lvl="0" indent="-133350"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tx2">
                  <a:lumMod val="25000"/>
                </a:schemeClr>
              </a:solidFill>
              <a:latin typeface="+mj-lt"/>
              <a:ea typeface="Calibri" pitchFamily="34" charset="0"/>
              <a:cs typeface="Arial" charset="0"/>
            </a:endParaRPr>
          </a:p>
          <a:p>
            <a:pPr marL="131400" lvl="2" algn="just"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tx2">
                  <a:lumMod val="25000"/>
                </a:schemeClr>
              </a:solidFill>
              <a:latin typeface="+mj-lt"/>
              <a:ea typeface="Calibri" pitchFamily="34" charset="0"/>
              <a:cs typeface="Arial" charset="0"/>
            </a:endParaRPr>
          </a:p>
          <a:p>
            <a:pPr marL="36000" lvl="2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bg-BG" sz="20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27363"/>
            <a:ext cx="5373687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762000"/>
            <a:ext cx="8839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j-lt"/>
                <a:ea typeface="Calibri" pitchFamily="34" charset="0"/>
                <a:cs typeface="Arial" charset="0"/>
              </a:rPr>
              <a:t>WSS operators</a:t>
            </a:r>
          </a:p>
          <a:p>
            <a:pPr marL="360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+mj-lt"/>
                <a:ea typeface="Calibri" pitchFamily="34" charset="0"/>
                <a:cs typeface="Arial" charset="0"/>
              </a:rPr>
              <a:t>Management, maintenance and operation of the WSS assets and provision of WSS services</a:t>
            </a:r>
          </a:p>
        </p:txBody>
      </p:sp>
      <p:pic>
        <p:nvPicPr>
          <p:cNvPr id="8" name="Picture 1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332656"/>
            <a:ext cx="7772400" cy="127605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23850" y="1042988"/>
          <a:ext cx="842486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ulgaria-map-city-distric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514600"/>
            <a:ext cx="43561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66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The Challenges and Future activities</a:t>
            </a:r>
            <a:endParaRPr lang="bg-BG" sz="3200" b="1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r="15193"/>
          <a:stretch>
            <a:fillRect/>
          </a:stretch>
        </p:blipFill>
        <p:spPr bwMode="auto">
          <a:xfrm>
            <a:off x="0" y="1981200"/>
            <a:ext cx="4800599" cy="40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038600" y="4191000"/>
            <a:ext cx="838200" cy="304800"/>
          </a:xfrm>
          <a:prstGeom prst="rightArrow">
            <a:avLst/>
          </a:prstGeom>
          <a:solidFill>
            <a:schemeClr val="bg1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18260"/>
              </p:ext>
            </p:extLst>
          </p:nvPr>
        </p:nvGraphicFramePr>
        <p:xfrm>
          <a:off x="179512" y="908721"/>
          <a:ext cx="871296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6370381"/>
              </p:ext>
            </p:extLst>
          </p:nvPr>
        </p:nvGraphicFramePr>
        <p:xfrm>
          <a:off x="179512" y="1988840"/>
          <a:ext cx="8784976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332656"/>
            <a:ext cx="7772400" cy="127605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9512" y="1844824"/>
            <a:ext cx="8712968" cy="4176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endParaRPr lang="ru-RU" sz="20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/>
        </p:nvGraphicFramePr>
        <p:xfrm>
          <a:off x="179512" y="908721"/>
          <a:ext cx="871296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79512" y="2060848"/>
          <a:ext cx="8784976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1376487" y="228600"/>
            <a:ext cx="7767513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Regional Development and Public Works</a:t>
            </a:r>
            <a:endParaRPr lang="bg-BG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echnic">
  <a:themeElements>
    <a:clrScheme name="Custom 14">
      <a:dk1>
        <a:srgbClr val="E6F8F5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009DD9"/>
      </a:accent2>
      <a:accent3>
        <a:srgbClr val="B0DFA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3ECC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717</Words>
  <Application>Microsoft Office PowerPoint</Application>
  <PresentationFormat>Bildschirmpräsentation (4:3)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굴림</vt:lpstr>
      <vt:lpstr>Arial</vt:lpstr>
      <vt:lpstr>Calibri</vt:lpstr>
      <vt:lpstr>Times New Roman</vt:lpstr>
      <vt:lpstr>Wingdings</vt:lpstr>
      <vt:lpstr>Wingdings 2</vt:lpstr>
      <vt:lpstr>Technic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mzg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Maya</dc:creator>
  <cp:lastModifiedBy>Deutsch</cp:lastModifiedBy>
  <cp:revision>790</cp:revision>
  <cp:lastPrinted>2016-03-28T13:19:59Z</cp:lastPrinted>
  <dcterms:created xsi:type="dcterms:W3CDTF">2011-10-24T09:35:10Z</dcterms:created>
  <dcterms:modified xsi:type="dcterms:W3CDTF">2016-05-12T09:56:23Z</dcterms:modified>
</cp:coreProperties>
</file>