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8" r:id="rId2"/>
    <p:sldId id="418" r:id="rId3"/>
    <p:sldId id="434" r:id="rId4"/>
    <p:sldId id="431" r:id="rId5"/>
    <p:sldId id="414" r:id="rId6"/>
    <p:sldId id="426" r:id="rId7"/>
    <p:sldId id="435" r:id="rId8"/>
    <p:sldId id="436" r:id="rId9"/>
    <p:sldId id="437" r:id="rId10"/>
    <p:sldId id="423" r:id="rId11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0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2D5EC1"/>
    <a:srgbClr val="3166CF"/>
    <a:srgbClr val="3E6FD2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74843" autoAdjust="0"/>
  </p:normalViewPr>
  <p:slideViewPr>
    <p:cSldViewPr>
      <p:cViewPr>
        <p:scale>
          <a:sx n="90" d="100"/>
          <a:sy n="90" d="100"/>
        </p:scale>
        <p:origin x="-224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07"/>
            <a:ext cx="2946400" cy="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308C02-6DA3-4C07-9005-66CBFA0BEB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16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689993"/>
            <a:ext cx="5437187" cy="4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7"/>
            <a:ext cx="2946400" cy="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1B91B57-2C60-47BE-BDDC-3F74A04725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796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3058A7D-7370-4975-A723-2917FB424B4B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BE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C2E3F2-8E8C-4126-A719-B40014E60E1A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BE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91B57-2C60-47BE-BDDC-3F74A047257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06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0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0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altLang="en-US" noProof="0" smtClean="0"/>
              <a:t>Title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altLang="en-US" noProof="0" smtClean="0"/>
              <a:t>Subtitle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3681A50-8672-482A-9CF7-7C092E939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90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BE51-1751-41B3-BC37-6F42860713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584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0C33-F778-4CBB-A92F-633B0CDC4B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B405D-4728-4760-8647-BC77C05BB6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042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2375"/>
            <a:ext cx="40386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332288"/>
            <a:ext cx="4038600" cy="168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B0DF1-A098-4E46-83D5-171A1396E5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666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52E3-150D-4B94-9F15-C0A729579A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40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5705-3D63-4D25-9BCE-517AFE193E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02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29D5-431D-431A-9C32-7CF1B73621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3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C75B-DA98-417C-9882-D5AA1693A3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16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CF32-FBF9-4C3B-B46B-18FA501273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090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581E-AB38-4ABE-812E-592B655617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2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709C-880E-45D9-A976-BF6B273B47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51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D1F7-9913-470A-B88D-98BDED7440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7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5129676-0FA3-4352-82E3-28D11BDB8E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5EC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0575"/>
            <a:ext cx="9072563" cy="1655763"/>
          </a:xfrm>
        </p:spPr>
        <p:txBody>
          <a:bodyPr/>
          <a:lstStyle/>
          <a:p>
            <a:pPr algn="ctr"/>
            <a:r>
              <a:rPr lang="en-US" sz="2800" dirty="0"/>
              <a:t>Addressing the double challenge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dirty="0"/>
              <a:t>EU accession </a:t>
            </a:r>
            <a:r>
              <a:rPr lang="en-US" sz="2800" dirty="0" smtClean="0"/>
              <a:t>process, </a:t>
            </a:r>
            <a:r>
              <a:rPr lang="en-US" sz="2800" dirty="0"/>
              <a:t>an opportunity to address water sector challenges</a:t>
            </a:r>
            <a:endParaRPr lang="en-GB" sz="2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365625"/>
            <a:ext cx="8532813" cy="1728788"/>
          </a:xfrm>
        </p:spPr>
        <p:txBody>
          <a:bodyPr/>
          <a:lstStyle/>
          <a:p>
            <a:pPr eaLnBrk="1" hangingPunct="1"/>
            <a:r>
              <a:rPr lang="fr-BE" altLang="en-US" sz="2000" dirty="0" smtClean="0"/>
              <a:t>2016 Danube Water </a:t>
            </a:r>
            <a:r>
              <a:rPr lang="fr-BE" altLang="en-US" sz="2000" dirty="0" err="1" smtClean="0"/>
              <a:t>Conference</a:t>
            </a:r>
            <a:endParaRPr lang="fr-BE" altLang="en-US" sz="2000" dirty="0" smtClean="0"/>
          </a:p>
          <a:p>
            <a:pPr eaLnBrk="1" hangingPunct="1"/>
            <a:r>
              <a:rPr lang="fr-BE" altLang="en-US" sz="2000" dirty="0" smtClean="0"/>
              <a:t>12 May 2016, Vienna</a:t>
            </a:r>
          </a:p>
          <a:p>
            <a:pPr eaLnBrk="1" hangingPunct="1"/>
            <a:endParaRPr lang="fr-BE" altLang="en-US" sz="2000" dirty="0" smtClean="0"/>
          </a:p>
          <a:p>
            <a:pPr eaLnBrk="1" hangingPunct="1"/>
            <a:r>
              <a:rPr lang="fr-BE" altLang="en-US" sz="2000" dirty="0" smtClean="0"/>
              <a:t>Marianne WENNING</a:t>
            </a:r>
          </a:p>
          <a:p>
            <a:pPr eaLnBrk="1" hangingPunct="1"/>
            <a:r>
              <a:rPr lang="fr-BE" altLang="en-US" sz="2000" dirty="0" smtClean="0"/>
              <a:t>Director </a:t>
            </a:r>
          </a:p>
          <a:p>
            <a:pPr eaLnBrk="1" hangingPunct="1"/>
            <a:r>
              <a:rPr lang="fr-BE" altLang="en-US" sz="2000" dirty="0" smtClean="0"/>
              <a:t>DG </a:t>
            </a:r>
            <a:r>
              <a:rPr lang="fr-BE" altLang="en-US" sz="2000" dirty="0" err="1" smtClean="0"/>
              <a:t>Environment</a:t>
            </a:r>
            <a:r>
              <a:rPr lang="fr-BE" altLang="en-US" sz="2000" dirty="0" smtClean="0"/>
              <a:t>, European Commission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5949950"/>
          </a:xfr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812800"/>
          </a:xfrm>
        </p:spPr>
        <p:txBody>
          <a:bodyPr/>
          <a:lstStyle/>
          <a:p>
            <a:pPr algn="ctr"/>
            <a:r>
              <a:rPr lang="en-GB" altLang="en-US" dirty="0" smtClean="0">
                <a:solidFill>
                  <a:srgbClr val="C00000"/>
                </a:solidFill>
              </a:rPr>
              <a:t>Thank you for your attention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34" y="0"/>
            <a:ext cx="3900094" cy="936625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>
                <a:solidFill>
                  <a:srgbClr val="FFFF00"/>
                </a:solidFill>
              </a:rPr>
              <a:t>EU Water Policy  </a:t>
            </a:r>
            <a:endParaRPr lang="en-GB" altLang="en-US" dirty="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856662" cy="446432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000" dirty="0" smtClean="0"/>
              <a:t>All fresh, ground, transitional and coastal waters in the EU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000" dirty="0" smtClean="0"/>
              <a:t>Status considers ecological (including </a:t>
            </a:r>
            <a:r>
              <a:rPr lang="en-US" altLang="en-US" sz="2000" dirty="0" err="1" smtClean="0"/>
              <a:t>hydromorphology</a:t>
            </a:r>
            <a:r>
              <a:rPr lang="en-US" altLang="en-US" sz="2000" dirty="0" smtClean="0"/>
              <a:t>), chemical and quantitative aspects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000" dirty="0" smtClean="0"/>
              <a:t>River basin-based management / coordination at regional &amp; international level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000" dirty="0" smtClean="0"/>
              <a:t>River Basin Management Plans in 6-year cycles (2010-2015, 2016-2021, 2022-2027)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000" dirty="0" err="1" smtClean="0"/>
              <a:t>Programmes</a:t>
            </a:r>
            <a:r>
              <a:rPr lang="en-US" altLang="en-US" sz="2000" dirty="0" smtClean="0"/>
              <a:t> of Measures to achieve good status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000" dirty="0" smtClean="0"/>
              <a:t>Use of economic instruments  and need for necessary investments</a:t>
            </a:r>
          </a:p>
          <a:p>
            <a:pPr eaLnBrk="1" hangingPunct="1">
              <a:defRPr/>
            </a:pPr>
            <a:endParaRPr lang="en-US" altLang="en-US" b="1" i="0" dirty="0" smtClean="0">
              <a:solidFill>
                <a:srgbClr val="2D5EC1"/>
              </a:solidFill>
            </a:endParaRPr>
          </a:p>
          <a:p>
            <a:pPr eaLnBrk="1" hangingPunct="1">
              <a:defRPr/>
            </a:pPr>
            <a:endParaRPr lang="en-US" altLang="en-US" b="1" i="0" dirty="0" smtClean="0">
              <a:solidFill>
                <a:srgbClr val="2D5EC1"/>
              </a:solidFill>
            </a:endParaRPr>
          </a:p>
          <a:p>
            <a:pPr eaLnBrk="1" hangingPunct="1">
              <a:defRPr/>
            </a:pPr>
            <a:endParaRPr lang="en-US" altLang="en-US" b="1" i="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908720"/>
            <a:ext cx="6048672" cy="12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The WFD objective: </a:t>
            </a:r>
            <a:r>
              <a:rPr lang="en-US" altLang="en-US" sz="2400" dirty="0" smtClean="0">
                <a:solidFill>
                  <a:srgbClr val="C00000"/>
                </a:solidFill>
              </a:rPr>
              <a:t/>
            </a:r>
            <a:br>
              <a:rPr lang="en-US" altLang="en-US" sz="2400" dirty="0" smtClean="0">
                <a:solidFill>
                  <a:srgbClr val="C00000"/>
                </a:solidFill>
              </a:rPr>
            </a:br>
            <a:r>
              <a:rPr lang="en-US" altLang="en-US" sz="2400" dirty="0" smtClean="0">
                <a:solidFill>
                  <a:srgbClr val="C00000"/>
                </a:solidFill>
              </a:rPr>
              <a:t>Good </a:t>
            </a:r>
            <a:r>
              <a:rPr lang="en-US" altLang="en-US" sz="2400" dirty="0">
                <a:solidFill>
                  <a:srgbClr val="C00000"/>
                </a:solidFill>
              </a:rPr>
              <a:t>water status by 2015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05" y="153753"/>
            <a:ext cx="2886075" cy="19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1" y="116632"/>
            <a:ext cx="3746911" cy="72099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Main pressures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43924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000" b="1" i="0" dirty="0" smtClean="0">
                <a:solidFill>
                  <a:srgbClr val="C00000"/>
                </a:solidFill>
              </a:rPr>
              <a:t>Diffuse pollution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Agriculture - nutrients and pesticides</a:t>
            </a:r>
          </a:p>
          <a:p>
            <a:pPr>
              <a:lnSpc>
                <a:spcPct val="130000"/>
              </a:lnSpc>
              <a:buClr>
                <a:srgbClr val="0F5494"/>
              </a:buClr>
            </a:pPr>
            <a:r>
              <a:rPr lang="en-GB" sz="2000" b="1" i="0" dirty="0" smtClean="0">
                <a:solidFill>
                  <a:srgbClr val="C00000"/>
                </a:solidFill>
              </a:rPr>
              <a:t>Flow regulation and morphological alterations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Hydropower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Navigation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Floods management</a:t>
            </a:r>
          </a:p>
          <a:p>
            <a:pPr>
              <a:lnSpc>
                <a:spcPct val="130000"/>
              </a:lnSpc>
              <a:buClr>
                <a:srgbClr val="0F5494"/>
              </a:buClr>
            </a:pPr>
            <a:r>
              <a:rPr lang="en-GB" sz="2000" b="1" i="0" dirty="0">
                <a:solidFill>
                  <a:srgbClr val="C00000"/>
                </a:solidFill>
              </a:rPr>
              <a:t>Abstraction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Energy production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Agriculture</a:t>
            </a:r>
          </a:p>
          <a:p>
            <a:pPr>
              <a:lnSpc>
                <a:spcPct val="130000"/>
              </a:lnSpc>
              <a:buClr>
                <a:srgbClr val="0F5494"/>
              </a:buClr>
            </a:pPr>
            <a:r>
              <a:rPr lang="en-GB" sz="2000" b="1" i="0" dirty="0">
                <a:solidFill>
                  <a:srgbClr val="C00000"/>
                </a:solidFill>
              </a:rPr>
              <a:t>Point sources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Urban Waster Water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Urban untreated storm overflow and run off</a:t>
            </a:r>
          </a:p>
          <a:p>
            <a:pPr lvl="1">
              <a:lnSpc>
                <a:spcPct val="130000"/>
              </a:lnSpc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1800" b="0" i="1" dirty="0" smtClean="0"/>
              <a:t>Industrial wastewater</a:t>
            </a:r>
          </a:p>
          <a:p>
            <a:endParaRPr lang="en-GB" sz="20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4" y="260648"/>
            <a:ext cx="2669862" cy="15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4" y="4941168"/>
            <a:ext cx="2669862" cy="1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4" y="2688749"/>
            <a:ext cx="2669862" cy="1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3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793006"/>
          </a:xfrm>
        </p:spPr>
        <p:txBody>
          <a:bodyPr/>
          <a:lstStyle/>
          <a:p>
            <a:r>
              <a:rPr lang="en-GB" altLang="en-US" dirty="0" smtClean="0"/>
              <a:t>Challenges: Less than Good Status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" y="1844824"/>
            <a:ext cx="8522498" cy="472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27" y="8325"/>
            <a:ext cx="3771185" cy="936625"/>
          </a:xfrm>
        </p:spPr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rgbClr val="FFFF00"/>
                </a:solidFill>
              </a:rPr>
              <a:t>RBMPs 2010-2015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09415"/>
            <a:ext cx="8964488" cy="44640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defRPr/>
            </a:pPr>
            <a:r>
              <a:rPr lang="en-GB" altLang="en-US" sz="2600" dirty="0" smtClean="0"/>
              <a:t>Often insufficient monitoring and</a:t>
            </a:r>
            <a:br>
              <a:rPr lang="en-GB" altLang="en-US" sz="2600" dirty="0" smtClean="0"/>
            </a:br>
            <a:r>
              <a:rPr lang="en-GB" altLang="en-US" sz="2600" dirty="0" smtClean="0"/>
              <a:t>deficient analysis of pressures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defRPr/>
            </a:pPr>
            <a:r>
              <a:rPr lang="en-GB" altLang="en-US" sz="2600" dirty="0"/>
              <a:t>Frequent </a:t>
            </a:r>
            <a:r>
              <a:rPr lang="en-GB" altLang="en-US" sz="2600" dirty="0" smtClean="0"/>
              <a:t>and non-transparent use </a:t>
            </a:r>
            <a:r>
              <a:rPr lang="en-GB" altLang="en-US" sz="2600" dirty="0"/>
              <a:t>of exemptions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defRPr/>
            </a:pPr>
            <a:r>
              <a:rPr lang="en-GB" altLang="en-US" sz="2600" dirty="0" smtClean="0"/>
              <a:t>Programmes of measures rarely address the gap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defRPr/>
            </a:pPr>
            <a:r>
              <a:rPr lang="en-GB" altLang="en-US" sz="2600" dirty="0" smtClean="0"/>
              <a:t>Insufficient investment and financing of measures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defRPr/>
            </a:pPr>
            <a:r>
              <a:rPr lang="en-GB" altLang="en-US" sz="2600" dirty="0" smtClean="0"/>
              <a:t>Only partial application of cost recovery </a:t>
            </a:r>
          </a:p>
          <a:p>
            <a:pPr marL="0" indent="0" eaLnBrk="1" hangingPunct="1">
              <a:buNone/>
              <a:defRPr/>
            </a:pPr>
            <a:endParaRPr lang="en-GB" altLang="en-US" sz="2000" b="1" i="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0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35" y="188640"/>
            <a:ext cx="2051745" cy="260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963"/>
            <a:ext cx="2808560" cy="93662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Investment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9609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i="0" dirty="0" smtClean="0"/>
              <a:t>Investment needs: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Implementation of the Water Framework Directive,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cycle 2009-2015: </a:t>
            </a:r>
            <a:r>
              <a:rPr lang="en-GB" sz="2800" dirty="0" smtClean="0">
                <a:solidFill>
                  <a:srgbClr val="C00000"/>
                </a:solidFill>
              </a:rPr>
              <a:t>€300 billion </a:t>
            </a:r>
            <a:r>
              <a:rPr lang="en-GB" sz="2800" dirty="0" smtClean="0"/>
              <a:t>(spent 1/3 = ca. €15 billion/Y)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Construction, renewal and maintenance of urban water infrastructure: </a:t>
            </a:r>
            <a:r>
              <a:rPr lang="en-GB" sz="2800" dirty="0" smtClean="0">
                <a:solidFill>
                  <a:srgbClr val="C00000"/>
                </a:solidFill>
              </a:rPr>
              <a:t>€90 billion /y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/>
              <a:t>R&amp;D: </a:t>
            </a:r>
            <a:r>
              <a:rPr lang="en-GB" sz="2800" dirty="0" smtClean="0">
                <a:solidFill>
                  <a:srgbClr val="C00000"/>
                </a:solidFill>
              </a:rPr>
              <a:t>€7 billion / Y  </a:t>
            </a:r>
            <a:r>
              <a:rPr lang="en-GB" sz="2800" dirty="0" smtClean="0"/>
              <a:t>(spent only €4 billion / Y)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97" y="188641"/>
            <a:ext cx="32119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3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223"/>
            <a:ext cx="8445376" cy="936625"/>
          </a:xfrm>
        </p:spPr>
        <p:txBody>
          <a:bodyPr/>
          <a:lstStyle/>
          <a:p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/>
              <a:t>funds</a:t>
            </a:r>
            <a:r>
              <a:rPr lang="fr-BE" dirty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/>
              <a:t>EU </a:t>
            </a:r>
            <a:r>
              <a:rPr lang="fr-BE" dirty="0" err="1" smtClean="0"/>
              <a:t>Level</a:t>
            </a:r>
            <a:r>
              <a:rPr lang="fr-BE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30902" cy="396054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</a:rPr>
              <a:t>Structural &amp; Cohesion Funds</a:t>
            </a:r>
            <a:r>
              <a:rPr lang="en-GB" dirty="0" smtClean="0"/>
              <a:t>: ESIF – European Structural and Investments Funds (regional, agricultural, social and maritime specific)</a:t>
            </a:r>
          </a:p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</a:rPr>
              <a:t>European Fund for Strategic Investment (EFSI)</a:t>
            </a:r>
          </a:p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</a:rPr>
              <a:t>Horizon 2020 </a:t>
            </a:r>
            <a:r>
              <a:rPr lang="en-GB" dirty="0" smtClean="0"/>
              <a:t>&gt; </a:t>
            </a:r>
            <a:r>
              <a:rPr lang="en-GB" dirty="0" err="1" smtClean="0"/>
              <a:t>InnovFin</a:t>
            </a:r>
            <a:r>
              <a:rPr lang="en-GB" dirty="0" smtClean="0"/>
              <a:t> – </a:t>
            </a:r>
            <a:r>
              <a:rPr lang="en-GB" dirty="0" err="1" smtClean="0"/>
              <a:t>Eu</a:t>
            </a:r>
            <a:r>
              <a:rPr lang="en-GB" dirty="0" smtClean="0"/>
              <a:t> Finance for Innovators &gt; specific Water Innovation Facility is under discussion</a:t>
            </a:r>
          </a:p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Development of a Water Investment Platform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46126" cy="18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361" y="-27384"/>
            <a:ext cx="2974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kern="0" dirty="0" smtClean="0">
                <a:solidFill>
                  <a:srgbClr val="FFFF00"/>
                </a:solidFill>
                <a:latin typeface="Verdana"/>
                <a:ea typeface="+mj-ea"/>
                <a:cs typeface="+mj-cs"/>
              </a:rPr>
              <a:t>Financial </a:t>
            </a:r>
          </a:p>
          <a:p>
            <a:r>
              <a:rPr lang="en-US" sz="3000" kern="0" dirty="0" smtClean="0">
                <a:solidFill>
                  <a:srgbClr val="FFFF00"/>
                </a:solidFill>
                <a:latin typeface="Verdana"/>
                <a:ea typeface="+mj-ea"/>
                <a:cs typeface="+mj-cs"/>
              </a:rPr>
              <a:t>instruments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7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/>
              <a:t>4 </a:t>
            </a:r>
            <a:r>
              <a:rPr lang="en-US" dirty="0" smtClean="0"/>
              <a:t>Funding </a:t>
            </a:r>
            <a:r>
              <a:rPr lang="en-US" dirty="0"/>
              <a:t>mechanism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non-EU countries: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srgbClr val="C00000"/>
                </a:solidFill>
              </a:rPr>
              <a:t>IPA</a:t>
            </a:r>
            <a:r>
              <a:rPr lang="fr-BE" dirty="0" smtClean="0"/>
              <a:t> – Instrument for </a:t>
            </a:r>
            <a:r>
              <a:rPr lang="fr-BE" dirty="0" err="1" smtClean="0"/>
              <a:t>Pre</a:t>
            </a:r>
            <a:r>
              <a:rPr lang="fr-BE" dirty="0" smtClean="0"/>
              <a:t>-accession Assistance</a:t>
            </a:r>
          </a:p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srgbClr val="C00000"/>
                </a:solidFill>
              </a:rPr>
              <a:t>TAIEX</a:t>
            </a:r>
            <a:r>
              <a:rPr lang="fr-BE" dirty="0" smtClean="0"/>
              <a:t> – </a:t>
            </a:r>
            <a:r>
              <a:rPr lang="fr-BE" dirty="0" err="1" smtClean="0"/>
              <a:t>Technical</a:t>
            </a:r>
            <a:r>
              <a:rPr lang="fr-BE" dirty="0" smtClean="0"/>
              <a:t> Assistance and Information Exchange Instrument</a:t>
            </a:r>
          </a:p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fr-BE" dirty="0" err="1" smtClean="0">
                <a:solidFill>
                  <a:srgbClr val="C00000"/>
                </a:solidFill>
              </a:rPr>
              <a:t>Twinning</a:t>
            </a:r>
            <a:r>
              <a:rPr lang="fr-BE" dirty="0" smtClean="0"/>
              <a:t> – </a:t>
            </a:r>
            <a:r>
              <a:rPr lang="fr-BE" dirty="0" err="1" smtClean="0"/>
              <a:t>Institutional</a:t>
            </a:r>
            <a:r>
              <a:rPr lang="fr-BE" dirty="0" smtClean="0"/>
              <a:t> </a:t>
            </a:r>
            <a:r>
              <a:rPr lang="fr-BE" dirty="0" err="1" smtClean="0"/>
              <a:t>cooperation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public administrations</a:t>
            </a:r>
          </a:p>
          <a:p>
            <a:pPr>
              <a:lnSpc>
                <a:spcPct val="150000"/>
              </a:lnSpc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fr-BE" dirty="0" smtClean="0">
                <a:solidFill>
                  <a:srgbClr val="C00000"/>
                </a:solidFill>
              </a:rPr>
              <a:t>ECRAN</a:t>
            </a:r>
            <a:r>
              <a:rPr lang="fr-BE" dirty="0" smtClean="0"/>
              <a:t> – </a:t>
            </a:r>
            <a:r>
              <a:rPr lang="fr-BE" dirty="0" err="1" smtClean="0"/>
              <a:t>Environment</a:t>
            </a:r>
            <a:r>
              <a:rPr lang="fr-BE" dirty="0" smtClean="0"/>
              <a:t> and </a:t>
            </a:r>
            <a:r>
              <a:rPr lang="fr-BE" dirty="0" err="1" smtClean="0"/>
              <a:t>Climate</a:t>
            </a:r>
            <a:r>
              <a:rPr lang="fr-BE" dirty="0" smtClean="0"/>
              <a:t> </a:t>
            </a:r>
            <a:r>
              <a:rPr lang="fr-BE" dirty="0" err="1" smtClean="0"/>
              <a:t>Regional</a:t>
            </a:r>
            <a:r>
              <a:rPr lang="fr-BE" dirty="0" smtClean="0"/>
              <a:t> Accession Network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5361" y="-27384"/>
            <a:ext cx="2974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kern="0" dirty="0" smtClean="0">
                <a:solidFill>
                  <a:srgbClr val="FFFF00"/>
                </a:solidFill>
                <a:latin typeface="Verdana"/>
                <a:ea typeface="+mj-ea"/>
                <a:cs typeface="+mj-cs"/>
              </a:rPr>
              <a:t>Financial </a:t>
            </a:r>
          </a:p>
          <a:p>
            <a:r>
              <a:rPr lang="en-US" sz="3000" kern="0" dirty="0" smtClean="0">
                <a:solidFill>
                  <a:srgbClr val="FFFF00"/>
                </a:solidFill>
                <a:latin typeface="Verdana"/>
                <a:ea typeface="+mj-ea"/>
                <a:cs typeface="+mj-cs"/>
              </a:rPr>
              <a:t>instruments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889"/>
            <a:ext cx="1746126" cy="18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3528392" cy="720081"/>
          </a:xfrm>
        </p:spPr>
        <p:txBody>
          <a:bodyPr/>
          <a:lstStyle/>
          <a:p>
            <a:r>
              <a:rPr lang="fr-BE" dirty="0" smtClean="0">
                <a:solidFill>
                  <a:srgbClr val="FFFF00"/>
                </a:solidFill>
              </a:rPr>
              <a:t>Conclusions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The Water sector has high importance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For achieving our environmental objectives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As creator of jobs and economic growth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Water management in large basins such as the Danube Region is a true challenge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Coordination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Integrated approach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Realistic planning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Finding funds needed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Timely execution of the plans</a:t>
            </a:r>
          </a:p>
          <a:p>
            <a:pPr lvl="1"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400" b="0" dirty="0" smtClean="0"/>
              <a:t>Capacity building and absorption capacity</a:t>
            </a:r>
          </a:p>
          <a:p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25" y="116632"/>
            <a:ext cx="1147763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7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353</Words>
  <Application>Microsoft Office PowerPoint</Application>
  <PresentationFormat>On-screen Show (4:3)</PresentationFormat>
  <Paragraphs>73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Slide_Master</vt:lpstr>
      <vt:lpstr>Addressing the double challenge EU accession process, an opportunity to address water sector challenges</vt:lpstr>
      <vt:lpstr>EU Water Policy  </vt:lpstr>
      <vt:lpstr>Main pressures</vt:lpstr>
      <vt:lpstr>Challenges: Less than Good Status</vt:lpstr>
      <vt:lpstr>RBMPs 2010-2015</vt:lpstr>
      <vt:lpstr>Investment</vt:lpstr>
      <vt:lpstr>Several funds at EU Level:</vt:lpstr>
      <vt:lpstr>4 Funding mechanism for  non-EU countries:</vt:lpstr>
      <vt:lpstr>Conclusions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</dc:title>
  <dc:creator>Jacques Delsalle</dc:creator>
  <cp:lastModifiedBy>VERLINDEN Tania (ENV)</cp:lastModifiedBy>
  <cp:revision>259</cp:revision>
  <cp:lastPrinted>2016-05-10T15:11:19Z</cp:lastPrinted>
  <dcterms:created xsi:type="dcterms:W3CDTF">2011-10-28T10:25:18Z</dcterms:created>
  <dcterms:modified xsi:type="dcterms:W3CDTF">2016-05-10T15:34:42Z</dcterms:modified>
</cp:coreProperties>
</file>