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402" r:id="rId2"/>
    <p:sldMasterId id="2147485388" r:id="rId3"/>
    <p:sldMasterId id="2147485392" r:id="rId4"/>
    <p:sldMasterId id="2147485426" r:id="rId5"/>
  </p:sldMasterIdLst>
  <p:notesMasterIdLst>
    <p:notesMasterId r:id="rId30"/>
  </p:notesMasterIdLst>
  <p:handoutMasterIdLst>
    <p:handoutMasterId r:id="rId31"/>
  </p:handoutMasterIdLst>
  <p:sldIdLst>
    <p:sldId id="256" r:id="rId6"/>
    <p:sldId id="314" r:id="rId7"/>
    <p:sldId id="326" r:id="rId8"/>
    <p:sldId id="327" r:id="rId9"/>
    <p:sldId id="337" r:id="rId10"/>
    <p:sldId id="342" r:id="rId11"/>
    <p:sldId id="281" r:id="rId12"/>
    <p:sldId id="282" r:id="rId13"/>
    <p:sldId id="283" r:id="rId14"/>
    <p:sldId id="318" r:id="rId15"/>
    <p:sldId id="310" r:id="rId16"/>
    <p:sldId id="320" r:id="rId17"/>
    <p:sldId id="329" r:id="rId18"/>
    <p:sldId id="330" r:id="rId19"/>
    <p:sldId id="321" r:id="rId20"/>
    <p:sldId id="332" r:id="rId21"/>
    <p:sldId id="333" r:id="rId22"/>
    <p:sldId id="334" r:id="rId23"/>
    <p:sldId id="335" r:id="rId24"/>
    <p:sldId id="319" r:id="rId25"/>
    <p:sldId id="338" r:id="rId26"/>
    <p:sldId id="340" r:id="rId27"/>
    <p:sldId id="341" r:id="rId28"/>
    <p:sldId id="261" r:id="rId29"/>
  </p:sldIdLst>
  <p:sldSz cx="9144000" cy="6858000" type="screen4x3"/>
  <p:notesSz cx="7010400" cy="9236075"/>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AF0"/>
    <a:srgbClr val="002041"/>
    <a:srgbClr val="021F43"/>
    <a:srgbClr val="D7D7D7"/>
    <a:srgbClr val="38A9E1"/>
    <a:srgbClr val="002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15" autoAdjust="0"/>
  </p:normalViewPr>
  <p:slideViewPr>
    <p:cSldViewPr snapToGrid="0" snapToObjects="1">
      <p:cViewPr varScale="1">
        <p:scale>
          <a:sx n="59" d="100"/>
          <a:sy n="59" d="100"/>
        </p:scale>
        <p:origin x="171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616" y="-1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E5818-6590-43F0-BA01-508439F7D4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9F24E577-64BA-40E6-A61F-EF600ED0D9E4}">
      <dgm:prSet phldrT="[Text]" custT="1"/>
      <dgm:spPr>
        <a:solidFill>
          <a:schemeClr val="bg1"/>
        </a:solidFill>
        <a:ln>
          <a:solidFill>
            <a:srgbClr val="4F81BD"/>
          </a:solidFill>
        </a:ln>
      </dgm:spPr>
      <dgm:t>
        <a:bodyPr/>
        <a:lstStyle/>
        <a:p>
          <a:r>
            <a:rPr lang="fr-CH" sz="2000" b="0" smtClean="0">
              <a:solidFill>
                <a:schemeClr val="accent1"/>
              </a:solidFill>
            </a:rPr>
            <a:t>Goal 6</a:t>
          </a:r>
          <a:endParaRPr lang="en-GB" sz="2000" b="0">
            <a:solidFill>
              <a:schemeClr val="accent1"/>
            </a:solidFill>
          </a:endParaRPr>
        </a:p>
      </dgm:t>
    </dgm:pt>
    <dgm:pt modelId="{38ADCC92-E5B0-47C4-91F0-0178D5601EF1}" type="parTrans" cxnId="{05A21BF7-C546-42FC-9DB9-CCF91042A24C}">
      <dgm:prSet/>
      <dgm:spPr/>
      <dgm:t>
        <a:bodyPr/>
        <a:lstStyle/>
        <a:p>
          <a:endParaRPr lang="en-GB" sz="1400" b="0"/>
        </a:p>
      </dgm:t>
    </dgm:pt>
    <dgm:pt modelId="{F5742AB3-E138-44D6-ABFE-050802EF5FEA}" type="sibTrans" cxnId="{05A21BF7-C546-42FC-9DB9-CCF91042A24C}">
      <dgm:prSet/>
      <dgm:spPr/>
      <dgm:t>
        <a:bodyPr/>
        <a:lstStyle/>
        <a:p>
          <a:endParaRPr lang="en-GB" sz="1400" b="0"/>
        </a:p>
      </dgm:t>
    </dgm:pt>
    <dgm:pt modelId="{6AFDA411-0CC7-4B86-9BB5-B5F5F7A138DF}">
      <dgm:prSet phldrT="[Text]" custT="1"/>
      <dgm:spPr>
        <a:solidFill>
          <a:schemeClr val="accent2">
            <a:lumMod val="75000"/>
          </a:schemeClr>
        </a:solidFill>
      </dgm:spPr>
      <dgm:t>
        <a:bodyPr/>
        <a:lstStyle/>
        <a:p>
          <a:pPr algn="ctr"/>
          <a:r>
            <a:rPr lang="fr-CH" sz="1600" b="0" u="sng" dirty="0" smtClean="0"/>
            <a:t>6.3</a:t>
          </a:r>
          <a:br>
            <a:rPr lang="fr-CH" sz="1600" b="0" u="sng" dirty="0" smtClean="0"/>
          </a:br>
          <a:r>
            <a:rPr lang="fr-CH" sz="1600" b="0" smtClean="0"/>
            <a:t>Water quality</a:t>
          </a:r>
          <a:endParaRPr lang="en-GB" sz="1600" b="0" dirty="0"/>
        </a:p>
      </dgm:t>
    </dgm:pt>
    <dgm:pt modelId="{7A327EFF-FD53-4D0A-92DA-7347F37536AF}" type="parTrans" cxnId="{5FA2B3CE-06B5-45E8-8442-74516F6FAB8C}">
      <dgm:prSet/>
      <dgm:spPr/>
      <dgm:t>
        <a:bodyPr/>
        <a:lstStyle/>
        <a:p>
          <a:endParaRPr lang="en-GB" sz="1400" b="0"/>
        </a:p>
      </dgm:t>
    </dgm:pt>
    <dgm:pt modelId="{934460E4-871D-4864-9283-D0097E115D8B}" type="sibTrans" cxnId="{5FA2B3CE-06B5-45E8-8442-74516F6FAB8C}">
      <dgm:prSet/>
      <dgm:spPr/>
      <dgm:t>
        <a:bodyPr/>
        <a:lstStyle/>
        <a:p>
          <a:endParaRPr lang="en-GB" sz="1400" b="0"/>
        </a:p>
      </dgm:t>
    </dgm:pt>
    <dgm:pt modelId="{50344AE3-A4B3-466D-ABB7-3EF67862059A}">
      <dgm:prSet phldrT="[Text]" custT="1"/>
      <dgm:spPr>
        <a:solidFill>
          <a:schemeClr val="accent2">
            <a:lumMod val="75000"/>
          </a:schemeClr>
        </a:solidFill>
      </dgm:spPr>
      <dgm:t>
        <a:bodyPr/>
        <a:lstStyle/>
        <a:p>
          <a:r>
            <a:rPr lang="fr-CH" sz="1600" b="0" u="sng" dirty="0" smtClean="0"/>
            <a:t>6.4</a:t>
          </a:r>
          <a:r>
            <a:rPr lang="fr-CH" sz="1600" b="0" dirty="0" smtClean="0"/>
            <a:t> </a:t>
          </a:r>
          <a:br>
            <a:rPr lang="fr-CH" sz="1600" b="0" dirty="0" smtClean="0"/>
          </a:br>
          <a:r>
            <a:rPr lang="fr-CH" sz="1400" b="0" dirty="0" smtClean="0"/>
            <a:t>Water-use </a:t>
          </a:r>
          <a:r>
            <a:rPr lang="fr-CH" sz="1400" b="0" dirty="0" err="1" smtClean="0"/>
            <a:t>Efficiency</a:t>
          </a:r>
          <a:endParaRPr lang="en-GB" sz="1400" b="0" dirty="0"/>
        </a:p>
      </dgm:t>
    </dgm:pt>
    <dgm:pt modelId="{AD8E26E2-2E86-4B3B-9A21-CA8E390485E2}" type="parTrans" cxnId="{9BE8507B-AF6E-4CA5-85B9-5AE876084371}">
      <dgm:prSet/>
      <dgm:spPr/>
      <dgm:t>
        <a:bodyPr/>
        <a:lstStyle/>
        <a:p>
          <a:endParaRPr lang="en-GB" sz="1400" b="0"/>
        </a:p>
      </dgm:t>
    </dgm:pt>
    <dgm:pt modelId="{43C292B6-E742-4692-B5F3-464772917DB8}" type="sibTrans" cxnId="{9BE8507B-AF6E-4CA5-85B9-5AE876084371}">
      <dgm:prSet/>
      <dgm:spPr/>
      <dgm:t>
        <a:bodyPr/>
        <a:lstStyle/>
        <a:p>
          <a:endParaRPr lang="en-GB" sz="1400" b="0"/>
        </a:p>
      </dgm:t>
    </dgm:pt>
    <dgm:pt modelId="{C3F76302-BE1F-4B8A-B530-0E956F4593B2}">
      <dgm:prSet phldrT="[Text]" custT="1"/>
      <dgm:spPr>
        <a:solidFill>
          <a:schemeClr val="accent2">
            <a:lumMod val="75000"/>
          </a:schemeClr>
        </a:solidFill>
      </dgm:spPr>
      <dgm:t>
        <a:bodyPr/>
        <a:lstStyle/>
        <a:p>
          <a:r>
            <a:rPr lang="fr-CH" sz="1600" b="0" u="sng" smtClean="0"/>
            <a:t>6.5</a:t>
          </a:r>
          <a:r>
            <a:rPr lang="fr-CH" sz="1600" b="0" smtClean="0"/>
            <a:t> </a:t>
          </a:r>
          <a:br>
            <a:rPr lang="fr-CH" sz="1600" b="0" smtClean="0"/>
          </a:br>
          <a:r>
            <a:rPr lang="fr-CH" sz="1600" b="0" smtClean="0"/>
            <a:t>Water resource </a:t>
          </a:r>
          <a:r>
            <a:rPr lang="fr-CH" sz="1400" b="0" smtClean="0"/>
            <a:t>management</a:t>
          </a:r>
          <a:endParaRPr lang="en-GB" sz="1400" b="0"/>
        </a:p>
      </dgm:t>
    </dgm:pt>
    <dgm:pt modelId="{FB8CC17E-367C-4B6B-9117-A3D07AAAFFEA}" type="parTrans" cxnId="{94959F00-7289-45FC-95CF-BE08CB89833C}">
      <dgm:prSet/>
      <dgm:spPr/>
      <dgm:t>
        <a:bodyPr/>
        <a:lstStyle/>
        <a:p>
          <a:endParaRPr lang="en-GB" sz="1400" b="0"/>
        </a:p>
      </dgm:t>
    </dgm:pt>
    <dgm:pt modelId="{EE368855-06EB-48B3-A695-C834199CA4B7}" type="sibTrans" cxnId="{94959F00-7289-45FC-95CF-BE08CB89833C}">
      <dgm:prSet/>
      <dgm:spPr/>
      <dgm:t>
        <a:bodyPr/>
        <a:lstStyle/>
        <a:p>
          <a:endParaRPr lang="en-GB" sz="1400" b="0"/>
        </a:p>
      </dgm:t>
    </dgm:pt>
    <dgm:pt modelId="{75B1C61B-2F6C-4A64-8F57-042902147D58}">
      <dgm:prSet phldrT="[Text]" custT="1"/>
      <dgm:spPr>
        <a:solidFill>
          <a:schemeClr val="accent2">
            <a:lumMod val="75000"/>
          </a:schemeClr>
        </a:solidFill>
      </dgm:spPr>
      <dgm:t>
        <a:bodyPr/>
        <a:lstStyle/>
        <a:p>
          <a:r>
            <a:rPr lang="fr-CH" sz="1600" b="0" u="sng" smtClean="0"/>
            <a:t>6.6</a:t>
          </a:r>
          <a:r>
            <a:rPr lang="fr-CH" sz="1600" b="0" smtClean="0"/>
            <a:t> </a:t>
          </a:r>
          <a:br>
            <a:rPr lang="fr-CH" sz="1600" b="0" smtClean="0"/>
          </a:br>
          <a:r>
            <a:rPr lang="fr-CH" sz="1600" b="0" smtClean="0"/>
            <a:t>Eco-systems</a:t>
          </a:r>
          <a:endParaRPr lang="en-GB" sz="1600" b="0"/>
        </a:p>
      </dgm:t>
    </dgm:pt>
    <dgm:pt modelId="{E5E6ED94-AD58-43BA-9ECD-B8640389DAB6}" type="parTrans" cxnId="{55088DD6-2AD9-43AE-B46E-29BBFC98380F}">
      <dgm:prSet/>
      <dgm:spPr/>
      <dgm:t>
        <a:bodyPr/>
        <a:lstStyle/>
        <a:p>
          <a:endParaRPr lang="en-GB" sz="1400" b="0"/>
        </a:p>
      </dgm:t>
    </dgm:pt>
    <dgm:pt modelId="{51BE0911-4F09-4E4A-9B3D-09848135F45D}" type="sibTrans" cxnId="{55088DD6-2AD9-43AE-B46E-29BBFC98380F}">
      <dgm:prSet/>
      <dgm:spPr/>
      <dgm:t>
        <a:bodyPr/>
        <a:lstStyle/>
        <a:p>
          <a:endParaRPr lang="en-GB" sz="1400" b="0"/>
        </a:p>
      </dgm:t>
    </dgm:pt>
    <dgm:pt modelId="{D157B501-3F9E-4BF0-B8E9-8DD34ABE2EDE}">
      <dgm:prSet phldrT="[Text]" custT="1"/>
      <dgm:spPr>
        <a:solidFill>
          <a:schemeClr val="tx2"/>
        </a:solidFill>
      </dgm:spPr>
      <dgm:t>
        <a:bodyPr/>
        <a:lstStyle/>
        <a:p>
          <a:r>
            <a:rPr lang="fr-CH" sz="1600" b="0" u="sng" dirty="0" smtClean="0"/>
            <a:t>6.2</a:t>
          </a:r>
          <a:r>
            <a:rPr lang="fr-CH" sz="1600" b="0" dirty="0" smtClean="0"/>
            <a:t> </a:t>
          </a:r>
          <a:br>
            <a:rPr lang="fr-CH" sz="1600" b="0" dirty="0" smtClean="0"/>
          </a:br>
          <a:r>
            <a:rPr lang="fr-CH" sz="1200" b="0" dirty="0" smtClean="0"/>
            <a:t>Sanitation and </a:t>
          </a:r>
          <a:r>
            <a:rPr lang="fr-CH" sz="1200" b="0" dirty="0" err="1" smtClean="0"/>
            <a:t>Hygiene</a:t>
          </a:r>
          <a:endParaRPr lang="en-GB" sz="1200" b="0" dirty="0"/>
        </a:p>
      </dgm:t>
    </dgm:pt>
    <dgm:pt modelId="{495271C6-71BC-4F84-8DAB-79540BFBB42D}" type="parTrans" cxnId="{3B194D12-B523-4775-A98E-E9A219E2D842}">
      <dgm:prSet/>
      <dgm:spPr/>
      <dgm:t>
        <a:bodyPr/>
        <a:lstStyle/>
        <a:p>
          <a:endParaRPr lang="en-GB" sz="1400" b="0"/>
        </a:p>
      </dgm:t>
    </dgm:pt>
    <dgm:pt modelId="{7EEC0A7F-8E7B-4446-B701-71501448D362}" type="sibTrans" cxnId="{3B194D12-B523-4775-A98E-E9A219E2D842}">
      <dgm:prSet/>
      <dgm:spPr/>
      <dgm:t>
        <a:bodyPr/>
        <a:lstStyle/>
        <a:p>
          <a:endParaRPr lang="en-GB" sz="1400" b="0"/>
        </a:p>
      </dgm:t>
    </dgm:pt>
    <dgm:pt modelId="{9F6B9979-B1ED-4101-98BE-205DA39F9087}">
      <dgm:prSet phldrT="[Text]" custT="1"/>
      <dgm:spPr>
        <a:solidFill>
          <a:schemeClr val="tx2"/>
        </a:solidFill>
      </dgm:spPr>
      <dgm:t>
        <a:bodyPr/>
        <a:lstStyle/>
        <a:p>
          <a:r>
            <a:rPr lang="fr-CH" sz="1600" b="0" u="sng" smtClean="0"/>
            <a:t>6.1</a:t>
          </a:r>
          <a:r>
            <a:rPr lang="fr-CH" sz="1600" b="0" smtClean="0"/>
            <a:t/>
          </a:r>
          <a:br>
            <a:rPr lang="fr-CH" sz="1600" b="0" smtClean="0"/>
          </a:br>
          <a:r>
            <a:rPr lang="fr-CH" sz="1600" b="0" smtClean="0"/>
            <a:t>Drinking Water</a:t>
          </a:r>
          <a:endParaRPr lang="en-GB" sz="1600" b="0"/>
        </a:p>
      </dgm:t>
    </dgm:pt>
    <dgm:pt modelId="{C42736B5-1A0E-4E76-8B51-3B336A7E352A}" type="parTrans" cxnId="{9EFA92E8-7A95-4FD2-8897-D295E37276B2}">
      <dgm:prSet/>
      <dgm:spPr/>
      <dgm:t>
        <a:bodyPr/>
        <a:lstStyle/>
        <a:p>
          <a:endParaRPr lang="en-GB" sz="1400" b="0"/>
        </a:p>
      </dgm:t>
    </dgm:pt>
    <dgm:pt modelId="{427E4EB7-449D-42A0-9DBC-2A5268ADF44D}" type="sibTrans" cxnId="{9EFA92E8-7A95-4FD2-8897-D295E37276B2}">
      <dgm:prSet/>
      <dgm:spPr/>
      <dgm:t>
        <a:bodyPr/>
        <a:lstStyle/>
        <a:p>
          <a:endParaRPr lang="en-GB" sz="1400" b="0"/>
        </a:p>
      </dgm:t>
    </dgm:pt>
    <dgm:pt modelId="{E5718B9B-C681-4E00-ACF0-2B95190E11C4}" type="pres">
      <dgm:prSet presAssocID="{9B8E5818-6590-43F0-BA01-508439F7D413}" presName="Name0" presStyleCnt="0">
        <dgm:presLayoutVars>
          <dgm:chMax val="1"/>
          <dgm:chPref val="1"/>
          <dgm:dir/>
          <dgm:animOne val="branch"/>
          <dgm:animLvl val="lvl"/>
        </dgm:presLayoutVars>
      </dgm:prSet>
      <dgm:spPr/>
      <dgm:t>
        <a:bodyPr/>
        <a:lstStyle/>
        <a:p>
          <a:endParaRPr lang="en-GB"/>
        </a:p>
      </dgm:t>
    </dgm:pt>
    <dgm:pt modelId="{6CEA24C1-EBE0-47FF-8FE0-44712EA66AEC}" type="pres">
      <dgm:prSet presAssocID="{9F24E577-64BA-40E6-A61F-EF600ED0D9E4}" presName="Parent" presStyleLbl="node0" presStyleIdx="0" presStyleCnt="1">
        <dgm:presLayoutVars>
          <dgm:chMax val="6"/>
          <dgm:chPref val="6"/>
        </dgm:presLayoutVars>
      </dgm:prSet>
      <dgm:spPr/>
      <dgm:t>
        <a:bodyPr/>
        <a:lstStyle/>
        <a:p>
          <a:endParaRPr lang="en-GB"/>
        </a:p>
      </dgm:t>
    </dgm:pt>
    <dgm:pt modelId="{53E22A19-CC49-4FC9-BD91-2A0C10D35E20}" type="pres">
      <dgm:prSet presAssocID="{9F6B9979-B1ED-4101-98BE-205DA39F9087}" presName="Accent1" presStyleCnt="0"/>
      <dgm:spPr/>
      <dgm:t>
        <a:bodyPr/>
        <a:lstStyle/>
        <a:p>
          <a:endParaRPr lang="en-GB"/>
        </a:p>
      </dgm:t>
    </dgm:pt>
    <dgm:pt modelId="{4208BFAF-CFF4-4AAB-B92B-5D7C57015EEC}" type="pres">
      <dgm:prSet presAssocID="{9F6B9979-B1ED-4101-98BE-205DA39F9087}" presName="Accent" presStyleLbl="bgShp" presStyleIdx="0" presStyleCnt="6"/>
      <dgm:spPr/>
      <dgm:t>
        <a:bodyPr/>
        <a:lstStyle/>
        <a:p>
          <a:endParaRPr lang="en-GB"/>
        </a:p>
      </dgm:t>
    </dgm:pt>
    <dgm:pt modelId="{2D3D91F6-7091-496F-B4D5-AE3A4B0256C7}" type="pres">
      <dgm:prSet presAssocID="{9F6B9979-B1ED-4101-98BE-205DA39F9087}" presName="Child1" presStyleLbl="node1" presStyleIdx="0" presStyleCnt="6">
        <dgm:presLayoutVars>
          <dgm:chMax val="0"/>
          <dgm:chPref val="0"/>
          <dgm:bulletEnabled val="1"/>
        </dgm:presLayoutVars>
      </dgm:prSet>
      <dgm:spPr/>
      <dgm:t>
        <a:bodyPr/>
        <a:lstStyle/>
        <a:p>
          <a:endParaRPr lang="en-GB"/>
        </a:p>
      </dgm:t>
    </dgm:pt>
    <dgm:pt modelId="{FC927059-9E08-43A7-97EA-8D6DA9FF8653}" type="pres">
      <dgm:prSet presAssocID="{D157B501-3F9E-4BF0-B8E9-8DD34ABE2EDE}" presName="Accent2" presStyleCnt="0"/>
      <dgm:spPr/>
      <dgm:t>
        <a:bodyPr/>
        <a:lstStyle/>
        <a:p>
          <a:endParaRPr lang="en-GB"/>
        </a:p>
      </dgm:t>
    </dgm:pt>
    <dgm:pt modelId="{DE5FE096-8FE1-49BB-8D3B-946F9D0C8B5E}" type="pres">
      <dgm:prSet presAssocID="{D157B501-3F9E-4BF0-B8E9-8DD34ABE2EDE}" presName="Accent" presStyleLbl="bgShp" presStyleIdx="1" presStyleCnt="6"/>
      <dgm:spPr/>
      <dgm:t>
        <a:bodyPr/>
        <a:lstStyle/>
        <a:p>
          <a:endParaRPr lang="en-GB"/>
        </a:p>
      </dgm:t>
    </dgm:pt>
    <dgm:pt modelId="{C28CCB7A-284D-4A2D-811B-1C93E1EE227D}" type="pres">
      <dgm:prSet presAssocID="{D157B501-3F9E-4BF0-B8E9-8DD34ABE2EDE}" presName="Child2" presStyleLbl="node1" presStyleIdx="1" presStyleCnt="6">
        <dgm:presLayoutVars>
          <dgm:chMax val="0"/>
          <dgm:chPref val="0"/>
          <dgm:bulletEnabled val="1"/>
        </dgm:presLayoutVars>
      </dgm:prSet>
      <dgm:spPr/>
      <dgm:t>
        <a:bodyPr/>
        <a:lstStyle/>
        <a:p>
          <a:endParaRPr lang="en-GB"/>
        </a:p>
      </dgm:t>
    </dgm:pt>
    <dgm:pt modelId="{1C8FD630-350D-4A26-A78C-328B4D7417B7}" type="pres">
      <dgm:prSet presAssocID="{6AFDA411-0CC7-4B86-9BB5-B5F5F7A138DF}" presName="Accent3" presStyleCnt="0"/>
      <dgm:spPr/>
      <dgm:t>
        <a:bodyPr/>
        <a:lstStyle/>
        <a:p>
          <a:endParaRPr lang="en-GB"/>
        </a:p>
      </dgm:t>
    </dgm:pt>
    <dgm:pt modelId="{E5997071-9E76-4F34-8548-A5DBAD063B3A}" type="pres">
      <dgm:prSet presAssocID="{6AFDA411-0CC7-4B86-9BB5-B5F5F7A138DF}" presName="Accent" presStyleLbl="bgShp" presStyleIdx="2" presStyleCnt="6"/>
      <dgm:spPr/>
      <dgm:t>
        <a:bodyPr/>
        <a:lstStyle/>
        <a:p>
          <a:endParaRPr lang="en-GB"/>
        </a:p>
      </dgm:t>
    </dgm:pt>
    <dgm:pt modelId="{007EC774-E0E0-4493-8848-DE14E481C56F}" type="pres">
      <dgm:prSet presAssocID="{6AFDA411-0CC7-4B86-9BB5-B5F5F7A138DF}" presName="Child3" presStyleLbl="node1" presStyleIdx="2" presStyleCnt="6">
        <dgm:presLayoutVars>
          <dgm:chMax val="0"/>
          <dgm:chPref val="0"/>
          <dgm:bulletEnabled val="1"/>
        </dgm:presLayoutVars>
      </dgm:prSet>
      <dgm:spPr/>
      <dgm:t>
        <a:bodyPr/>
        <a:lstStyle/>
        <a:p>
          <a:endParaRPr lang="en-GB"/>
        </a:p>
      </dgm:t>
    </dgm:pt>
    <dgm:pt modelId="{0534A6BA-750A-4ADE-8F84-3D37D940A76D}" type="pres">
      <dgm:prSet presAssocID="{50344AE3-A4B3-466D-ABB7-3EF67862059A}" presName="Accent4" presStyleCnt="0"/>
      <dgm:spPr/>
      <dgm:t>
        <a:bodyPr/>
        <a:lstStyle/>
        <a:p>
          <a:endParaRPr lang="en-GB"/>
        </a:p>
      </dgm:t>
    </dgm:pt>
    <dgm:pt modelId="{51E056E9-AF1E-4DE6-9B84-5EFA5C3EC909}" type="pres">
      <dgm:prSet presAssocID="{50344AE3-A4B3-466D-ABB7-3EF67862059A}" presName="Accent" presStyleLbl="bgShp" presStyleIdx="3" presStyleCnt="6"/>
      <dgm:spPr/>
      <dgm:t>
        <a:bodyPr/>
        <a:lstStyle/>
        <a:p>
          <a:endParaRPr lang="en-GB"/>
        </a:p>
      </dgm:t>
    </dgm:pt>
    <dgm:pt modelId="{6CC0FC98-D682-4CF4-94F3-B1AD88D56179}" type="pres">
      <dgm:prSet presAssocID="{50344AE3-A4B3-466D-ABB7-3EF67862059A}" presName="Child4" presStyleLbl="node1" presStyleIdx="3" presStyleCnt="6">
        <dgm:presLayoutVars>
          <dgm:chMax val="0"/>
          <dgm:chPref val="0"/>
          <dgm:bulletEnabled val="1"/>
        </dgm:presLayoutVars>
      </dgm:prSet>
      <dgm:spPr/>
      <dgm:t>
        <a:bodyPr/>
        <a:lstStyle/>
        <a:p>
          <a:endParaRPr lang="en-GB"/>
        </a:p>
      </dgm:t>
    </dgm:pt>
    <dgm:pt modelId="{02F5D6E9-3370-4727-A3BB-7C2583E1E09B}" type="pres">
      <dgm:prSet presAssocID="{C3F76302-BE1F-4B8A-B530-0E956F4593B2}" presName="Accent5" presStyleCnt="0"/>
      <dgm:spPr/>
      <dgm:t>
        <a:bodyPr/>
        <a:lstStyle/>
        <a:p>
          <a:endParaRPr lang="en-GB"/>
        </a:p>
      </dgm:t>
    </dgm:pt>
    <dgm:pt modelId="{C017D2D4-ADCE-43A0-A576-7E18426B6C4F}" type="pres">
      <dgm:prSet presAssocID="{C3F76302-BE1F-4B8A-B530-0E956F4593B2}" presName="Accent" presStyleLbl="bgShp" presStyleIdx="4" presStyleCnt="6"/>
      <dgm:spPr/>
      <dgm:t>
        <a:bodyPr/>
        <a:lstStyle/>
        <a:p>
          <a:endParaRPr lang="en-GB"/>
        </a:p>
      </dgm:t>
    </dgm:pt>
    <dgm:pt modelId="{B0FCB81B-DF6E-45D4-9A83-72948D64D1E7}" type="pres">
      <dgm:prSet presAssocID="{C3F76302-BE1F-4B8A-B530-0E956F4593B2}" presName="Child5" presStyleLbl="node1" presStyleIdx="4" presStyleCnt="6">
        <dgm:presLayoutVars>
          <dgm:chMax val="0"/>
          <dgm:chPref val="0"/>
          <dgm:bulletEnabled val="1"/>
        </dgm:presLayoutVars>
      </dgm:prSet>
      <dgm:spPr/>
      <dgm:t>
        <a:bodyPr/>
        <a:lstStyle/>
        <a:p>
          <a:endParaRPr lang="en-GB"/>
        </a:p>
      </dgm:t>
    </dgm:pt>
    <dgm:pt modelId="{73963DC9-1D20-4053-ABA8-FF5A3392C278}" type="pres">
      <dgm:prSet presAssocID="{75B1C61B-2F6C-4A64-8F57-042902147D58}" presName="Accent6" presStyleCnt="0"/>
      <dgm:spPr/>
      <dgm:t>
        <a:bodyPr/>
        <a:lstStyle/>
        <a:p>
          <a:endParaRPr lang="en-GB"/>
        </a:p>
      </dgm:t>
    </dgm:pt>
    <dgm:pt modelId="{F6579F35-2B45-4294-9708-EA7DAC523CCF}" type="pres">
      <dgm:prSet presAssocID="{75B1C61B-2F6C-4A64-8F57-042902147D58}" presName="Accent" presStyleLbl="bgShp" presStyleIdx="5" presStyleCnt="6"/>
      <dgm:spPr/>
      <dgm:t>
        <a:bodyPr/>
        <a:lstStyle/>
        <a:p>
          <a:endParaRPr lang="en-GB"/>
        </a:p>
      </dgm:t>
    </dgm:pt>
    <dgm:pt modelId="{A1FA0BC3-98BE-476F-9932-A9AB92CD436D}" type="pres">
      <dgm:prSet presAssocID="{75B1C61B-2F6C-4A64-8F57-042902147D58}" presName="Child6" presStyleLbl="node1" presStyleIdx="5" presStyleCnt="6">
        <dgm:presLayoutVars>
          <dgm:chMax val="0"/>
          <dgm:chPref val="0"/>
          <dgm:bulletEnabled val="1"/>
        </dgm:presLayoutVars>
      </dgm:prSet>
      <dgm:spPr/>
      <dgm:t>
        <a:bodyPr/>
        <a:lstStyle/>
        <a:p>
          <a:endParaRPr lang="en-GB"/>
        </a:p>
      </dgm:t>
    </dgm:pt>
  </dgm:ptLst>
  <dgm:cxnLst>
    <dgm:cxn modelId="{3BCEFBC6-0BF0-4F6A-9ADC-CD2CA8F6E6D9}" type="presOf" srcId="{9F6B9979-B1ED-4101-98BE-205DA39F9087}" destId="{2D3D91F6-7091-496F-B4D5-AE3A4B0256C7}" srcOrd="0" destOrd="0" presId="urn:microsoft.com/office/officeart/2011/layout/HexagonRadial"/>
    <dgm:cxn modelId="{3B194D12-B523-4775-A98E-E9A219E2D842}" srcId="{9F24E577-64BA-40E6-A61F-EF600ED0D9E4}" destId="{D157B501-3F9E-4BF0-B8E9-8DD34ABE2EDE}" srcOrd="1" destOrd="0" parTransId="{495271C6-71BC-4F84-8DAB-79540BFBB42D}" sibTransId="{7EEC0A7F-8E7B-4446-B701-71501448D362}"/>
    <dgm:cxn modelId="{68B516D2-B8FE-4083-82E6-44AE22E1BCBC}" type="presOf" srcId="{6AFDA411-0CC7-4B86-9BB5-B5F5F7A138DF}" destId="{007EC774-E0E0-4493-8848-DE14E481C56F}" srcOrd="0" destOrd="0" presId="urn:microsoft.com/office/officeart/2011/layout/HexagonRadial"/>
    <dgm:cxn modelId="{55088DD6-2AD9-43AE-B46E-29BBFC98380F}" srcId="{9F24E577-64BA-40E6-A61F-EF600ED0D9E4}" destId="{75B1C61B-2F6C-4A64-8F57-042902147D58}" srcOrd="5" destOrd="0" parTransId="{E5E6ED94-AD58-43BA-9ECD-B8640389DAB6}" sibTransId="{51BE0911-4F09-4E4A-9B3D-09848135F45D}"/>
    <dgm:cxn modelId="{7E5ADCA0-958D-462E-866D-2F5247D5D843}" type="presOf" srcId="{9F24E577-64BA-40E6-A61F-EF600ED0D9E4}" destId="{6CEA24C1-EBE0-47FF-8FE0-44712EA66AEC}" srcOrd="0" destOrd="0" presId="urn:microsoft.com/office/officeart/2011/layout/HexagonRadial"/>
    <dgm:cxn modelId="{9EFA92E8-7A95-4FD2-8897-D295E37276B2}" srcId="{9F24E577-64BA-40E6-A61F-EF600ED0D9E4}" destId="{9F6B9979-B1ED-4101-98BE-205DA39F9087}" srcOrd="0" destOrd="0" parTransId="{C42736B5-1A0E-4E76-8B51-3B336A7E352A}" sibTransId="{427E4EB7-449D-42A0-9DBC-2A5268ADF44D}"/>
    <dgm:cxn modelId="{7A2C858D-7002-45E5-A1EC-31DDDA770958}" type="presOf" srcId="{50344AE3-A4B3-466D-ABB7-3EF67862059A}" destId="{6CC0FC98-D682-4CF4-94F3-B1AD88D56179}" srcOrd="0" destOrd="0" presId="urn:microsoft.com/office/officeart/2011/layout/HexagonRadial"/>
    <dgm:cxn modelId="{3AC0D91A-596A-4CEE-8E2F-0B014B67313F}" type="presOf" srcId="{D157B501-3F9E-4BF0-B8E9-8DD34ABE2EDE}" destId="{C28CCB7A-284D-4A2D-811B-1C93E1EE227D}" srcOrd="0" destOrd="0" presId="urn:microsoft.com/office/officeart/2011/layout/HexagonRadial"/>
    <dgm:cxn modelId="{CA9C961B-5052-488C-99A2-7F4E983FEEDE}" type="presOf" srcId="{75B1C61B-2F6C-4A64-8F57-042902147D58}" destId="{A1FA0BC3-98BE-476F-9932-A9AB92CD436D}" srcOrd="0" destOrd="0" presId="urn:microsoft.com/office/officeart/2011/layout/HexagonRadial"/>
    <dgm:cxn modelId="{05A21BF7-C546-42FC-9DB9-CCF91042A24C}" srcId="{9B8E5818-6590-43F0-BA01-508439F7D413}" destId="{9F24E577-64BA-40E6-A61F-EF600ED0D9E4}" srcOrd="0" destOrd="0" parTransId="{38ADCC92-E5B0-47C4-91F0-0178D5601EF1}" sibTransId="{F5742AB3-E138-44D6-ABFE-050802EF5FEA}"/>
    <dgm:cxn modelId="{F0B766DF-C2EE-475D-B23D-E0954BA0188E}" type="presOf" srcId="{C3F76302-BE1F-4B8A-B530-0E956F4593B2}" destId="{B0FCB81B-DF6E-45D4-9A83-72948D64D1E7}" srcOrd="0" destOrd="0" presId="urn:microsoft.com/office/officeart/2011/layout/HexagonRadial"/>
    <dgm:cxn modelId="{C628D754-1F86-47DE-89D0-3FF5E9B5A1A0}" type="presOf" srcId="{9B8E5818-6590-43F0-BA01-508439F7D413}" destId="{E5718B9B-C681-4E00-ACF0-2B95190E11C4}" srcOrd="0" destOrd="0" presId="urn:microsoft.com/office/officeart/2011/layout/HexagonRadial"/>
    <dgm:cxn modelId="{5FA2B3CE-06B5-45E8-8442-74516F6FAB8C}" srcId="{9F24E577-64BA-40E6-A61F-EF600ED0D9E4}" destId="{6AFDA411-0CC7-4B86-9BB5-B5F5F7A138DF}" srcOrd="2" destOrd="0" parTransId="{7A327EFF-FD53-4D0A-92DA-7347F37536AF}" sibTransId="{934460E4-871D-4864-9283-D0097E115D8B}"/>
    <dgm:cxn modelId="{9BE8507B-AF6E-4CA5-85B9-5AE876084371}" srcId="{9F24E577-64BA-40E6-A61F-EF600ED0D9E4}" destId="{50344AE3-A4B3-466D-ABB7-3EF67862059A}" srcOrd="3" destOrd="0" parTransId="{AD8E26E2-2E86-4B3B-9A21-CA8E390485E2}" sibTransId="{43C292B6-E742-4692-B5F3-464772917DB8}"/>
    <dgm:cxn modelId="{94959F00-7289-45FC-95CF-BE08CB89833C}" srcId="{9F24E577-64BA-40E6-A61F-EF600ED0D9E4}" destId="{C3F76302-BE1F-4B8A-B530-0E956F4593B2}" srcOrd="4" destOrd="0" parTransId="{FB8CC17E-367C-4B6B-9117-A3D07AAAFFEA}" sibTransId="{EE368855-06EB-48B3-A695-C834199CA4B7}"/>
    <dgm:cxn modelId="{A7FD77D4-DAA9-41AA-9258-9EFBC7D6C2DE}" type="presParOf" srcId="{E5718B9B-C681-4E00-ACF0-2B95190E11C4}" destId="{6CEA24C1-EBE0-47FF-8FE0-44712EA66AEC}" srcOrd="0" destOrd="0" presId="urn:microsoft.com/office/officeart/2011/layout/HexagonRadial"/>
    <dgm:cxn modelId="{082140F3-1BAE-45DF-983C-06C726F936A4}" type="presParOf" srcId="{E5718B9B-C681-4E00-ACF0-2B95190E11C4}" destId="{53E22A19-CC49-4FC9-BD91-2A0C10D35E20}" srcOrd="1" destOrd="0" presId="urn:microsoft.com/office/officeart/2011/layout/HexagonRadial"/>
    <dgm:cxn modelId="{00C75052-961A-4F85-A1C5-6203383E8D73}" type="presParOf" srcId="{53E22A19-CC49-4FC9-BD91-2A0C10D35E20}" destId="{4208BFAF-CFF4-4AAB-B92B-5D7C57015EEC}" srcOrd="0" destOrd="0" presId="urn:microsoft.com/office/officeart/2011/layout/HexagonRadial"/>
    <dgm:cxn modelId="{9ACF7A7F-DB40-44FC-B79B-C6B7CB05A1B1}" type="presParOf" srcId="{E5718B9B-C681-4E00-ACF0-2B95190E11C4}" destId="{2D3D91F6-7091-496F-B4D5-AE3A4B0256C7}" srcOrd="2" destOrd="0" presId="urn:microsoft.com/office/officeart/2011/layout/HexagonRadial"/>
    <dgm:cxn modelId="{57F01507-0563-4313-8D76-72B98DED4028}" type="presParOf" srcId="{E5718B9B-C681-4E00-ACF0-2B95190E11C4}" destId="{FC927059-9E08-43A7-97EA-8D6DA9FF8653}" srcOrd="3" destOrd="0" presId="urn:microsoft.com/office/officeart/2011/layout/HexagonRadial"/>
    <dgm:cxn modelId="{C2147A68-B66A-46A4-934A-8A1C57ABFF42}" type="presParOf" srcId="{FC927059-9E08-43A7-97EA-8D6DA9FF8653}" destId="{DE5FE096-8FE1-49BB-8D3B-946F9D0C8B5E}" srcOrd="0" destOrd="0" presId="urn:microsoft.com/office/officeart/2011/layout/HexagonRadial"/>
    <dgm:cxn modelId="{A7557C61-39E0-49B2-A1AC-7E2972CE21DC}" type="presParOf" srcId="{E5718B9B-C681-4E00-ACF0-2B95190E11C4}" destId="{C28CCB7A-284D-4A2D-811B-1C93E1EE227D}" srcOrd="4" destOrd="0" presId="urn:microsoft.com/office/officeart/2011/layout/HexagonRadial"/>
    <dgm:cxn modelId="{9D651F1F-5ABF-436E-93A6-2C3614D35752}" type="presParOf" srcId="{E5718B9B-C681-4E00-ACF0-2B95190E11C4}" destId="{1C8FD630-350D-4A26-A78C-328B4D7417B7}" srcOrd="5" destOrd="0" presId="urn:microsoft.com/office/officeart/2011/layout/HexagonRadial"/>
    <dgm:cxn modelId="{702F42F8-C337-44C0-A9E0-AE68FC2D7578}" type="presParOf" srcId="{1C8FD630-350D-4A26-A78C-328B4D7417B7}" destId="{E5997071-9E76-4F34-8548-A5DBAD063B3A}" srcOrd="0" destOrd="0" presId="urn:microsoft.com/office/officeart/2011/layout/HexagonRadial"/>
    <dgm:cxn modelId="{25128409-9668-4EC3-B374-DBC8DF770D78}" type="presParOf" srcId="{E5718B9B-C681-4E00-ACF0-2B95190E11C4}" destId="{007EC774-E0E0-4493-8848-DE14E481C56F}" srcOrd="6" destOrd="0" presId="urn:microsoft.com/office/officeart/2011/layout/HexagonRadial"/>
    <dgm:cxn modelId="{7F1AA387-75CF-4AD0-B848-5BAEFB791DD5}" type="presParOf" srcId="{E5718B9B-C681-4E00-ACF0-2B95190E11C4}" destId="{0534A6BA-750A-4ADE-8F84-3D37D940A76D}" srcOrd="7" destOrd="0" presId="urn:microsoft.com/office/officeart/2011/layout/HexagonRadial"/>
    <dgm:cxn modelId="{0A2C454E-A3EB-4C13-94EE-2BA9BDC9DCE1}" type="presParOf" srcId="{0534A6BA-750A-4ADE-8F84-3D37D940A76D}" destId="{51E056E9-AF1E-4DE6-9B84-5EFA5C3EC909}" srcOrd="0" destOrd="0" presId="urn:microsoft.com/office/officeart/2011/layout/HexagonRadial"/>
    <dgm:cxn modelId="{2F7F3DD2-FFF1-4949-BE1C-F965D7C266C9}" type="presParOf" srcId="{E5718B9B-C681-4E00-ACF0-2B95190E11C4}" destId="{6CC0FC98-D682-4CF4-94F3-B1AD88D56179}" srcOrd="8" destOrd="0" presId="urn:microsoft.com/office/officeart/2011/layout/HexagonRadial"/>
    <dgm:cxn modelId="{9E691CA3-22BF-4B63-AD4D-79B94B2D311A}" type="presParOf" srcId="{E5718B9B-C681-4E00-ACF0-2B95190E11C4}" destId="{02F5D6E9-3370-4727-A3BB-7C2583E1E09B}" srcOrd="9" destOrd="0" presId="urn:microsoft.com/office/officeart/2011/layout/HexagonRadial"/>
    <dgm:cxn modelId="{B03EF2E7-FC7B-4331-9D2E-8BA2D13BDCF0}" type="presParOf" srcId="{02F5D6E9-3370-4727-A3BB-7C2583E1E09B}" destId="{C017D2D4-ADCE-43A0-A576-7E18426B6C4F}" srcOrd="0" destOrd="0" presId="urn:microsoft.com/office/officeart/2011/layout/HexagonRadial"/>
    <dgm:cxn modelId="{4482470B-7B08-4B79-A48D-C8F365C39634}" type="presParOf" srcId="{E5718B9B-C681-4E00-ACF0-2B95190E11C4}" destId="{B0FCB81B-DF6E-45D4-9A83-72948D64D1E7}" srcOrd="10" destOrd="0" presId="urn:microsoft.com/office/officeart/2011/layout/HexagonRadial"/>
    <dgm:cxn modelId="{EBDEDEAC-54D9-42CD-B1B8-DEFD18F6E23E}" type="presParOf" srcId="{E5718B9B-C681-4E00-ACF0-2B95190E11C4}" destId="{73963DC9-1D20-4053-ABA8-FF5A3392C278}" srcOrd="11" destOrd="0" presId="urn:microsoft.com/office/officeart/2011/layout/HexagonRadial"/>
    <dgm:cxn modelId="{2C9E4B19-5B42-4F16-9D4B-C9DBCF38C834}" type="presParOf" srcId="{73963DC9-1D20-4053-ABA8-FF5A3392C278}" destId="{F6579F35-2B45-4294-9708-EA7DAC523CCF}" srcOrd="0" destOrd="0" presId="urn:microsoft.com/office/officeart/2011/layout/HexagonRadial"/>
    <dgm:cxn modelId="{8CDE03AD-1311-4102-AE2A-EFEDE11029D8}" type="presParOf" srcId="{E5718B9B-C681-4E00-ACF0-2B95190E11C4}" destId="{A1FA0BC3-98BE-476F-9932-A9AB92CD436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E5818-6590-43F0-BA01-508439F7D41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6AFDA411-0CC7-4B86-9BB5-B5F5F7A138DF}">
      <dgm:prSet phldrT="[Text]" custT="1"/>
      <dgm:spPr>
        <a:xfrm>
          <a:off x="2519553" y="2438853"/>
          <a:ext cx="1370447" cy="1185597"/>
        </a:xfrm>
        <a:solidFill>
          <a:schemeClr val="accent2">
            <a:lumMod val="75000"/>
          </a:schemeClr>
        </a:solidFill>
        <a:ln w="25400" cap="flat" cmpd="sng" algn="ctr">
          <a:solidFill>
            <a:sysClr val="window" lastClr="FFFFFF">
              <a:hueOff val="0"/>
              <a:satOff val="0"/>
              <a:lumOff val="0"/>
              <a:alphaOff val="0"/>
            </a:sysClr>
          </a:solidFill>
          <a:prstDash val="solid"/>
        </a:ln>
        <a:effectLst/>
      </dgm:spPr>
      <dgm:t>
        <a:bodyPr/>
        <a:lstStyle/>
        <a:p>
          <a:pPr algn="ctr"/>
          <a:r>
            <a:rPr lang="fr-CH" sz="1050" b="0" u="sng" dirty="0" smtClean="0">
              <a:solidFill>
                <a:sysClr val="window" lastClr="FFFFFF"/>
              </a:solidFill>
              <a:latin typeface="Calibri"/>
              <a:ea typeface="+mn-ea"/>
              <a:cs typeface="+mn-cs"/>
            </a:rPr>
            <a:t>6.3</a:t>
          </a:r>
          <a:br>
            <a:rPr lang="fr-CH" sz="1050" b="0" u="sng" dirty="0" smtClean="0">
              <a:solidFill>
                <a:sysClr val="window" lastClr="FFFFFF"/>
              </a:solidFill>
              <a:latin typeface="Calibri"/>
              <a:ea typeface="+mn-ea"/>
              <a:cs typeface="+mn-cs"/>
            </a:rPr>
          </a:br>
          <a:r>
            <a:rPr lang="fr-CH" sz="1050" b="0" smtClean="0">
              <a:solidFill>
                <a:sysClr val="window" lastClr="FFFFFF"/>
              </a:solidFill>
              <a:latin typeface="Calibri"/>
              <a:ea typeface="+mn-ea"/>
              <a:cs typeface="+mn-cs"/>
            </a:rPr>
            <a:t>Water quality</a:t>
          </a:r>
          <a:endParaRPr lang="en-GB" sz="1050" b="0" dirty="0">
            <a:solidFill>
              <a:sysClr val="window" lastClr="FFFFFF"/>
            </a:solidFill>
            <a:latin typeface="Calibri"/>
            <a:ea typeface="+mn-ea"/>
            <a:cs typeface="+mn-cs"/>
          </a:endParaRPr>
        </a:p>
      </dgm:t>
    </dgm:pt>
    <dgm:pt modelId="{7A327EFF-FD53-4D0A-92DA-7347F37536AF}" type="parTrans" cxnId="{5FA2B3CE-06B5-45E8-8442-74516F6FAB8C}">
      <dgm:prSet/>
      <dgm:spPr/>
      <dgm:t>
        <a:bodyPr/>
        <a:lstStyle/>
        <a:p>
          <a:endParaRPr lang="en-GB" sz="1000" b="0"/>
        </a:p>
      </dgm:t>
    </dgm:pt>
    <dgm:pt modelId="{934460E4-871D-4864-9283-D0097E115D8B}" type="sibTrans" cxnId="{5FA2B3CE-06B5-45E8-8442-74516F6FAB8C}">
      <dgm:prSet/>
      <dgm:spPr/>
      <dgm:t>
        <a:bodyPr/>
        <a:lstStyle/>
        <a:p>
          <a:endParaRPr lang="en-GB" sz="1000" b="0"/>
        </a:p>
      </dgm:t>
    </dgm:pt>
    <dgm:pt modelId="{50344AE3-A4B3-466D-ABB7-3EF67862059A}">
      <dgm:prSet phldrT="[Text]" custT="1"/>
      <dgm:spPr>
        <a:xfrm>
          <a:off x="1262694" y="3168891"/>
          <a:ext cx="1370447" cy="1185597"/>
        </a:xfrm>
        <a:solidFill>
          <a:schemeClr val="accent2">
            <a:lumMod val="75000"/>
          </a:schemeClr>
        </a:solidFill>
        <a:ln w="25400" cap="flat" cmpd="sng" algn="ctr">
          <a:solidFill>
            <a:sysClr val="window" lastClr="FFFFFF">
              <a:hueOff val="0"/>
              <a:satOff val="0"/>
              <a:lumOff val="0"/>
              <a:alphaOff val="0"/>
            </a:sysClr>
          </a:solidFill>
          <a:prstDash val="solid"/>
        </a:ln>
        <a:effectLst/>
      </dgm:spPr>
      <dgm:t>
        <a:bodyPr/>
        <a:lstStyle/>
        <a:p>
          <a:r>
            <a:rPr lang="fr-CH" sz="1050" b="0" u="sng" dirty="0" smtClean="0">
              <a:solidFill>
                <a:sysClr val="window" lastClr="FFFFFF"/>
              </a:solidFill>
              <a:latin typeface="Calibri"/>
              <a:ea typeface="+mn-ea"/>
              <a:cs typeface="+mn-cs"/>
            </a:rPr>
            <a:t>6.4</a:t>
          </a:r>
          <a:r>
            <a:rPr lang="fr-CH" sz="1050" b="0" dirty="0" smtClean="0">
              <a:solidFill>
                <a:sysClr val="window" lastClr="FFFFFF"/>
              </a:solidFill>
              <a:latin typeface="Calibri"/>
              <a:ea typeface="+mn-ea"/>
              <a:cs typeface="+mn-cs"/>
            </a:rPr>
            <a:t> </a:t>
          </a:r>
          <a:br>
            <a:rPr lang="fr-CH" sz="1050" b="0" dirty="0" smtClean="0">
              <a:solidFill>
                <a:sysClr val="window" lastClr="FFFFFF"/>
              </a:solidFill>
              <a:latin typeface="Calibri"/>
              <a:ea typeface="+mn-ea"/>
              <a:cs typeface="+mn-cs"/>
            </a:rPr>
          </a:br>
          <a:r>
            <a:rPr lang="fr-CH" sz="1000" b="0" dirty="0" smtClean="0">
              <a:solidFill>
                <a:sysClr val="window" lastClr="FFFFFF"/>
              </a:solidFill>
              <a:latin typeface="Calibri"/>
              <a:ea typeface="+mn-ea"/>
              <a:cs typeface="+mn-cs"/>
            </a:rPr>
            <a:t>Water-use </a:t>
          </a:r>
          <a:r>
            <a:rPr lang="fr-CH" sz="1000" b="0" dirty="0" err="1" smtClean="0">
              <a:solidFill>
                <a:sysClr val="window" lastClr="FFFFFF"/>
              </a:solidFill>
              <a:latin typeface="Calibri"/>
              <a:ea typeface="+mn-ea"/>
              <a:cs typeface="+mn-cs"/>
            </a:rPr>
            <a:t>Efficiency</a:t>
          </a:r>
          <a:endParaRPr lang="en-GB" sz="1000" b="0" dirty="0">
            <a:solidFill>
              <a:sysClr val="window" lastClr="FFFFFF"/>
            </a:solidFill>
            <a:latin typeface="Calibri"/>
            <a:ea typeface="+mn-ea"/>
            <a:cs typeface="+mn-cs"/>
          </a:endParaRPr>
        </a:p>
      </dgm:t>
    </dgm:pt>
    <dgm:pt modelId="{AD8E26E2-2E86-4B3B-9A21-CA8E390485E2}" type="parTrans" cxnId="{9BE8507B-AF6E-4CA5-85B9-5AE876084371}">
      <dgm:prSet/>
      <dgm:spPr/>
      <dgm:t>
        <a:bodyPr/>
        <a:lstStyle/>
        <a:p>
          <a:endParaRPr lang="en-GB" sz="1000" b="0"/>
        </a:p>
      </dgm:t>
    </dgm:pt>
    <dgm:pt modelId="{43C292B6-E742-4692-B5F3-464772917DB8}" type="sibTrans" cxnId="{9BE8507B-AF6E-4CA5-85B9-5AE876084371}">
      <dgm:prSet/>
      <dgm:spPr/>
      <dgm:t>
        <a:bodyPr/>
        <a:lstStyle/>
        <a:p>
          <a:endParaRPr lang="en-GB" sz="1000" b="0"/>
        </a:p>
      </dgm:t>
    </dgm:pt>
    <dgm:pt modelId="{C3F76302-BE1F-4B8A-B530-0E956F4593B2}">
      <dgm:prSet phldrT="[Text]" custT="1"/>
      <dgm:spPr>
        <a:xfrm>
          <a:off x="0" y="2439669"/>
          <a:ext cx="1370447" cy="1185597"/>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fr-CH" sz="1050" b="0" u="sng" smtClean="0">
              <a:solidFill>
                <a:sysClr val="window" lastClr="FFFFFF"/>
              </a:solidFill>
              <a:latin typeface="Calibri"/>
              <a:ea typeface="+mn-ea"/>
              <a:cs typeface="+mn-cs"/>
            </a:rPr>
            <a:t>6.5</a:t>
          </a:r>
          <a:r>
            <a:rPr lang="fr-CH" sz="1050" b="0" smtClean="0">
              <a:solidFill>
                <a:sysClr val="window" lastClr="FFFFFF"/>
              </a:solidFill>
              <a:latin typeface="Calibri"/>
              <a:ea typeface="+mn-ea"/>
              <a:cs typeface="+mn-cs"/>
            </a:rPr>
            <a:t> </a:t>
          </a:r>
          <a:br>
            <a:rPr lang="fr-CH" sz="1050" b="0" smtClean="0">
              <a:solidFill>
                <a:sysClr val="window" lastClr="FFFFFF"/>
              </a:solidFill>
              <a:latin typeface="Calibri"/>
              <a:ea typeface="+mn-ea"/>
              <a:cs typeface="+mn-cs"/>
            </a:rPr>
          </a:br>
          <a:r>
            <a:rPr lang="fr-CH" sz="1000" b="0" smtClean="0">
              <a:solidFill>
                <a:sysClr val="window" lastClr="FFFFFF"/>
              </a:solidFill>
              <a:latin typeface="Calibri"/>
              <a:ea typeface="+mn-ea"/>
              <a:cs typeface="+mn-cs"/>
            </a:rPr>
            <a:t>Water resource management</a:t>
          </a:r>
          <a:endParaRPr lang="en-GB" sz="1000" b="0">
            <a:solidFill>
              <a:sysClr val="window" lastClr="FFFFFF"/>
            </a:solidFill>
            <a:latin typeface="Calibri"/>
            <a:ea typeface="+mn-ea"/>
            <a:cs typeface="+mn-cs"/>
          </a:endParaRPr>
        </a:p>
      </dgm:t>
    </dgm:pt>
    <dgm:pt modelId="{FB8CC17E-367C-4B6B-9117-A3D07AAAFFEA}" type="parTrans" cxnId="{94959F00-7289-45FC-95CF-BE08CB89833C}">
      <dgm:prSet/>
      <dgm:spPr/>
      <dgm:t>
        <a:bodyPr/>
        <a:lstStyle/>
        <a:p>
          <a:endParaRPr lang="en-GB" sz="1000" b="0"/>
        </a:p>
      </dgm:t>
    </dgm:pt>
    <dgm:pt modelId="{EE368855-06EB-48B3-A695-C834199CA4B7}" type="sibTrans" cxnId="{94959F00-7289-45FC-95CF-BE08CB89833C}">
      <dgm:prSet/>
      <dgm:spPr/>
      <dgm:t>
        <a:bodyPr/>
        <a:lstStyle/>
        <a:p>
          <a:endParaRPr lang="en-GB" sz="1000" b="0"/>
        </a:p>
      </dgm:t>
    </dgm:pt>
    <dgm:pt modelId="{75B1C61B-2F6C-4A64-8F57-042902147D58}">
      <dgm:prSet phldrT="[Text]" custT="1"/>
      <dgm:spPr>
        <a:xfrm>
          <a:off x="0" y="1003656"/>
          <a:ext cx="1370447" cy="1185597"/>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fr-CH" sz="1050" b="0" u="sng" smtClean="0">
              <a:solidFill>
                <a:sysClr val="window" lastClr="FFFFFF"/>
              </a:solidFill>
              <a:latin typeface="Calibri"/>
              <a:ea typeface="+mn-ea"/>
              <a:cs typeface="+mn-cs"/>
            </a:rPr>
            <a:t>6.6</a:t>
          </a:r>
          <a:r>
            <a:rPr lang="fr-CH" sz="1050" b="0" smtClean="0">
              <a:solidFill>
                <a:sysClr val="window" lastClr="FFFFFF"/>
              </a:solidFill>
              <a:latin typeface="Calibri"/>
              <a:ea typeface="+mn-ea"/>
              <a:cs typeface="+mn-cs"/>
            </a:rPr>
            <a:t> </a:t>
          </a:r>
          <a:br>
            <a:rPr lang="fr-CH" sz="1050" b="0" smtClean="0">
              <a:solidFill>
                <a:sysClr val="window" lastClr="FFFFFF"/>
              </a:solidFill>
              <a:latin typeface="Calibri"/>
              <a:ea typeface="+mn-ea"/>
              <a:cs typeface="+mn-cs"/>
            </a:rPr>
          </a:br>
          <a:r>
            <a:rPr lang="fr-CH" sz="1050" b="0" smtClean="0">
              <a:solidFill>
                <a:sysClr val="window" lastClr="FFFFFF"/>
              </a:solidFill>
              <a:latin typeface="Calibri"/>
              <a:ea typeface="+mn-ea"/>
              <a:cs typeface="+mn-cs"/>
            </a:rPr>
            <a:t>Eco-systems</a:t>
          </a:r>
          <a:endParaRPr lang="en-GB" sz="1050" b="0">
            <a:solidFill>
              <a:sysClr val="window" lastClr="FFFFFF"/>
            </a:solidFill>
            <a:latin typeface="Calibri"/>
            <a:ea typeface="+mn-ea"/>
            <a:cs typeface="+mn-cs"/>
          </a:endParaRPr>
        </a:p>
      </dgm:t>
    </dgm:pt>
    <dgm:pt modelId="{E5E6ED94-AD58-43BA-9ECD-B8640389DAB6}" type="parTrans" cxnId="{55088DD6-2AD9-43AE-B46E-29BBFC98380F}">
      <dgm:prSet/>
      <dgm:spPr/>
      <dgm:t>
        <a:bodyPr/>
        <a:lstStyle/>
        <a:p>
          <a:endParaRPr lang="en-GB" sz="1000" b="0"/>
        </a:p>
      </dgm:t>
    </dgm:pt>
    <dgm:pt modelId="{51BE0911-4F09-4E4A-9B3D-09848135F45D}" type="sibTrans" cxnId="{55088DD6-2AD9-43AE-B46E-29BBFC98380F}">
      <dgm:prSet/>
      <dgm:spPr/>
      <dgm:t>
        <a:bodyPr/>
        <a:lstStyle/>
        <a:p>
          <a:endParaRPr lang="en-GB" sz="1000" b="0"/>
        </a:p>
      </dgm:t>
    </dgm:pt>
    <dgm:pt modelId="{D157B501-3F9E-4BF0-B8E9-8DD34ABE2EDE}">
      <dgm:prSet phldrT="[Text]" custT="1"/>
      <dgm:spPr>
        <a:xfrm>
          <a:off x="2519553" y="1005287"/>
          <a:ext cx="1370447" cy="1185597"/>
        </a:xfrm>
        <a:solidFill>
          <a:schemeClr val="bg1">
            <a:lumMod val="50000"/>
          </a:schemeClr>
        </a:solidFill>
        <a:ln w="25400" cap="flat" cmpd="sng" algn="ctr">
          <a:solidFill>
            <a:sysClr val="window" lastClr="FFFFFF">
              <a:hueOff val="0"/>
              <a:satOff val="0"/>
              <a:lumOff val="0"/>
              <a:alphaOff val="0"/>
            </a:sysClr>
          </a:solidFill>
          <a:prstDash val="solid"/>
        </a:ln>
        <a:effectLst/>
      </dgm:spPr>
      <dgm:t>
        <a:bodyPr/>
        <a:lstStyle/>
        <a:p>
          <a:r>
            <a:rPr lang="fr-CH" sz="1050" b="0" u="sng" dirty="0" smtClean="0">
              <a:solidFill>
                <a:sysClr val="window" lastClr="FFFFFF"/>
              </a:solidFill>
              <a:latin typeface="Calibri"/>
              <a:ea typeface="+mn-ea"/>
              <a:cs typeface="+mn-cs"/>
            </a:rPr>
            <a:t>6.2</a:t>
          </a:r>
          <a:r>
            <a:rPr lang="fr-CH" sz="1050" b="0" dirty="0" smtClean="0">
              <a:solidFill>
                <a:sysClr val="window" lastClr="FFFFFF"/>
              </a:solidFill>
              <a:latin typeface="Calibri"/>
              <a:ea typeface="+mn-ea"/>
              <a:cs typeface="+mn-cs"/>
            </a:rPr>
            <a:t> </a:t>
          </a:r>
          <a:br>
            <a:rPr lang="fr-CH" sz="1050" b="0" dirty="0" smtClean="0">
              <a:solidFill>
                <a:sysClr val="window" lastClr="FFFFFF"/>
              </a:solidFill>
              <a:latin typeface="Calibri"/>
              <a:ea typeface="+mn-ea"/>
              <a:cs typeface="+mn-cs"/>
            </a:rPr>
          </a:br>
          <a:r>
            <a:rPr lang="fr-CH" sz="900" b="0" dirty="0" smtClean="0">
              <a:solidFill>
                <a:sysClr val="window" lastClr="FFFFFF"/>
              </a:solidFill>
              <a:latin typeface="Calibri"/>
              <a:ea typeface="+mn-ea"/>
              <a:cs typeface="+mn-cs"/>
            </a:rPr>
            <a:t>Sanitation and </a:t>
          </a:r>
          <a:r>
            <a:rPr lang="fr-CH" sz="900" b="0" dirty="0" err="1" smtClean="0">
              <a:solidFill>
                <a:sysClr val="window" lastClr="FFFFFF"/>
              </a:solidFill>
              <a:latin typeface="Calibri"/>
              <a:ea typeface="+mn-ea"/>
              <a:cs typeface="+mn-cs"/>
            </a:rPr>
            <a:t>Hygiene</a:t>
          </a:r>
          <a:endParaRPr lang="en-GB" sz="900" b="0" dirty="0">
            <a:solidFill>
              <a:sysClr val="window" lastClr="FFFFFF"/>
            </a:solidFill>
            <a:latin typeface="Calibri"/>
            <a:ea typeface="+mn-ea"/>
            <a:cs typeface="+mn-cs"/>
          </a:endParaRPr>
        </a:p>
      </dgm:t>
    </dgm:pt>
    <dgm:pt modelId="{495271C6-71BC-4F84-8DAB-79540BFBB42D}" type="parTrans" cxnId="{3B194D12-B523-4775-A98E-E9A219E2D842}">
      <dgm:prSet/>
      <dgm:spPr/>
      <dgm:t>
        <a:bodyPr/>
        <a:lstStyle/>
        <a:p>
          <a:endParaRPr lang="en-GB" sz="1000" b="0"/>
        </a:p>
      </dgm:t>
    </dgm:pt>
    <dgm:pt modelId="{7EEC0A7F-8E7B-4446-B701-71501448D362}" type="sibTrans" cxnId="{3B194D12-B523-4775-A98E-E9A219E2D842}">
      <dgm:prSet/>
      <dgm:spPr/>
      <dgm:t>
        <a:bodyPr/>
        <a:lstStyle/>
        <a:p>
          <a:endParaRPr lang="en-GB" sz="1000" b="0"/>
        </a:p>
      </dgm:t>
    </dgm:pt>
    <dgm:pt modelId="{9F6B9979-B1ED-4101-98BE-205DA39F9087}">
      <dgm:prSet phldrT="[Text]" custT="1"/>
      <dgm:spPr>
        <a:xfrm>
          <a:off x="1262694" y="276065"/>
          <a:ext cx="1370447" cy="1185597"/>
        </a:xfrm>
        <a:solidFill>
          <a:schemeClr val="bg1">
            <a:lumMod val="50000"/>
          </a:schemeClr>
        </a:solidFill>
        <a:ln w="25400" cap="flat" cmpd="sng" algn="ctr">
          <a:solidFill>
            <a:sysClr val="window" lastClr="FFFFFF">
              <a:hueOff val="0"/>
              <a:satOff val="0"/>
              <a:lumOff val="0"/>
              <a:alphaOff val="0"/>
            </a:sysClr>
          </a:solidFill>
          <a:prstDash val="solid"/>
        </a:ln>
        <a:effectLst/>
      </dgm:spPr>
      <dgm:t>
        <a:bodyPr/>
        <a:lstStyle/>
        <a:p>
          <a:r>
            <a:rPr lang="fr-CH" sz="1050" b="0" u="sng" smtClean="0">
              <a:solidFill>
                <a:sysClr val="window" lastClr="FFFFFF"/>
              </a:solidFill>
              <a:latin typeface="Calibri"/>
              <a:ea typeface="+mn-ea"/>
              <a:cs typeface="+mn-cs"/>
            </a:rPr>
            <a:t>6.1</a:t>
          </a:r>
          <a:r>
            <a:rPr lang="fr-CH" sz="1050" b="0" smtClean="0">
              <a:solidFill>
                <a:sysClr val="window" lastClr="FFFFFF"/>
              </a:solidFill>
              <a:latin typeface="Calibri"/>
              <a:ea typeface="+mn-ea"/>
              <a:cs typeface="+mn-cs"/>
            </a:rPr>
            <a:t/>
          </a:r>
          <a:br>
            <a:rPr lang="fr-CH" sz="1050" b="0" smtClean="0">
              <a:solidFill>
                <a:sysClr val="window" lastClr="FFFFFF"/>
              </a:solidFill>
              <a:latin typeface="Calibri"/>
              <a:ea typeface="+mn-ea"/>
              <a:cs typeface="+mn-cs"/>
            </a:rPr>
          </a:br>
          <a:r>
            <a:rPr lang="fr-CH" sz="1050" b="0" smtClean="0">
              <a:solidFill>
                <a:sysClr val="window" lastClr="FFFFFF"/>
              </a:solidFill>
              <a:latin typeface="Calibri"/>
              <a:ea typeface="+mn-ea"/>
              <a:cs typeface="+mn-cs"/>
            </a:rPr>
            <a:t>Drinking Water</a:t>
          </a:r>
          <a:endParaRPr lang="en-GB" sz="1050" b="0">
            <a:solidFill>
              <a:sysClr val="window" lastClr="FFFFFF"/>
            </a:solidFill>
            <a:latin typeface="Calibri"/>
            <a:ea typeface="+mn-ea"/>
            <a:cs typeface="+mn-cs"/>
          </a:endParaRPr>
        </a:p>
      </dgm:t>
    </dgm:pt>
    <dgm:pt modelId="{C42736B5-1A0E-4E76-8B51-3B336A7E352A}" type="parTrans" cxnId="{9EFA92E8-7A95-4FD2-8897-D295E37276B2}">
      <dgm:prSet/>
      <dgm:spPr/>
      <dgm:t>
        <a:bodyPr/>
        <a:lstStyle/>
        <a:p>
          <a:endParaRPr lang="en-GB" sz="1000" b="0"/>
        </a:p>
      </dgm:t>
    </dgm:pt>
    <dgm:pt modelId="{427E4EB7-449D-42A0-9DBC-2A5268ADF44D}" type="sibTrans" cxnId="{9EFA92E8-7A95-4FD2-8897-D295E37276B2}">
      <dgm:prSet/>
      <dgm:spPr/>
      <dgm:t>
        <a:bodyPr/>
        <a:lstStyle/>
        <a:p>
          <a:endParaRPr lang="en-GB" sz="1000" b="0"/>
        </a:p>
      </dgm:t>
    </dgm:pt>
    <dgm:pt modelId="{9F24E577-64BA-40E6-A61F-EF600ED0D9E4}">
      <dgm:prSet phldrT="[Text]" custT="1"/>
      <dgm:spPr>
        <a:xfrm>
          <a:off x="1108650" y="1591765"/>
          <a:ext cx="1672311" cy="1446617"/>
        </a:xfrm>
        <a:solidFill>
          <a:sysClr val="window" lastClr="FFFFFF"/>
        </a:solidFill>
        <a:ln w="25400" cap="flat" cmpd="sng" algn="ctr">
          <a:solidFill>
            <a:srgbClr val="4F81BD"/>
          </a:solidFill>
          <a:prstDash val="solid"/>
        </a:ln>
        <a:effectLst/>
      </dgm:spPr>
      <dgm:t>
        <a:bodyPr/>
        <a:lstStyle/>
        <a:p>
          <a:r>
            <a:rPr lang="fr-CH" sz="1200" b="0" smtClean="0">
              <a:solidFill>
                <a:srgbClr val="4F81BD"/>
              </a:solidFill>
              <a:latin typeface="Calibri"/>
              <a:ea typeface="+mn-ea"/>
              <a:cs typeface="+mn-cs"/>
            </a:rPr>
            <a:t>Goal 6</a:t>
          </a:r>
          <a:endParaRPr lang="en-GB" sz="1200" b="0">
            <a:solidFill>
              <a:srgbClr val="4F81BD"/>
            </a:solidFill>
            <a:latin typeface="Calibri"/>
            <a:ea typeface="+mn-ea"/>
            <a:cs typeface="+mn-cs"/>
          </a:endParaRPr>
        </a:p>
      </dgm:t>
    </dgm:pt>
    <dgm:pt modelId="{F5742AB3-E138-44D6-ABFE-050802EF5FEA}" type="sibTrans" cxnId="{05A21BF7-C546-42FC-9DB9-CCF91042A24C}">
      <dgm:prSet/>
      <dgm:spPr/>
      <dgm:t>
        <a:bodyPr/>
        <a:lstStyle/>
        <a:p>
          <a:endParaRPr lang="en-GB" sz="1000" b="0"/>
        </a:p>
      </dgm:t>
    </dgm:pt>
    <dgm:pt modelId="{38ADCC92-E5B0-47C4-91F0-0178D5601EF1}" type="parTrans" cxnId="{05A21BF7-C546-42FC-9DB9-CCF91042A24C}">
      <dgm:prSet/>
      <dgm:spPr/>
      <dgm:t>
        <a:bodyPr/>
        <a:lstStyle/>
        <a:p>
          <a:endParaRPr lang="en-GB" sz="1000" b="0"/>
        </a:p>
      </dgm:t>
    </dgm:pt>
    <dgm:pt modelId="{E5718B9B-C681-4E00-ACF0-2B95190E11C4}" type="pres">
      <dgm:prSet presAssocID="{9B8E5818-6590-43F0-BA01-508439F7D413}" presName="Name0" presStyleCnt="0">
        <dgm:presLayoutVars>
          <dgm:chMax val="1"/>
          <dgm:chPref val="1"/>
          <dgm:dir/>
          <dgm:animOne val="branch"/>
          <dgm:animLvl val="lvl"/>
        </dgm:presLayoutVars>
      </dgm:prSet>
      <dgm:spPr/>
      <dgm:t>
        <a:bodyPr/>
        <a:lstStyle/>
        <a:p>
          <a:endParaRPr lang="en-GB"/>
        </a:p>
      </dgm:t>
    </dgm:pt>
    <dgm:pt modelId="{6CEA24C1-EBE0-47FF-8FE0-44712EA66AEC}" type="pres">
      <dgm:prSet presAssocID="{9F24E577-64BA-40E6-A61F-EF600ED0D9E4}" presName="Parent" presStyleLbl="node0" presStyleIdx="0" presStyleCnt="1">
        <dgm:presLayoutVars>
          <dgm:chMax val="6"/>
          <dgm:chPref val="6"/>
        </dgm:presLayoutVars>
      </dgm:prSet>
      <dgm:spPr>
        <a:prstGeom prst="hexagon">
          <a:avLst>
            <a:gd name="adj" fmla="val 28570"/>
            <a:gd name="vf" fmla="val 115470"/>
          </a:avLst>
        </a:prstGeom>
      </dgm:spPr>
      <dgm:t>
        <a:bodyPr/>
        <a:lstStyle/>
        <a:p>
          <a:endParaRPr lang="en-GB"/>
        </a:p>
      </dgm:t>
    </dgm:pt>
    <dgm:pt modelId="{53E22A19-CC49-4FC9-BD91-2A0C10D35E20}" type="pres">
      <dgm:prSet presAssocID="{9F6B9979-B1ED-4101-98BE-205DA39F9087}" presName="Accent1" presStyleCnt="0"/>
      <dgm:spPr/>
      <dgm:t>
        <a:bodyPr/>
        <a:lstStyle/>
        <a:p>
          <a:endParaRPr lang="en-GB"/>
        </a:p>
      </dgm:t>
    </dgm:pt>
    <dgm:pt modelId="{4208BFAF-CFF4-4AAB-B92B-5D7C57015EEC}" type="pres">
      <dgm:prSet presAssocID="{9F6B9979-B1ED-4101-98BE-205DA39F9087}" presName="Accent" presStyleLbl="bgShp" presStyleIdx="0" presStyleCnt="6"/>
      <dgm:spPr/>
      <dgm:t>
        <a:bodyPr/>
        <a:lstStyle/>
        <a:p>
          <a:endParaRPr lang="en-GB"/>
        </a:p>
      </dgm:t>
    </dgm:pt>
    <dgm:pt modelId="{2D3D91F6-7091-496F-B4D5-AE3A4B0256C7}" type="pres">
      <dgm:prSet presAssocID="{9F6B9979-B1ED-4101-98BE-205DA39F9087}" presName="Child1" presStyleLbl="node1" presStyleIdx="0" presStyleCnt="6">
        <dgm:presLayoutVars>
          <dgm:chMax val="0"/>
          <dgm:chPref val="0"/>
          <dgm:bulletEnabled val="1"/>
        </dgm:presLayoutVars>
      </dgm:prSet>
      <dgm:spPr>
        <a:prstGeom prst="hexagon">
          <a:avLst>
            <a:gd name="adj" fmla="val 28570"/>
            <a:gd name="vf" fmla="val 115470"/>
          </a:avLst>
        </a:prstGeom>
      </dgm:spPr>
      <dgm:t>
        <a:bodyPr/>
        <a:lstStyle/>
        <a:p>
          <a:endParaRPr lang="en-GB"/>
        </a:p>
      </dgm:t>
    </dgm:pt>
    <dgm:pt modelId="{FC927059-9E08-43A7-97EA-8D6DA9FF8653}" type="pres">
      <dgm:prSet presAssocID="{D157B501-3F9E-4BF0-B8E9-8DD34ABE2EDE}" presName="Accent2" presStyleCnt="0"/>
      <dgm:spPr/>
      <dgm:t>
        <a:bodyPr/>
        <a:lstStyle/>
        <a:p>
          <a:endParaRPr lang="en-GB"/>
        </a:p>
      </dgm:t>
    </dgm:pt>
    <dgm:pt modelId="{DE5FE096-8FE1-49BB-8D3B-946F9D0C8B5E}" type="pres">
      <dgm:prSet presAssocID="{D157B501-3F9E-4BF0-B8E9-8DD34ABE2EDE}" presName="Accent" presStyleLbl="bgShp" presStyleIdx="1" presStyleCnt="6"/>
      <dgm:spPr>
        <a:xfrm>
          <a:off x="2155838" y="899656"/>
          <a:ext cx="630958" cy="543653"/>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GB"/>
        </a:p>
      </dgm:t>
    </dgm:pt>
    <dgm:pt modelId="{C28CCB7A-284D-4A2D-811B-1C93E1EE227D}" type="pres">
      <dgm:prSet presAssocID="{D157B501-3F9E-4BF0-B8E9-8DD34ABE2EDE}" presName="Child2" presStyleLbl="node1" presStyleIdx="1" presStyleCnt="6">
        <dgm:presLayoutVars>
          <dgm:chMax val="0"/>
          <dgm:chPref val="0"/>
          <dgm:bulletEnabled val="1"/>
        </dgm:presLayoutVars>
      </dgm:prSet>
      <dgm:spPr>
        <a:prstGeom prst="hexagon">
          <a:avLst>
            <a:gd name="adj" fmla="val 28570"/>
            <a:gd name="vf" fmla="val 115470"/>
          </a:avLst>
        </a:prstGeom>
      </dgm:spPr>
      <dgm:t>
        <a:bodyPr/>
        <a:lstStyle/>
        <a:p>
          <a:endParaRPr lang="en-GB"/>
        </a:p>
      </dgm:t>
    </dgm:pt>
    <dgm:pt modelId="{1C8FD630-350D-4A26-A78C-328B4D7417B7}" type="pres">
      <dgm:prSet presAssocID="{6AFDA411-0CC7-4B86-9BB5-B5F5F7A138DF}" presName="Accent3" presStyleCnt="0"/>
      <dgm:spPr/>
      <dgm:t>
        <a:bodyPr/>
        <a:lstStyle/>
        <a:p>
          <a:endParaRPr lang="en-GB"/>
        </a:p>
      </dgm:t>
    </dgm:pt>
    <dgm:pt modelId="{E5997071-9E76-4F34-8548-A5DBAD063B3A}" type="pres">
      <dgm:prSet presAssocID="{6AFDA411-0CC7-4B86-9BB5-B5F5F7A138DF}" presName="Accent" presStyleLbl="bgShp" presStyleIdx="2" presStyleCnt="6"/>
      <dgm:spPr>
        <a:xfrm>
          <a:off x="2892215" y="1915999"/>
          <a:ext cx="630958" cy="543653"/>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GB"/>
        </a:p>
      </dgm:t>
    </dgm:pt>
    <dgm:pt modelId="{007EC774-E0E0-4493-8848-DE14E481C56F}" type="pres">
      <dgm:prSet presAssocID="{6AFDA411-0CC7-4B86-9BB5-B5F5F7A138DF}" presName="Child3" presStyleLbl="node1" presStyleIdx="2" presStyleCnt="6">
        <dgm:presLayoutVars>
          <dgm:chMax val="0"/>
          <dgm:chPref val="0"/>
          <dgm:bulletEnabled val="1"/>
        </dgm:presLayoutVars>
      </dgm:prSet>
      <dgm:spPr>
        <a:prstGeom prst="hexagon">
          <a:avLst>
            <a:gd name="adj" fmla="val 28570"/>
            <a:gd name="vf" fmla="val 115470"/>
          </a:avLst>
        </a:prstGeom>
      </dgm:spPr>
      <dgm:t>
        <a:bodyPr/>
        <a:lstStyle/>
        <a:p>
          <a:endParaRPr lang="en-GB"/>
        </a:p>
      </dgm:t>
    </dgm:pt>
    <dgm:pt modelId="{0534A6BA-750A-4ADE-8F84-3D37D940A76D}" type="pres">
      <dgm:prSet presAssocID="{50344AE3-A4B3-466D-ABB7-3EF67862059A}" presName="Accent4" presStyleCnt="0"/>
      <dgm:spPr/>
      <dgm:t>
        <a:bodyPr/>
        <a:lstStyle/>
        <a:p>
          <a:endParaRPr lang="en-GB"/>
        </a:p>
      </dgm:t>
    </dgm:pt>
    <dgm:pt modelId="{51E056E9-AF1E-4DE6-9B84-5EFA5C3EC909}" type="pres">
      <dgm:prSet presAssocID="{50344AE3-A4B3-466D-ABB7-3EF67862059A}" presName="Accent" presStyleLbl="bgShp" presStyleIdx="3" presStyleCnt="6"/>
      <dgm:spPr>
        <a:xfrm>
          <a:off x="2380680" y="3063260"/>
          <a:ext cx="630958" cy="543653"/>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GB"/>
        </a:p>
      </dgm:t>
    </dgm:pt>
    <dgm:pt modelId="{6CC0FC98-D682-4CF4-94F3-B1AD88D56179}" type="pres">
      <dgm:prSet presAssocID="{50344AE3-A4B3-466D-ABB7-3EF67862059A}" presName="Child4" presStyleLbl="node1" presStyleIdx="3" presStyleCnt="6">
        <dgm:presLayoutVars>
          <dgm:chMax val="0"/>
          <dgm:chPref val="0"/>
          <dgm:bulletEnabled val="1"/>
        </dgm:presLayoutVars>
      </dgm:prSet>
      <dgm:spPr>
        <a:prstGeom prst="hexagon">
          <a:avLst>
            <a:gd name="adj" fmla="val 28570"/>
            <a:gd name="vf" fmla="val 115470"/>
          </a:avLst>
        </a:prstGeom>
      </dgm:spPr>
      <dgm:t>
        <a:bodyPr/>
        <a:lstStyle/>
        <a:p>
          <a:endParaRPr lang="en-GB"/>
        </a:p>
      </dgm:t>
    </dgm:pt>
    <dgm:pt modelId="{02F5D6E9-3370-4727-A3BB-7C2583E1E09B}" type="pres">
      <dgm:prSet presAssocID="{C3F76302-BE1F-4B8A-B530-0E956F4593B2}" presName="Accent5" presStyleCnt="0"/>
      <dgm:spPr/>
      <dgm:t>
        <a:bodyPr/>
        <a:lstStyle/>
        <a:p>
          <a:endParaRPr lang="en-GB"/>
        </a:p>
      </dgm:t>
    </dgm:pt>
    <dgm:pt modelId="{C017D2D4-ADCE-43A0-A576-7E18426B6C4F}" type="pres">
      <dgm:prSet presAssocID="{C3F76302-BE1F-4B8A-B530-0E956F4593B2}" presName="Accent" presStyleLbl="bgShp" presStyleIdx="4" presStyleCnt="6"/>
      <dgm:spPr>
        <a:xfrm>
          <a:off x="1111762" y="3182350"/>
          <a:ext cx="630958" cy="543653"/>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GB"/>
        </a:p>
      </dgm:t>
    </dgm:pt>
    <dgm:pt modelId="{B0FCB81B-DF6E-45D4-9A83-72948D64D1E7}" type="pres">
      <dgm:prSet presAssocID="{C3F76302-BE1F-4B8A-B530-0E956F4593B2}" presName="Child5" presStyleLbl="node1" presStyleIdx="4" presStyleCnt="6">
        <dgm:presLayoutVars>
          <dgm:chMax val="0"/>
          <dgm:chPref val="0"/>
          <dgm:bulletEnabled val="1"/>
        </dgm:presLayoutVars>
      </dgm:prSet>
      <dgm:spPr>
        <a:prstGeom prst="hexagon">
          <a:avLst>
            <a:gd name="adj" fmla="val 28570"/>
            <a:gd name="vf" fmla="val 115470"/>
          </a:avLst>
        </a:prstGeom>
      </dgm:spPr>
      <dgm:t>
        <a:bodyPr/>
        <a:lstStyle/>
        <a:p>
          <a:endParaRPr lang="en-GB"/>
        </a:p>
      </dgm:t>
    </dgm:pt>
    <dgm:pt modelId="{73963DC9-1D20-4053-ABA8-FF5A3392C278}" type="pres">
      <dgm:prSet presAssocID="{75B1C61B-2F6C-4A64-8F57-042902147D58}" presName="Accent6" presStyleCnt="0"/>
      <dgm:spPr/>
      <dgm:t>
        <a:bodyPr/>
        <a:lstStyle/>
        <a:p>
          <a:endParaRPr lang="en-GB"/>
        </a:p>
      </dgm:t>
    </dgm:pt>
    <dgm:pt modelId="{F6579F35-2B45-4294-9708-EA7DAC523CCF}" type="pres">
      <dgm:prSet presAssocID="{75B1C61B-2F6C-4A64-8F57-042902147D58}" presName="Accent" presStyleLbl="bgShp" presStyleIdx="5" presStyleCnt="6"/>
      <dgm:spPr>
        <a:xfrm>
          <a:off x="363326" y="2166415"/>
          <a:ext cx="630958" cy="543653"/>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GB"/>
        </a:p>
      </dgm:t>
    </dgm:pt>
    <dgm:pt modelId="{A1FA0BC3-98BE-476F-9932-A9AB92CD436D}" type="pres">
      <dgm:prSet presAssocID="{75B1C61B-2F6C-4A64-8F57-042902147D58}" presName="Child6" presStyleLbl="node1" presStyleIdx="5" presStyleCnt="6">
        <dgm:presLayoutVars>
          <dgm:chMax val="0"/>
          <dgm:chPref val="0"/>
          <dgm:bulletEnabled val="1"/>
        </dgm:presLayoutVars>
      </dgm:prSet>
      <dgm:spPr>
        <a:prstGeom prst="hexagon">
          <a:avLst>
            <a:gd name="adj" fmla="val 28570"/>
            <a:gd name="vf" fmla="val 115470"/>
          </a:avLst>
        </a:prstGeom>
      </dgm:spPr>
      <dgm:t>
        <a:bodyPr/>
        <a:lstStyle/>
        <a:p>
          <a:endParaRPr lang="en-GB"/>
        </a:p>
      </dgm:t>
    </dgm:pt>
  </dgm:ptLst>
  <dgm:cxnLst>
    <dgm:cxn modelId="{4D1EABEF-FBBC-4082-96F2-0F32B9E4BE55}" type="presOf" srcId="{9F24E577-64BA-40E6-A61F-EF600ED0D9E4}" destId="{6CEA24C1-EBE0-47FF-8FE0-44712EA66AEC}" srcOrd="0" destOrd="0" presId="urn:microsoft.com/office/officeart/2011/layout/HexagonRadial"/>
    <dgm:cxn modelId="{3B194D12-B523-4775-A98E-E9A219E2D842}" srcId="{9F24E577-64BA-40E6-A61F-EF600ED0D9E4}" destId="{D157B501-3F9E-4BF0-B8E9-8DD34ABE2EDE}" srcOrd="1" destOrd="0" parTransId="{495271C6-71BC-4F84-8DAB-79540BFBB42D}" sibTransId="{7EEC0A7F-8E7B-4446-B701-71501448D362}"/>
    <dgm:cxn modelId="{5C33DD50-4F7C-4178-9431-65862EFD2E65}" type="presOf" srcId="{75B1C61B-2F6C-4A64-8F57-042902147D58}" destId="{A1FA0BC3-98BE-476F-9932-A9AB92CD436D}" srcOrd="0" destOrd="0" presId="urn:microsoft.com/office/officeart/2011/layout/HexagonRadial"/>
    <dgm:cxn modelId="{B69C7E12-61E2-4BF7-B0D3-B9B6B026C4C5}" type="presOf" srcId="{D157B501-3F9E-4BF0-B8E9-8DD34ABE2EDE}" destId="{C28CCB7A-284D-4A2D-811B-1C93E1EE227D}" srcOrd="0" destOrd="0" presId="urn:microsoft.com/office/officeart/2011/layout/HexagonRadial"/>
    <dgm:cxn modelId="{55088DD6-2AD9-43AE-B46E-29BBFC98380F}" srcId="{9F24E577-64BA-40E6-A61F-EF600ED0D9E4}" destId="{75B1C61B-2F6C-4A64-8F57-042902147D58}" srcOrd="5" destOrd="0" parTransId="{E5E6ED94-AD58-43BA-9ECD-B8640389DAB6}" sibTransId="{51BE0911-4F09-4E4A-9B3D-09848135F45D}"/>
    <dgm:cxn modelId="{9EFA92E8-7A95-4FD2-8897-D295E37276B2}" srcId="{9F24E577-64BA-40E6-A61F-EF600ED0D9E4}" destId="{9F6B9979-B1ED-4101-98BE-205DA39F9087}" srcOrd="0" destOrd="0" parTransId="{C42736B5-1A0E-4E76-8B51-3B336A7E352A}" sibTransId="{427E4EB7-449D-42A0-9DBC-2A5268ADF44D}"/>
    <dgm:cxn modelId="{CC0C777A-0572-4F14-96E4-98C98DA34F85}" type="presOf" srcId="{6AFDA411-0CC7-4B86-9BB5-B5F5F7A138DF}" destId="{007EC774-E0E0-4493-8848-DE14E481C56F}" srcOrd="0" destOrd="0" presId="urn:microsoft.com/office/officeart/2011/layout/HexagonRadial"/>
    <dgm:cxn modelId="{28EEC17C-76D1-44EF-9129-4F050A255597}" type="presOf" srcId="{9B8E5818-6590-43F0-BA01-508439F7D413}" destId="{E5718B9B-C681-4E00-ACF0-2B95190E11C4}" srcOrd="0" destOrd="0" presId="urn:microsoft.com/office/officeart/2011/layout/HexagonRadial"/>
    <dgm:cxn modelId="{05A21BF7-C546-42FC-9DB9-CCF91042A24C}" srcId="{9B8E5818-6590-43F0-BA01-508439F7D413}" destId="{9F24E577-64BA-40E6-A61F-EF600ED0D9E4}" srcOrd="0" destOrd="0" parTransId="{38ADCC92-E5B0-47C4-91F0-0178D5601EF1}" sibTransId="{F5742AB3-E138-44D6-ABFE-050802EF5FEA}"/>
    <dgm:cxn modelId="{9CB75BA7-8DB6-47E4-A270-F286BEF047EE}" type="presOf" srcId="{C3F76302-BE1F-4B8A-B530-0E956F4593B2}" destId="{B0FCB81B-DF6E-45D4-9A83-72948D64D1E7}" srcOrd="0" destOrd="0" presId="urn:microsoft.com/office/officeart/2011/layout/HexagonRadial"/>
    <dgm:cxn modelId="{27B0DB78-8D1E-4F14-A66A-661FCE2D1B8D}" type="presOf" srcId="{50344AE3-A4B3-466D-ABB7-3EF67862059A}" destId="{6CC0FC98-D682-4CF4-94F3-B1AD88D56179}" srcOrd="0" destOrd="0" presId="urn:microsoft.com/office/officeart/2011/layout/HexagonRadial"/>
    <dgm:cxn modelId="{4D991DB3-498B-4D75-9657-43CC94272476}" type="presOf" srcId="{9F6B9979-B1ED-4101-98BE-205DA39F9087}" destId="{2D3D91F6-7091-496F-B4D5-AE3A4B0256C7}" srcOrd="0" destOrd="0" presId="urn:microsoft.com/office/officeart/2011/layout/HexagonRadial"/>
    <dgm:cxn modelId="{5FA2B3CE-06B5-45E8-8442-74516F6FAB8C}" srcId="{9F24E577-64BA-40E6-A61F-EF600ED0D9E4}" destId="{6AFDA411-0CC7-4B86-9BB5-B5F5F7A138DF}" srcOrd="2" destOrd="0" parTransId="{7A327EFF-FD53-4D0A-92DA-7347F37536AF}" sibTransId="{934460E4-871D-4864-9283-D0097E115D8B}"/>
    <dgm:cxn modelId="{9BE8507B-AF6E-4CA5-85B9-5AE876084371}" srcId="{9F24E577-64BA-40E6-A61F-EF600ED0D9E4}" destId="{50344AE3-A4B3-466D-ABB7-3EF67862059A}" srcOrd="3" destOrd="0" parTransId="{AD8E26E2-2E86-4B3B-9A21-CA8E390485E2}" sibTransId="{43C292B6-E742-4692-B5F3-464772917DB8}"/>
    <dgm:cxn modelId="{94959F00-7289-45FC-95CF-BE08CB89833C}" srcId="{9F24E577-64BA-40E6-A61F-EF600ED0D9E4}" destId="{C3F76302-BE1F-4B8A-B530-0E956F4593B2}" srcOrd="4" destOrd="0" parTransId="{FB8CC17E-367C-4B6B-9117-A3D07AAAFFEA}" sibTransId="{EE368855-06EB-48B3-A695-C834199CA4B7}"/>
    <dgm:cxn modelId="{465E2958-AF67-4D35-B8AB-97D35EBAFD9F}" type="presParOf" srcId="{E5718B9B-C681-4E00-ACF0-2B95190E11C4}" destId="{6CEA24C1-EBE0-47FF-8FE0-44712EA66AEC}" srcOrd="0" destOrd="0" presId="urn:microsoft.com/office/officeart/2011/layout/HexagonRadial"/>
    <dgm:cxn modelId="{1C74FCEA-0FB8-4364-85EC-2079C344A1DA}" type="presParOf" srcId="{E5718B9B-C681-4E00-ACF0-2B95190E11C4}" destId="{53E22A19-CC49-4FC9-BD91-2A0C10D35E20}" srcOrd="1" destOrd="0" presId="urn:microsoft.com/office/officeart/2011/layout/HexagonRadial"/>
    <dgm:cxn modelId="{1ED42C1C-0EBA-4013-BD21-F29FE5D7F720}" type="presParOf" srcId="{53E22A19-CC49-4FC9-BD91-2A0C10D35E20}" destId="{4208BFAF-CFF4-4AAB-B92B-5D7C57015EEC}" srcOrd="0" destOrd="0" presId="urn:microsoft.com/office/officeart/2011/layout/HexagonRadial"/>
    <dgm:cxn modelId="{3D46A1AA-EEBC-47B8-AEA1-0E1748449AD2}" type="presParOf" srcId="{E5718B9B-C681-4E00-ACF0-2B95190E11C4}" destId="{2D3D91F6-7091-496F-B4D5-AE3A4B0256C7}" srcOrd="2" destOrd="0" presId="urn:microsoft.com/office/officeart/2011/layout/HexagonRadial"/>
    <dgm:cxn modelId="{F8CB9922-6B5F-405B-B8D1-B5003637339B}" type="presParOf" srcId="{E5718B9B-C681-4E00-ACF0-2B95190E11C4}" destId="{FC927059-9E08-43A7-97EA-8D6DA9FF8653}" srcOrd="3" destOrd="0" presId="urn:microsoft.com/office/officeart/2011/layout/HexagonRadial"/>
    <dgm:cxn modelId="{AD4C91DA-CCE4-42C8-A2C3-CB18A6C6C102}" type="presParOf" srcId="{FC927059-9E08-43A7-97EA-8D6DA9FF8653}" destId="{DE5FE096-8FE1-49BB-8D3B-946F9D0C8B5E}" srcOrd="0" destOrd="0" presId="urn:microsoft.com/office/officeart/2011/layout/HexagonRadial"/>
    <dgm:cxn modelId="{B3BF5254-9951-44D3-B479-C8BF35D59B71}" type="presParOf" srcId="{E5718B9B-C681-4E00-ACF0-2B95190E11C4}" destId="{C28CCB7A-284D-4A2D-811B-1C93E1EE227D}" srcOrd="4" destOrd="0" presId="urn:microsoft.com/office/officeart/2011/layout/HexagonRadial"/>
    <dgm:cxn modelId="{4DDF1380-2D5C-42A3-9AF6-5C5A225325BD}" type="presParOf" srcId="{E5718B9B-C681-4E00-ACF0-2B95190E11C4}" destId="{1C8FD630-350D-4A26-A78C-328B4D7417B7}" srcOrd="5" destOrd="0" presId="urn:microsoft.com/office/officeart/2011/layout/HexagonRadial"/>
    <dgm:cxn modelId="{CD5695C7-25A1-4D1B-8509-0CF5D0DC2A18}" type="presParOf" srcId="{1C8FD630-350D-4A26-A78C-328B4D7417B7}" destId="{E5997071-9E76-4F34-8548-A5DBAD063B3A}" srcOrd="0" destOrd="0" presId="urn:microsoft.com/office/officeart/2011/layout/HexagonRadial"/>
    <dgm:cxn modelId="{BFB1D081-0627-489A-9D30-B81FADA5A6CB}" type="presParOf" srcId="{E5718B9B-C681-4E00-ACF0-2B95190E11C4}" destId="{007EC774-E0E0-4493-8848-DE14E481C56F}" srcOrd="6" destOrd="0" presId="urn:microsoft.com/office/officeart/2011/layout/HexagonRadial"/>
    <dgm:cxn modelId="{E9FE258B-104D-4A19-8201-6EB30B6D7787}" type="presParOf" srcId="{E5718B9B-C681-4E00-ACF0-2B95190E11C4}" destId="{0534A6BA-750A-4ADE-8F84-3D37D940A76D}" srcOrd="7" destOrd="0" presId="urn:microsoft.com/office/officeart/2011/layout/HexagonRadial"/>
    <dgm:cxn modelId="{B831C170-C8CB-479C-AB08-98856CFD3E54}" type="presParOf" srcId="{0534A6BA-750A-4ADE-8F84-3D37D940A76D}" destId="{51E056E9-AF1E-4DE6-9B84-5EFA5C3EC909}" srcOrd="0" destOrd="0" presId="urn:microsoft.com/office/officeart/2011/layout/HexagonRadial"/>
    <dgm:cxn modelId="{03C948F7-9D21-487F-978D-DA63857FDB2A}" type="presParOf" srcId="{E5718B9B-C681-4E00-ACF0-2B95190E11C4}" destId="{6CC0FC98-D682-4CF4-94F3-B1AD88D56179}" srcOrd="8" destOrd="0" presId="urn:microsoft.com/office/officeart/2011/layout/HexagonRadial"/>
    <dgm:cxn modelId="{0B30430A-1630-4BA2-B37C-6210497C9CFC}" type="presParOf" srcId="{E5718B9B-C681-4E00-ACF0-2B95190E11C4}" destId="{02F5D6E9-3370-4727-A3BB-7C2583E1E09B}" srcOrd="9" destOrd="0" presId="urn:microsoft.com/office/officeart/2011/layout/HexagonRadial"/>
    <dgm:cxn modelId="{20828594-7EDB-4415-B844-696A624C2E1A}" type="presParOf" srcId="{02F5D6E9-3370-4727-A3BB-7C2583E1E09B}" destId="{C017D2D4-ADCE-43A0-A576-7E18426B6C4F}" srcOrd="0" destOrd="0" presId="urn:microsoft.com/office/officeart/2011/layout/HexagonRadial"/>
    <dgm:cxn modelId="{670A8195-BA11-456F-B28B-B1591D6BB701}" type="presParOf" srcId="{E5718B9B-C681-4E00-ACF0-2B95190E11C4}" destId="{B0FCB81B-DF6E-45D4-9A83-72948D64D1E7}" srcOrd="10" destOrd="0" presId="urn:microsoft.com/office/officeart/2011/layout/HexagonRadial"/>
    <dgm:cxn modelId="{A0EF8F63-3290-4544-B512-2068CF7DBD09}" type="presParOf" srcId="{E5718B9B-C681-4E00-ACF0-2B95190E11C4}" destId="{73963DC9-1D20-4053-ABA8-FF5A3392C278}" srcOrd="11" destOrd="0" presId="urn:microsoft.com/office/officeart/2011/layout/HexagonRadial"/>
    <dgm:cxn modelId="{5E4626C6-A955-4277-939B-AF7D167374C1}" type="presParOf" srcId="{73963DC9-1D20-4053-ABA8-FF5A3392C278}" destId="{F6579F35-2B45-4294-9708-EA7DAC523CCF}" srcOrd="0" destOrd="0" presId="urn:microsoft.com/office/officeart/2011/layout/HexagonRadial"/>
    <dgm:cxn modelId="{0FF62643-088D-4692-BC73-45A1DFA2F36B}" type="presParOf" srcId="{E5718B9B-C681-4E00-ACF0-2B95190E11C4}" destId="{A1FA0BC3-98BE-476F-9932-A9AB92CD436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sz="quarter"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98B76C-46F2-4F40-90B4-A930B6D1F519}" type="datetimeFigureOut">
              <a:rPr lang="en-US" altLang="en-US"/>
              <a:pPr>
                <a:defRPr/>
              </a:pPr>
              <a:t>5/12/2016</a:t>
            </a:fld>
            <a:endParaRPr lang="en-US" altLang="en-US"/>
          </a:p>
        </p:txBody>
      </p:sp>
      <p:sp>
        <p:nvSpPr>
          <p:cNvPr id="4" name="Footer Placeholder 3"/>
          <p:cNvSpPr>
            <a:spLocks noGrp="1"/>
          </p:cNvSpPr>
          <p:nvPr>
            <p:ph type="ftr" sz="quarter" idx="2"/>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5" name="Slide Number Placeholder 4"/>
          <p:cNvSpPr>
            <a:spLocks noGrp="1"/>
          </p:cNvSpPr>
          <p:nvPr>
            <p:ph type="sldNum" sz="quarter" idx="3"/>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B240320-DBAC-4722-88F3-7C6206E88D5F}" type="slidenum">
              <a:rPr lang="en-US" altLang="en-US"/>
              <a:pPr>
                <a:defRPr/>
              </a:pPr>
              <a:t>‹#›</a:t>
            </a:fld>
            <a:endParaRPr lang="en-US" altLang="en-US"/>
          </a:p>
        </p:txBody>
      </p:sp>
    </p:spTree>
    <p:extLst>
      <p:ext uri="{BB962C8B-B14F-4D97-AF65-F5344CB8AC3E}">
        <p14:creationId xmlns:p14="http://schemas.microsoft.com/office/powerpoint/2010/main" val="2742678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2120"/>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a:p>
        </p:txBody>
      </p:sp>
      <p:sp>
        <p:nvSpPr>
          <p:cNvPr id="3" name="Date Placeholder 2"/>
          <p:cNvSpPr>
            <a:spLocks noGrp="1"/>
          </p:cNvSpPr>
          <p:nvPr>
            <p:ph type="dt" idx="1"/>
          </p:nvPr>
        </p:nvSpPr>
        <p:spPr>
          <a:xfrm>
            <a:off x="3970341" y="0"/>
            <a:ext cx="3038475" cy="46212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A45E28C7-99EF-4C29-B2FE-4BF6A49E22DF}" type="datetimeFigureOut">
              <a:rPr lang="en-US" altLang="en-US"/>
              <a:pPr>
                <a:defRPr/>
              </a:pPr>
              <a:t>5/12/2016</a:t>
            </a:fld>
            <a:endParaRPr lang="en-US" alt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8772378"/>
            <a:ext cx="3038475" cy="462120"/>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70341" y="8772378"/>
            <a:ext cx="3038475" cy="46212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27CE920-BC4E-4EF0-973E-FD48CA1CE24D}" type="slidenum">
              <a:rPr lang="en-US" altLang="en-US"/>
              <a:pPr>
                <a:defRPr/>
              </a:pPr>
              <a:t>‹#›</a:t>
            </a:fld>
            <a:endParaRPr lang="en-US" altLang="en-US"/>
          </a:p>
        </p:txBody>
      </p:sp>
    </p:spTree>
    <p:extLst>
      <p:ext uri="{BB962C8B-B14F-4D97-AF65-F5344CB8AC3E}">
        <p14:creationId xmlns:p14="http://schemas.microsoft.com/office/powerpoint/2010/main" val="344801454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just heard an</a:t>
            </a:r>
            <a:r>
              <a:rPr lang="en-US" baseline="0" dirty="0" smtClean="0"/>
              <a:t> interesting presentation on the EU environmental acquis, and I have been asked to speak more specifically about the </a:t>
            </a:r>
            <a:r>
              <a:rPr lang="en-US" sz="1200" kern="1200" dirty="0" smtClean="0">
                <a:solidFill>
                  <a:schemeClr val="tx1"/>
                </a:solidFill>
                <a:effectLst/>
                <a:latin typeface="+mn-lt"/>
                <a:ea typeface="MS PGothic" pitchFamily="34" charset="-128"/>
                <a:cs typeface="+mn-cs"/>
              </a:rPr>
              <a:t>broader sector context in the Danube region,</a:t>
            </a:r>
            <a:r>
              <a:rPr lang="en-US" sz="1200" kern="1200" baseline="0" dirty="0" smtClean="0">
                <a:solidFill>
                  <a:schemeClr val="tx1"/>
                </a:solidFill>
                <a:effectLst/>
                <a:latin typeface="+mn-lt"/>
                <a:ea typeface="MS PGothic" pitchFamily="34" charset="-128"/>
                <a:cs typeface="+mn-cs"/>
              </a:rPr>
              <a:t> </a:t>
            </a:r>
            <a:r>
              <a:rPr lang="en-US" sz="1200" kern="1200" baseline="0" dirty="0" err="1" smtClean="0">
                <a:solidFill>
                  <a:schemeClr val="tx1"/>
                </a:solidFill>
                <a:effectLst/>
                <a:latin typeface="+mn-lt"/>
                <a:ea typeface="MS PGothic" pitchFamily="34" charset="-128"/>
                <a:cs typeface="+mn-cs"/>
              </a:rPr>
              <a:t>ín</a:t>
            </a:r>
            <a:r>
              <a:rPr lang="en-US" sz="1200" kern="1200" baseline="0" dirty="0" smtClean="0">
                <a:solidFill>
                  <a:schemeClr val="tx1"/>
                </a:solidFill>
                <a:effectLst/>
                <a:latin typeface="+mn-lt"/>
                <a:ea typeface="MS PGothic" pitchFamily="34" charset="-128"/>
                <a:cs typeface="+mn-cs"/>
              </a:rPr>
              <a:t> light of the </a:t>
            </a:r>
            <a:r>
              <a:rPr lang="en-US" sz="1200" kern="1200" dirty="0" smtClean="0">
                <a:solidFill>
                  <a:schemeClr val="tx1"/>
                </a:solidFill>
                <a:effectLst/>
                <a:latin typeface="+mn-lt"/>
                <a:ea typeface="MS PGothic" pitchFamily="34" charset="-128"/>
                <a:cs typeface="+mn-cs"/>
              </a:rPr>
              <a:t> Conference Title:</a:t>
            </a:r>
            <a:r>
              <a:rPr lang="en-US" sz="1200" kern="1200" baseline="0" dirty="0" smtClean="0">
                <a:solidFill>
                  <a:schemeClr val="tx1"/>
                </a:solidFill>
                <a:effectLst/>
                <a:latin typeface="+mn-lt"/>
                <a:ea typeface="MS PGothic" pitchFamily="34" charset="-128"/>
                <a:cs typeface="+mn-cs"/>
              </a:rPr>
              <a:t> addressing the Double Challenges and building on the analytical work completed last year and presented in the State of the Sector report referenced by David.  </a:t>
            </a:r>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0</a:t>
            </a:fld>
            <a:endParaRPr lang="en-US" altLang="en-US"/>
          </a:p>
        </p:txBody>
      </p:sp>
    </p:spTree>
    <p:extLst>
      <p:ext uri="{BB962C8B-B14F-4D97-AF65-F5344CB8AC3E}">
        <p14:creationId xmlns:p14="http://schemas.microsoft.com/office/powerpoint/2010/main" val="366723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n-cs"/>
              </a:rPr>
              <a:t>What are some of the problems?</a:t>
            </a:r>
          </a:p>
          <a:p>
            <a:pPr lvl="0"/>
            <a:r>
              <a:rPr lang="en-US" sz="1200" kern="1200" dirty="0" smtClean="0">
                <a:solidFill>
                  <a:schemeClr val="tx1"/>
                </a:solidFill>
                <a:effectLst/>
                <a:latin typeface="+mn-lt"/>
                <a:ea typeface="MS PGothic" pitchFamily="34" charset="-128"/>
                <a:cs typeface="+mn-cs"/>
              </a:rPr>
              <a:t>Unpredictable nature of climate change requires utilities that are resilient and can adapt</a:t>
            </a:r>
          </a:p>
          <a:p>
            <a:pPr lvl="0"/>
            <a:r>
              <a:rPr lang="en-US" sz="1200" kern="1200" dirty="0" smtClean="0">
                <a:solidFill>
                  <a:schemeClr val="tx1"/>
                </a:solidFill>
                <a:effectLst/>
                <a:latin typeface="+mn-lt"/>
                <a:ea typeface="MS PGothic" pitchFamily="34" charset="-128"/>
                <a:cs typeface="+mn-cs"/>
              </a:rPr>
              <a:t>There will be trends (increased water stress in parts of Central Asia, excess water/floods in Europe… see slide of global freshwater per capita)</a:t>
            </a:r>
          </a:p>
          <a:p>
            <a:pPr lvl="0"/>
            <a:r>
              <a:rPr lang="en-US" sz="1200" kern="1200" dirty="0" smtClean="0">
                <a:solidFill>
                  <a:schemeClr val="tx1"/>
                </a:solidFill>
                <a:effectLst/>
                <a:latin typeface="+mn-lt"/>
                <a:ea typeface="MS PGothic" pitchFamily="34" charset="-128"/>
                <a:cs typeface="+mn-cs"/>
              </a:rPr>
              <a:t>There will be extreme events (shocks)</a:t>
            </a:r>
          </a:p>
          <a:p>
            <a:pPr lvl="0"/>
            <a:r>
              <a:rPr lang="en-US" sz="1200" kern="1200" dirty="0" smtClean="0">
                <a:solidFill>
                  <a:schemeClr val="tx1"/>
                </a:solidFill>
                <a:effectLst/>
                <a:latin typeface="+mn-lt"/>
                <a:ea typeface="MS PGothic" pitchFamily="34" charset="-128"/>
                <a:cs typeface="+mn-cs"/>
              </a:rPr>
              <a:t>How to maintain uninterrupted services?</a:t>
            </a:r>
          </a:p>
          <a:p>
            <a:r>
              <a:rPr lang="en-US" sz="1200" kern="1200" dirty="0" smtClean="0">
                <a:solidFill>
                  <a:schemeClr val="tx1"/>
                </a:solidFill>
                <a:effectLst/>
                <a:latin typeface="+mn-lt"/>
                <a:ea typeface="MS PGothic" pitchFamily="34" charset="-128"/>
                <a:cs typeface="+mn-cs"/>
              </a:rPr>
              <a:t> </a:t>
            </a:r>
          </a:p>
          <a:p>
            <a:r>
              <a:rPr lang="en-US" sz="1200" kern="1200" dirty="0" smtClean="0">
                <a:solidFill>
                  <a:schemeClr val="tx1"/>
                </a:solidFill>
                <a:effectLst/>
                <a:latin typeface="+mn-lt"/>
                <a:ea typeface="MS PGothic" pitchFamily="34" charset="-128"/>
                <a:cs typeface="+mn-cs"/>
              </a:rPr>
              <a:t>What are some solutions?</a:t>
            </a:r>
          </a:p>
          <a:p>
            <a:pPr lvl="0"/>
            <a:r>
              <a:rPr lang="en-US" sz="1200" kern="1200" dirty="0" smtClean="0">
                <a:solidFill>
                  <a:schemeClr val="tx1"/>
                </a:solidFill>
                <a:effectLst/>
                <a:latin typeface="+mn-lt"/>
                <a:ea typeface="MS PGothic" pitchFamily="34" charset="-128"/>
                <a:cs typeface="+mn-cs"/>
              </a:rPr>
              <a:t>Need to identify climate resilient water sector assets</a:t>
            </a:r>
          </a:p>
          <a:p>
            <a:pPr lvl="0"/>
            <a:r>
              <a:rPr lang="en-US" sz="1200" kern="1200" dirty="0" smtClean="0">
                <a:solidFill>
                  <a:schemeClr val="tx1"/>
                </a:solidFill>
                <a:effectLst/>
                <a:latin typeface="+mn-lt"/>
                <a:ea typeface="MS PGothic" pitchFamily="34" charset="-128"/>
                <a:cs typeface="+mn-cs"/>
              </a:rPr>
              <a:t>Need to address management practices (monitoring protocols with other actors, not just utility performance but water availability and demand in the basin, i.e. need to work with others…IUWM approach is helpful)</a:t>
            </a:r>
          </a:p>
          <a:p>
            <a:pPr lvl="0"/>
            <a:r>
              <a:rPr lang="en-US" sz="1200" kern="1200" dirty="0" smtClean="0">
                <a:solidFill>
                  <a:schemeClr val="tx1"/>
                </a:solidFill>
                <a:effectLst/>
                <a:latin typeface="+mn-lt"/>
                <a:ea typeface="MS PGothic" pitchFamily="34" charset="-128"/>
                <a:cs typeface="+mn-cs"/>
              </a:rPr>
              <a:t>Need to develop improved technology (for water re-use, for WWTP and WTP processes that emit less GHGs, waste-to-energy, more efficient household water appliances)</a:t>
            </a:r>
          </a:p>
          <a:p>
            <a:pPr lvl="0"/>
            <a:r>
              <a:rPr lang="en-US" sz="1200" kern="1200" dirty="0" smtClean="0">
                <a:solidFill>
                  <a:schemeClr val="tx1"/>
                </a:solidFill>
                <a:effectLst/>
                <a:latin typeface="+mn-lt"/>
                <a:ea typeface="MS PGothic" pitchFamily="34" charset="-128"/>
                <a:cs typeface="+mn-cs"/>
              </a:rPr>
              <a:t>Need to address behaviors of customers (demand management, Perth Australia as a leader for reducing water use)</a:t>
            </a:r>
          </a:p>
          <a:p>
            <a:r>
              <a:rPr lang="en-US" sz="1200" kern="1200" dirty="0" smtClean="0">
                <a:solidFill>
                  <a:schemeClr val="tx1"/>
                </a:solidFill>
                <a:effectLst/>
                <a:latin typeface="+mn-lt"/>
                <a:ea typeface="MS PGothic" pitchFamily="34" charset="-128"/>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10</a:t>
            </a:fld>
            <a:endParaRPr lang="en-US" altLang="en-US"/>
          </a:p>
        </p:txBody>
      </p:sp>
    </p:spTree>
    <p:extLst>
      <p:ext uri="{BB962C8B-B14F-4D97-AF65-F5344CB8AC3E}">
        <p14:creationId xmlns:p14="http://schemas.microsoft.com/office/powerpoint/2010/main" val="220820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BF989-5EA4-354C-88BC-97063FA84595}" type="slidenum">
              <a:rPr lang="en-US" smtClean="0"/>
              <a:pPr/>
              <a:t>13</a:t>
            </a:fld>
            <a:endParaRPr lang="en-US"/>
          </a:p>
        </p:txBody>
      </p:sp>
    </p:spTree>
    <p:extLst>
      <p:ext uri="{BB962C8B-B14F-4D97-AF65-F5344CB8AC3E}">
        <p14:creationId xmlns:p14="http://schemas.microsoft.com/office/powerpoint/2010/main" val="303539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23016E8-C576-4B8F-AE5B-A8B6CEF5585B}" type="slidenum">
              <a:rPr lang="en-US" altLang="ja-JP"/>
              <a:pPr/>
              <a:t>15</a:t>
            </a:fld>
            <a:endParaRPr lang="en-US" altLang="ja-JP"/>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tLang="ja-JP" sz="1600" dirty="0" smtClean="0">
              <a:latin typeface="Calibri" pitchFamily="1"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ja-JP" sz="1600" dirty="0" smtClean="0">
                <a:latin typeface="Calibri" pitchFamily="1" charset="0"/>
              </a:rPr>
              <a:t>Fastest growing large city in the U.S.</a:t>
            </a:r>
            <a:r>
              <a:rPr lang="en-US" sz="1600" dirty="0" smtClean="0">
                <a:latin typeface="Calibri" pitchFamily="1" charset="0"/>
              </a:rPr>
              <a:t> Multiple responsibilities – 1.4 million people, flows in perpetuity</a:t>
            </a:r>
          </a:p>
          <a:p>
            <a:pPr eaLnBrk="1" hangingPunct="1"/>
            <a:endParaRPr lang="en-US" altLang="ja-JP" sz="1600" dirty="0" smtClean="0">
              <a:latin typeface="Calibri" pitchFamily="1" charset="0"/>
            </a:endParaRPr>
          </a:p>
          <a:p>
            <a:pPr eaLnBrk="1" hangingPunct="1"/>
            <a:endParaRPr lang="en-US" altLang="ja-JP" sz="1600" dirty="0" smtClean="0">
              <a:latin typeface="Calibri" pitchFamily="1"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altLang="ja-JP" sz="1600" dirty="0" smtClean="0">
                <a:latin typeface="Calibri" pitchFamily="1" charset="0"/>
              </a:rPr>
              <a:t>Like a lot of water utilities, Seattle</a:t>
            </a:r>
            <a:r>
              <a:rPr lang="en-US" altLang="ja-JP" sz="1600" baseline="0" dirty="0" smtClean="0">
                <a:latin typeface="Calibri" pitchFamily="1" charset="0"/>
              </a:rPr>
              <a:t> PU has</a:t>
            </a:r>
            <a:r>
              <a:rPr lang="en-US" altLang="ja-JP" sz="1600" dirty="0" smtClean="0">
                <a:latin typeface="Calibri" pitchFamily="1" charset="0"/>
              </a:rPr>
              <a:t> a strong engineering legacy and culture but one that is evolving to put greater emphasis on the role of science and economics.</a:t>
            </a:r>
          </a:p>
          <a:p>
            <a:pPr eaLnBrk="1" hangingPunct="1"/>
            <a:endParaRPr lang="en-US" altLang="ja-JP" sz="1600" dirty="0" smtClean="0">
              <a:latin typeface="Calibri" pitchFamily="1" charset="0"/>
            </a:endParaRPr>
          </a:p>
          <a:p>
            <a:pPr marL="342900" indent="-342900">
              <a:lnSpc>
                <a:spcPct val="90000"/>
              </a:lnSpc>
              <a:spcBef>
                <a:spcPct val="20000"/>
              </a:spcBef>
              <a:buFont typeface="Arial" panose="020B0604020202020204" pitchFamily="34" charset="0"/>
              <a:buChar char="•"/>
              <a:defRPr/>
            </a:pPr>
            <a:r>
              <a:rPr lang="en-US" altLang="ja-JP" sz="1600" dirty="0" smtClean="0">
                <a:solidFill>
                  <a:srgbClr val="000080"/>
                </a:solidFill>
              </a:rPr>
              <a:t>drinking water, storm/wastewater, solid waste </a:t>
            </a:r>
          </a:p>
          <a:p>
            <a:pPr marL="342900" indent="-342900">
              <a:lnSpc>
                <a:spcPct val="90000"/>
              </a:lnSpc>
              <a:spcBef>
                <a:spcPct val="20000"/>
              </a:spcBef>
              <a:buFont typeface="Arial" panose="020B0604020202020204" pitchFamily="34" charset="0"/>
              <a:buChar char="•"/>
              <a:defRPr/>
            </a:pPr>
            <a:r>
              <a:rPr lang="en-US" altLang="ja-JP" sz="1600" dirty="0" smtClean="0">
                <a:solidFill>
                  <a:srgbClr val="000080"/>
                </a:solidFill>
              </a:rPr>
              <a:t>surface water from highly protected forested watersheds </a:t>
            </a:r>
          </a:p>
          <a:p>
            <a:pPr marL="342900" indent="-342900">
              <a:lnSpc>
                <a:spcPct val="90000"/>
              </a:lnSpc>
              <a:spcBef>
                <a:spcPct val="20000"/>
              </a:spcBef>
              <a:buFont typeface="Arial" panose="020B0604020202020204" pitchFamily="34" charset="0"/>
              <a:buChar char="•"/>
              <a:defRPr/>
            </a:pPr>
            <a:r>
              <a:rPr lang="en-US" altLang="ja-JP" sz="1600" dirty="0" smtClean="0">
                <a:solidFill>
                  <a:srgbClr val="000080"/>
                </a:solidFill>
              </a:rPr>
              <a:t>long history of “demand side management”</a:t>
            </a:r>
          </a:p>
          <a:p>
            <a:pPr marL="342900" indent="-342900">
              <a:lnSpc>
                <a:spcPct val="90000"/>
              </a:lnSpc>
              <a:spcBef>
                <a:spcPct val="20000"/>
              </a:spcBef>
              <a:buFont typeface="Arial" panose="020B0604020202020204" pitchFamily="34" charset="0"/>
              <a:buChar char="•"/>
              <a:defRPr/>
            </a:pPr>
            <a:r>
              <a:rPr kumimoji="0" lang="en-US" altLang="ja-JP" sz="1600" b="0" i="0" u="none" strike="noStrike" kern="1200" cap="none" spc="0" normalizeH="0" baseline="0" noProof="0" dirty="0" smtClean="0">
                <a:ln>
                  <a:noFill/>
                </a:ln>
                <a:solidFill>
                  <a:srgbClr val="000080"/>
                </a:solidFill>
                <a:effectLst/>
                <a:uLnTx/>
                <a:uFillTx/>
              </a:rPr>
              <a:t>$900 million annual budget</a:t>
            </a:r>
          </a:p>
          <a:p>
            <a:pPr marL="342900" indent="-342900">
              <a:lnSpc>
                <a:spcPct val="90000"/>
              </a:lnSpc>
              <a:spcBef>
                <a:spcPct val="20000"/>
              </a:spcBef>
              <a:buFont typeface="Arial" panose="020B0604020202020204" pitchFamily="34" charset="0"/>
              <a:buChar char="•"/>
              <a:defRPr/>
            </a:pPr>
            <a:r>
              <a:rPr lang="en-US" altLang="ja-JP" sz="1600" dirty="0" smtClean="0">
                <a:solidFill>
                  <a:srgbClr val="000080"/>
                </a:solidFill>
              </a:rPr>
              <a:t>dedicated staff focused on climate change</a:t>
            </a:r>
            <a:endParaRPr kumimoji="0" lang="en-US" altLang="ja-JP" sz="1800" b="0" i="0" u="none" strike="noStrike" kern="1200" cap="none" spc="0" normalizeH="0" baseline="0" noProof="0" dirty="0" smtClean="0">
              <a:ln>
                <a:noFill/>
              </a:ln>
              <a:solidFill>
                <a:srgbClr val="0033CC"/>
              </a:solidFill>
              <a:effectLst/>
              <a:uLnTx/>
              <a:uFillTx/>
              <a:latin typeface="+mn-lt"/>
              <a:ea typeface="MS PGothic" pitchFamily="34" charset="-128"/>
              <a:cs typeface="+mn-cs"/>
            </a:endParaRPr>
          </a:p>
          <a:p>
            <a:pPr eaLnBrk="1" hangingPunct="1"/>
            <a:endParaRPr lang="en-US" altLang="ja-JP" sz="1600" dirty="0" smtClean="0">
              <a:latin typeface="Calibri" pitchFamily="1" charset="0"/>
            </a:endParaRPr>
          </a:p>
          <a:p>
            <a:pPr eaLnBrk="1" hangingPunct="1"/>
            <a:r>
              <a:rPr lang="en-US" sz="1600" dirty="0" smtClean="0">
                <a:latin typeface="Calibri" pitchFamily="1" charset="0"/>
              </a:rPr>
              <a:t>SPU - $900 million annual budget, 1400 employees</a:t>
            </a:r>
          </a:p>
          <a:p>
            <a:pPr eaLnBrk="1" hangingPunct="1"/>
            <a:r>
              <a:rPr lang="en-US" sz="1600" dirty="0" smtClean="0">
                <a:latin typeface="Calibri" pitchFamily="1" charset="0"/>
              </a:rPr>
              <a:t>Investments, operations driven by water cycle</a:t>
            </a:r>
          </a:p>
          <a:p>
            <a:pPr eaLnBrk="1" hangingPunct="1"/>
            <a:r>
              <a:rPr lang="en-US" sz="1600" dirty="0" smtClean="0">
                <a:latin typeface="Calibri" pitchFamily="1" charset="0"/>
              </a:rPr>
              <a:t>Surface water – protected watersheds – filtered, UV/ozone</a:t>
            </a:r>
          </a:p>
          <a:p>
            <a:pPr eaLnBrk="1" hangingPunct="1"/>
            <a:endParaRPr lang="en-US" altLang="ja-JP" sz="1600" dirty="0" smtClean="0">
              <a:latin typeface="Calibri" pitchFamily="1" charset="0"/>
            </a:endParaRPr>
          </a:p>
          <a:p>
            <a:pPr eaLnBrk="1" hangingPunct="1"/>
            <a:endParaRPr lang="en-US" altLang="ja-JP" baseline="0" dirty="0" smtClean="0">
              <a:latin typeface="Calibri" pitchFamily="1" charset="0"/>
            </a:endParaRPr>
          </a:p>
          <a:p>
            <a:pPr eaLnBrk="1" hangingPunct="1"/>
            <a:endParaRPr lang="en-US" altLang="ja-JP" dirty="0" smtClean="0">
              <a:latin typeface="Calibri" pitchFamily="1" charset="0"/>
            </a:endParaRPr>
          </a:p>
        </p:txBody>
      </p:sp>
      <p:sp>
        <p:nvSpPr>
          <p:cNvPr id="23557" name="Footer Placeholder 4"/>
          <p:cNvSpPr>
            <a:spLocks noGrp="1"/>
          </p:cNvSpPr>
          <p:nvPr>
            <p:ph type="ftr" sz="quarter" idx="4"/>
          </p:nvPr>
        </p:nvSpPr>
        <p:spPr>
          <a:noFill/>
        </p:spPr>
        <p:txBody>
          <a:bodyPr/>
          <a:lstStyle/>
          <a:p>
            <a:r>
              <a:rPr lang="en-US" altLang="ja-JP" smtClean="0"/>
              <a:t>Seattle Public Utilities</a:t>
            </a:r>
          </a:p>
        </p:txBody>
      </p:sp>
    </p:spTree>
    <p:extLst>
      <p:ext uri="{BB962C8B-B14F-4D97-AF65-F5344CB8AC3E}">
        <p14:creationId xmlns:p14="http://schemas.microsoft.com/office/powerpoint/2010/main" val="3309418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414463" y="1162050"/>
            <a:ext cx="4181475" cy="3136900"/>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dirty="0" smtClean="0">
                <a:latin typeface="Calibri" pitchFamily="1" charset="0"/>
              </a:rPr>
              <a:t>Strong social and environmental values:</a:t>
            </a:r>
          </a:p>
          <a:p>
            <a:pPr eaLnBrk="1" hangingPunct="1"/>
            <a:endParaRPr lang="en-US" sz="1600" dirty="0" smtClean="0">
              <a:latin typeface="Calibri" pitchFamily="1" charset="0"/>
            </a:endParaRPr>
          </a:p>
          <a:p>
            <a:pPr eaLnBrk="1" hangingPunct="1"/>
            <a:r>
              <a:rPr lang="en-US" sz="1600" dirty="0" err="1" smtClean="0">
                <a:latin typeface="Calibri" pitchFamily="1" charset="0"/>
              </a:rPr>
              <a:t>Stormwater</a:t>
            </a:r>
            <a:r>
              <a:rPr lang="en-US" sz="1600" dirty="0" smtClean="0">
                <a:latin typeface="Calibri" pitchFamily="1" charset="0"/>
              </a:rPr>
              <a:t> </a:t>
            </a:r>
            <a:r>
              <a:rPr lang="en-US" sz="1600" dirty="0" err="1" smtClean="0">
                <a:latin typeface="Calibri" pitchFamily="1" charset="0"/>
              </a:rPr>
              <a:t>mngt</a:t>
            </a:r>
            <a:r>
              <a:rPr lang="en-US" sz="1600" dirty="0" smtClean="0">
                <a:latin typeface="Calibri" pitchFamily="1" charset="0"/>
              </a:rPr>
              <a:t>, wastewater conveyance in urban area. </a:t>
            </a:r>
          </a:p>
          <a:p>
            <a:pPr eaLnBrk="1" hangingPunct="1"/>
            <a:r>
              <a:rPr lang="en-US" sz="1600" dirty="0" smtClean="0">
                <a:latin typeface="Calibri" pitchFamily="1" charset="0"/>
              </a:rPr>
              <a:t>Water quality, life/property protection </a:t>
            </a:r>
            <a:r>
              <a:rPr lang="en-US" sz="1600" dirty="0" err="1" smtClean="0">
                <a:latin typeface="Calibri" pitchFamily="1" charset="0"/>
              </a:rPr>
              <a:t>objetives</a:t>
            </a:r>
            <a:r>
              <a:rPr lang="en-US" sz="1600" dirty="0" smtClean="0">
                <a:latin typeface="Calibri" pitchFamily="1" charset="0"/>
              </a:rPr>
              <a:t>, = quality of life</a:t>
            </a:r>
          </a:p>
          <a:p>
            <a:pPr eaLnBrk="1" hangingPunct="1"/>
            <a:r>
              <a:rPr lang="en-US" sz="1600" dirty="0" smtClean="0">
                <a:latin typeface="Calibri" pitchFamily="1" charset="0"/>
              </a:rPr>
              <a:t>City defined </a:t>
            </a:r>
            <a:r>
              <a:rPr lang="en-US" sz="1600" dirty="0">
                <a:latin typeface="Calibri" pitchFamily="1" charset="0"/>
              </a:rPr>
              <a:t>by water and hills as well – 41% of the area of the city is </a:t>
            </a:r>
            <a:r>
              <a:rPr lang="en-US" sz="1600" dirty="0" smtClean="0">
                <a:latin typeface="Calibri" pitchFamily="1" charset="0"/>
              </a:rPr>
              <a:t>water, seven </a:t>
            </a:r>
            <a:r>
              <a:rPr lang="en-US" sz="1600" dirty="0">
                <a:latin typeface="Calibri" pitchFamily="1" charset="0"/>
              </a:rPr>
              <a:t>hills that affect hydrology</a:t>
            </a:r>
          </a:p>
          <a:p>
            <a:pPr eaLnBrk="1" hangingPunct="1"/>
            <a:r>
              <a:rPr lang="en-US" sz="1600" dirty="0" smtClean="0">
                <a:latin typeface="Calibri" pitchFamily="1" charset="0"/>
              </a:rPr>
              <a:t>System </a:t>
            </a:r>
            <a:r>
              <a:rPr lang="en-US" sz="1600" dirty="0">
                <a:latin typeface="Calibri" pitchFamily="1" charset="0"/>
              </a:rPr>
              <a:t>is still being built </a:t>
            </a:r>
            <a:r>
              <a:rPr lang="en-US" sz="1600" dirty="0" smtClean="0">
                <a:latin typeface="Calibri" pitchFamily="1" charset="0"/>
              </a:rPr>
              <a:t>out</a:t>
            </a:r>
          </a:p>
          <a:p>
            <a:pPr eaLnBrk="1" hangingPunct="1"/>
            <a:r>
              <a:rPr lang="en-US" sz="1600" dirty="0" smtClean="0">
                <a:latin typeface="Calibri" pitchFamily="1" charset="0"/>
              </a:rPr>
              <a:t>Challenge and </a:t>
            </a:r>
            <a:r>
              <a:rPr lang="en-US" sz="1600" dirty="0" err="1" smtClean="0">
                <a:latin typeface="Calibri" pitchFamily="1" charset="0"/>
              </a:rPr>
              <a:t>opp</a:t>
            </a:r>
            <a:r>
              <a:rPr lang="en-US" sz="1600" dirty="0" smtClean="0">
                <a:latin typeface="Calibri" pitchFamily="1" charset="0"/>
              </a:rPr>
              <a:t> – how to design system given uncertainty of precipitation, </a:t>
            </a:r>
            <a:r>
              <a:rPr lang="en-US" sz="1600" dirty="0" err="1" smtClean="0">
                <a:latin typeface="Calibri" pitchFamily="1" charset="0"/>
              </a:rPr>
              <a:t>opp</a:t>
            </a:r>
            <a:r>
              <a:rPr lang="en-US" sz="1600" dirty="0" smtClean="0">
                <a:latin typeface="Calibri" pitchFamily="1" charset="0"/>
              </a:rPr>
              <a:t> to more fully integrate water cycle, pursue dual functions for urban infrastructure (syndicate </a:t>
            </a:r>
            <a:r>
              <a:rPr lang="en-US" sz="1600" dirty="0" err="1" smtClean="0">
                <a:latin typeface="Calibri" pitchFamily="1" charset="0"/>
              </a:rPr>
              <a:t>stormwater</a:t>
            </a:r>
            <a:r>
              <a:rPr lang="en-US" sz="1600" dirty="0" smtClean="0">
                <a:latin typeface="Calibri" pitchFamily="1" charset="0"/>
              </a:rPr>
              <a:t> </a:t>
            </a:r>
            <a:r>
              <a:rPr lang="en-US" sz="1600" dirty="0" err="1" smtClean="0">
                <a:latin typeface="Calibri" pitchFamily="1" charset="0"/>
              </a:rPr>
              <a:t>mngt</a:t>
            </a:r>
            <a:r>
              <a:rPr lang="en-US" sz="1600" dirty="0" smtClean="0">
                <a:latin typeface="Calibri" pitchFamily="1" charset="0"/>
              </a:rPr>
              <a:t>)</a:t>
            </a:r>
            <a:endParaRPr lang="en-US" sz="1600" dirty="0">
              <a:latin typeface="Calibri" pitchFamily="1" charset="0"/>
            </a:endParaRPr>
          </a:p>
          <a:p>
            <a:pPr eaLnBrk="1" hangingPunct="1"/>
            <a:r>
              <a:rPr lang="en-US" sz="1600" baseline="0" dirty="0" smtClean="0">
                <a:latin typeface="Calibri" pitchFamily="1" charset="0"/>
              </a:rPr>
              <a:t>Also </a:t>
            </a:r>
            <a:r>
              <a:rPr lang="en-US" sz="1600" baseline="0" dirty="0" err="1" smtClean="0">
                <a:latin typeface="Calibri" pitchFamily="1" charset="0"/>
              </a:rPr>
              <a:t>opp</a:t>
            </a:r>
            <a:r>
              <a:rPr lang="en-US" sz="1600" baseline="0" dirty="0" smtClean="0">
                <a:latin typeface="Calibri" pitchFamily="1" charset="0"/>
              </a:rPr>
              <a:t> to move towards more real time, dynamic </a:t>
            </a:r>
            <a:r>
              <a:rPr lang="en-US" sz="1600" baseline="0" dirty="0" err="1" smtClean="0">
                <a:latin typeface="Calibri" pitchFamily="1" charset="0"/>
              </a:rPr>
              <a:t>mngt</a:t>
            </a:r>
            <a:r>
              <a:rPr lang="en-US" sz="1600" baseline="0" dirty="0" smtClean="0">
                <a:latin typeface="Calibri" pitchFamily="1" charset="0"/>
              </a:rPr>
              <a:t> like water supply</a:t>
            </a:r>
          </a:p>
          <a:p>
            <a:pPr eaLnBrk="1" hangingPunct="1"/>
            <a:endParaRPr lang="en-US" dirty="0" smtClean="0">
              <a:latin typeface="Calibri" pitchFamily="1" charset="0"/>
            </a:endParaRPr>
          </a:p>
        </p:txBody>
      </p:sp>
    </p:spTree>
    <p:extLst>
      <p:ext uri="{BB962C8B-B14F-4D97-AF65-F5344CB8AC3E}">
        <p14:creationId xmlns:p14="http://schemas.microsoft.com/office/powerpoint/2010/main" val="210586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23016E8-C576-4B8F-AE5B-A8B6CEF5585B}" type="slidenum">
              <a:rPr lang="en-US" altLang="ja-JP"/>
              <a:pPr/>
              <a:t>17</a:t>
            </a:fld>
            <a:endParaRPr lang="en-US" altLang="ja-JP"/>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ltLang="ja-JP" sz="1600" dirty="0" smtClean="0">
                <a:latin typeface="Calibri" pitchFamily="1" charset="0"/>
              </a:rPr>
              <a:t>We know that changes in water cycle due to climate change will affect our supplies and infrastructure</a:t>
            </a:r>
          </a:p>
          <a:p>
            <a:pPr eaLnBrk="1" hangingPunct="1"/>
            <a:r>
              <a:rPr lang="en-US" altLang="ja-JP" sz="1600" dirty="0" smtClean="0">
                <a:latin typeface="Calibri" pitchFamily="1" charset="0"/>
              </a:rPr>
              <a:t>These changes and effects,</a:t>
            </a:r>
            <a:r>
              <a:rPr lang="en-US" altLang="ja-JP" sz="1600" baseline="0" dirty="0" smtClean="0">
                <a:latin typeface="Calibri" pitchFamily="1" charset="0"/>
              </a:rPr>
              <a:t> however, cascade into other utility functions</a:t>
            </a:r>
          </a:p>
          <a:p>
            <a:pPr eaLnBrk="1" hangingPunct="1"/>
            <a:r>
              <a:rPr lang="en-US" altLang="ja-JP" sz="1600" baseline="0" dirty="0" smtClean="0">
                <a:latin typeface="Calibri" pitchFamily="1" charset="0"/>
              </a:rPr>
              <a:t>We need to step back and look at climate comprehensively to chart our course for how to respond</a:t>
            </a:r>
          </a:p>
          <a:p>
            <a:pPr eaLnBrk="1" hangingPunct="1"/>
            <a:endParaRPr lang="en-US" altLang="ja-JP" sz="1600" baseline="0" dirty="0" smtClean="0">
              <a:latin typeface="Calibri" pitchFamily="1" charset="0"/>
            </a:endParaRPr>
          </a:p>
          <a:p>
            <a:r>
              <a:rPr lang="en-US" sz="1600" dirty="0" smtClean="0">
                <a:latin typeface="Calibri" pitchFamily="1" charset="0"/>
              </a:rPr>
              <a:t>One of our principal challenges: how do we ensure our substantial investments in infrastructure provide guaranteed returns given climate change?</a:t>
            </a:r>
          </a:p>
          <a:p>
            <a:r>
              <a:rPr lang="en-US" sz="1600" dirty="0" smtClean="0">
                <a:latin typeface="Calibri" pitchFamily="1" charset="0"/>
              </a:rPr>
              <a:t>In Seattle, we have an asset management program called Stage Gates that we use to rationalize the expenditures on CIP &amp; O&amp;M for the life of a project</a:t>
            </a:r>
          </a:p>
          <a:p>
            <a:r>
              <a:rPr lang="en-US" sz="1600" dirty="0" smtClean="0">
                <a:latin typeface="Calibri" pitchFamily="1" charset="0"/>
              </a:rPr>
              <a:t>We’ve used this platform to better ensure we’re making investments that reflect our values in social equity</a:t>
            </a:r>
          </a:p>
          <a:p>
            <a:r>
              <a:rPr lang="en-US" sz="1600" dirty="0" smtClean="0">
                <a:latin typeface="Calibri" pitchFamily="1" charset="0"/>
              </a:rPr>
              <a:t>Have also created footholds to embed climate considerations into this process</a:t>
            </a:r>
          </a:p>
          <a:p>
            <a:pPr eaLnBrk="1" hangingPunct="1"/>
            <a:endParaRPr lang="en-US" altLang="ja-JP" sz="1600" dirty="0" smtClean="0">
              <a:latin typeface="Calibri" pitchFamily="1" charset="0"/>
            </a:endParaRPr>
          </a:p>
        </p:txBody>
      </p:sp>
      <p:sp>
        <p:nvSpPr>
          <p:cNvPr id="23557" name="Footer Placeholder 4"/>
          <p:cNvSpPr>
            <a:spLocks noGrp="1"/>
          </p:cNvSpPr>
          <p:nvPr>
            <p:ph type="ftr" sz="quarter" idx="4"/>
          </p:nvPr>
        </p:nvSpPr>
        <p:spPr>
          <a:noFill/>
        </p:spPr>
        <p:txBody>
          <a:bodyPr/>
          <a:lstStyle/>
          <a:p>
            <a:r>
              <a:rPr lang="en-US" altLang="ja-JP" smtClean="0"/>
              <a:t>Seattle Public Utilities</a:t>
            </a:r>
          </a:p>
        </p:txBody>
      </p:sp>
    </p:spTree>
    <p:extLst>
      <p:ext uri="{BB962C8B-B14F-4D97-AF65-F5344CB8AC3E}">
        <p14:creationId xmlns:p14="http://schemas.microsoft.com/office/powerpoint/2010/main" val="113294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a:t>
            </a:r>
            <a:r>
              <a:rPr lang="en-US" baseline="0" dirty="0" smtClean="0"/>
              <a:t> together to share experiences and </a:t>
            </a:r>
            <a:r>
              <a:rPr lang="en-US" baseline="0" dirty="0" err="1" smtClean="0"/>
              <a:t>knowledge..opportunity</a:t>
            </a:r>
            <a:r>
              <a:rPr lang="en-US" baseline="0" dirty="0" smtClean="0"/>
              <a:t> available to IAWD</a:t>
            </a:r>
          </a:p>
          <a:p>
            <a:endParaRPr lang="en-US" baseline="0" dirty="0" smtClean="0"/>
          </a:p>
          <a:p>
            <a:r>
              <a:rPr lang="en-US" dirty="0" smtClean="0"/>
              <a:t>(Cover image from WUCA’s latest paper on decision support – Embracing Uncertainty)</a:t>
            </a:r>
          </a:p>
          <a:p>
            <a:endParaRPr lang="en-US" dirty="0" smtClean="0"/>
          </a:p>
          <a:p>
            <a:r>
              <a:rPr lang="en-US" dirty="0" smtClean="0"/>
              <a:t>As a sector, we need to get more comfortable with uncertainty at the strategic level, but also figure out how to mainstream this into what we do</a:t>
            </a:r>
          </a:p>
          <a:p>
            <a:endParaRPr lang="en-US" dirty="0" smtClean="0"/>
          </a:p>
          <a:p>
            <a:r>
              <a:rPr lang="en-US" dirty="0" smtClean="0"/>
              <a:t>How do we reflect uncertainty around precipitation projections and the notion of planning for multiple futures into engineering design standards? </a:t>
            </a:r>
          </a:p>
          <a:p>
            <a:endParaRPr lang="en-US" dirty="0" smtClean="0"/>
          </a:p>
          <a:p>
            <a:r>
              <a:rPr lang="en-US" dirty="0" smtClean="0"/>
              <a:t>How do we better incorporate climate considerations into our asset management programs?</a:t>
            </a:r>
          </a:p>
          <a:p>
            <a:endParaRPr lang="en-US" dirty="0"/>
          </a:p>
        </p:txBody>
      </p:sp>
      <p:sp>
        <p:nvSpPr>
          <p:cNvPr id="4" name="Slide Number Placeholder 3"/>
          <p:cNvSpPr>
            <a:spLocks noGrp="1"/>
          </p:cNvSpPr>
          <p:nvPr>
            <p:ph type="sldNum" sz="quarter" idx="10"/>
          </p:nvPr>
        </p:nvSpPr>
        <p:spPr/>
        <p:txBody>
          <a:bodyPr/>
          <a:lstStyle/>
          <a:p>
            <a:fld id="{A999BF34-D1DF-4048-AD87-50291A1C607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1990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0"/>
              </a:spcBef>
              <a:spcAft>
                <a:spcPts val="2400"/>
              </a:spcAft>
              <a:buSzPct val="100000"/>
              <a:buFont typeface="+mj-lt"/>
              <a:buNone/>
            </a:pPr>
            <a:r>
              <a:rPr lang="en-US" dirty="0" smtClean="0"/>
              <a:t>RDM:</a:t>
            </a:r>
          </a:p>
          <a:p>
            <a:pPr marL="457200" indent="-457200">
              <a:lnSpc>
                <a:spcPct val="90000"/>
              </a:lnSpc>
              <a:spcBef>
                <a:spcPts val="0"/>
              </a:spcBef>
              <a:spcAft>
                <a:spcPts val="2400"/>
              </a:spcAft>
              <a:buSzPct val="100000"/>
              <a:buFont typeface="+mj-lt"/>
              <a:buAutoNum type="arabicPeriod"/>
            </a:pPr>
            <a:r>
              <a:rPr lang="en-US" dirty="0" smtClean="0"/>
              <a:t>Start with a proposed strategy</a:t>
            </a:r>
            <a:endParaRPr lang="en-US" dirty="0" smtClean="0">
              <a:solidFill>
                <a:schemeClr val="bg2"/>
              </a:solidFill>
            </a:endParaRPr>
          </a:p>
          <a:p>
            <a:pPr marL="457200" indent="-457200">
              <a:lnSpc>
                <a:spcPct val="90000"/>
              </a:lnSpc>
              <a:spcBef>
                <a:spcPts val="0"/>
              </a:spcBef>
              <a:spcAft>
                <a:spcPts val="2400"/>
              </a:spcAft>
              <a:buSzPct val="100000"/>
              <a:buFont typeface="+mj-lt"/>
              <a:buAutoNum type="arabicPeriod"/>
            </a:pPr>
            <a:r>
              <a:rPr lang="en-US" dirty="0" smtClean="0"/>
              <a:t>Use multiple model runs to identify conditions that best distinguish futures where strategy does and does not meet its goals</a:t>
            </a:r>
          </a:p>
          <a:p>
            <a:pPr marL="457200" indent="-457200">
              <a:lnSpc>
                <a:spcPct val="90000"/>
              </a:lnSpc>
              <a:spcBef>
                <a:spcPts val="0"/>
              </a:spcBef>
              <a:spcAft>
                <a:spcPts val="2400"/>
              </a:spcAft>
              <a:buSzPct val="100000"/>
              <a:buFont typeface="+mj-lt"/>
              <a:buAutoNum type="arabicPeriod"/>
            </a:pPr>
            <a:r>
              <a:rPr lang="en-US" dirty="0" smtClean="0"/>
              <a:t>Identify steps that can be taken so strategy may succeed over wider range of futures</a:t>
            </a:r>
          </a:p>
          <a:p>
            <a:pPr marL="457200" indent="-457200">
              <a:lnSpc>
                <a:spcPct val="90000"/>
              </a:lnSpc>
              <a:spcBef>
                <a:spcPts val="0"/>
              </a:spcBef>
              <a:spcAft>
                <a:spcPts val="2400"/>
              </a:spcAft>
              <a:buSzPct val="100000"/>
              <a:buFont typeface="+mj-lt"/>
              <a:buAutoNum type="arabicPeriod"/>
            </a:pPr>
            <a:endParaRPr lang="en-US" dirty="0" smtClean="0"/>
          </a:p>
          <a:p>
            <a:pPr marL="457200" indent="-457200">
              <a:lnSpc>
                <a:spcPct val="90000"/>
              </a:lnSpc>
              <a:spcBef>
                <a:spcPts val="0"/>
              </a:spcBef>
              <a:spcAft>
                <a:spcPts val="2400"/>
              </a:spcAft>
              <a:buSzPct val="100000"/>
              <a:buFont typeface="+mj-lt"/>
              <a:buAutoNum type="arabicPeriod"/>
            </a:pPr>
            <a:r>
              <a:rPr lang="en-US" dirty="0" smtClean="0"/>
              <a:t>RDM tools</a:t>
            </a:r>
            <a:r>
              <a:rPr lang="en-US" baseline="0" dirty="0" smtClean="0"/>
              <a:t> being developed to subject investment decisions to climate stress test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19</a:t>
            </a:fld>
            <a:endParaRPr lang="en-US" altLang="en-US"/>
          </a:p>
        </p:txBody>
      </p:sp>
    </p:spTree>
    <p:extLst>
      <p:ext uri="{BB962C8B-B14F-4D97-AF65-F5344CB8AC3E}">
        <p14:creationId xmlns:p14="http://schemas.microsoft.com/office/powerpoint/2010/main" val="2109520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wish it were all that simple to take forward the discussion where you left off last year …..however, since we met here last year, there have been two events of global importance where countries have made commitments that will have major impact on how WSS sector achievements are met and measured. Today, in addition to reminding us of the findings from the State of the Sector report from 2015, I would also like to explore two additional challenges: (a) what it means to move from the Millennium Development Goals to the Sustainable Development Goals, and (b) the implications of the Paris agreements of </a:t>
            </a:r>
            <a:r>
              <a:rPr lang="en-US" baseline="0" dirty="0" err="1" smtClean="0"/>
              <a:t>CoP</a:t>
            </a:r>
            <a:r>
              <a:rPr lang="en-US" baseline="0" dirty="0" smtClean="0"/>
              <a:t> 21 and the historic endorsement just last month  in NY by 65 Heads of State the National Determined Contributions (NDCs) representing individual country commitments on CC.</a:t>
            </a:r>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1</a:t>
            </a:fld>
            <a:endParaRPr lang="en-US" altLang="en-US"/>
          </a:p>
        </p:txBody>
      </p:sp>
    </p:spTree>
    <p:extLst>
      <p:ext uri="{BB962C8B-B14F-4D97-AF65-F5344CB8AC3E}">
        <p14:creationId xmlns:p14="http://schemas.microsoft.com/office/powerpoint/2010/main" val="221116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Based on survey on 340 utilities</a:t>
            </a:r>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2</a:t>
            </a:fld>
            <a:endParaRPr lang="en-US" altLang="en-US"/>
          </a:p>
        </p:txBody>
      </p:sp>
    </p:spTree>
    <p:extLst>
      <p:ext uri="{BB962C8B-B14F-4D97-AF65-F5344CB8AC3E}">
        <p14:creationId xmlns:p14="http://schemas.microsoft.com/office/powerpoint/2010/main" val="366499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EU countries having greater challenges</a:t>
            </a:r>
            <a:r>
              <a:rPr lang="en-US" baseline="0" dirty="0" smtClean="0"/>
              <a:t> on almost all service sustainability indicators compared to EU </a:t>
            </a:r>
            <a:r>
              <a:rPr lang="en-US" baseline="0" dirty="0" err="1" smtClean="0"/>
              <a:t>memebers</a:t>
            </a:r>
            <a:r>
              <a:rPr lang="en-US" baseline="0" dirty="0" smtClean="0"/>
              <a:t> or </a:t>
            </a:r>
            <a:r>
              <a:rPr lang="en-US" baseline="0" dirty="0" err="1" smtClean="0"/>
              <a:t>candiddates</a:t>
            </a:r>
            <a:r>
              <a:rPr lang="en-US" baseline="0" dirty="0" smtClean="0"/>
              <a:t> – but interestingly smaller gaps in collection ratio and affordability</a:t>
            </a:r>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3</a:t>
            </a:fld>
            <a:endParaRPr lang="en-US" altLang="en-US"/>
          </a:p>
        </p:txBody>
      </p:sp>
    </p:spTree>
    <p:extLst>
      <p:ext uri="{BB962C8B-B14F-4D97-AF65-F5344CB8AC3E}">
        <p14:creationId xmlns:p14="http://schemas.microsoft.com/office/powerpoint/2010/main" val="201016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  huge challenge that we face at the Bank when advising</a:t>
            </a:r>
            <a:r>
              <a:rPr lang="en-US" baseline="0" dirty="0" smtClean="0"/>
              <a:t> our client countries, especially those with low coverage rates is to find the appropriate balance between improving the financial performance of the utility measured by its ability to deliver services at the required quality to customers while maintaining a financial equilibrium, vs focusing on expanding services to the unserved – and usually required more expensive solutions and lower customer payment capacity. A similar issue presents itself with the Danube utilities, not only in terms of some countries still needing to meet the service needs of the more than 20 million people without services (1/6 of population), but also to meet the more stringent </a:t>
            </a:r>
            <a:r>
              <a:rPr lang="en-US" baseline="0" dirty="0" err="1" smtClean="0"/>
              <a:t>wasterwater</a:t>
            </a:r>
            <a:r>
              <a:rPr lang="en-US" baseline="0" dirty="0" smtClean="0"/>
              <a:t> treatment needs required of the </a:t>
            </a:r>
            <a:r>
              <a:rPr lang="en-US" baseline="0" dirty="0" err="1" smtClean="0"/>
              <a:t>the</a:t>
            </a:r>
            <a:r>
              <a:rPr lang="en-US" baseline="0" dirty="0" smtClean="0"/>
              <a:t> EU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4</a:t>
            </a:fld>
            <a:endParaRPr lang="en-US" altLang="en-US"/>
          </a:p>
        </p:txBody>
      </p:sp>
    </p:spTree>
    <p:extLst>
      <p:ext uri="{BB962C8B-B14F-4D97-AF65-F5344CB8AC3E}">
        <p14:creationId xmlns:p14="http://schemas.microsoft.com/office/powerpoint/2010/main" val="165021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basics</a:t>
            </a:r>
            <a:endParaRPr lang="en-US" dirty="0"/>
          </a:p>
        </p:txBody>
      </p:sp>
      <p:sp>
        <p:nvSpPr>
          <p:cNvPr id="4" name="Slide Number Placeholder 3"/>
          <p:cNvSpPr>
            <a:spLocks noGrp="1"/>
          </p:cNvSpPr>
          <p:nvPr>
            <p:ph type="sldNum" sz="quarter" idx="10"/>
          </p:nvPr>
        </p:nvSpPr>
        <p:spPr/>
        <p:txBody>
          <a:bodyPr/>
          <a:lstStyle/>
          <a:p>
            <a:pPr>
              <a:defRPr/>
            </a:pPr>
            <a:fld id="{D27CE920-BC4E-4EF0-973E-FD48CA1CE24D}" type="slidenum">
              <a:rPr lang="en-US" altLang="en-US" smtClean="0"/>
              <a:pPr>
                <a:defRPr/>
              </a:pPr>
              <a:t>5</a:t>
            </a:fld>
            <a:endParaRPr lang="en-US" altLang="en-US"/>
          </a:p>
        </p:txBody>
      </p:sp>
    </p:spTree>
    <p:extLst>
      <p:ext uri="{BB962C8B-B14F-4D97-AF65-F5344CB8AC3E}">
        <p14:creationId xmlns:p14="http://schemas.microsoft.com/office/powerpoint/2010/main" val="352075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algn="l"/>
            <a:r>
              <a:rPr lang="fr-CH" dirty="0" err="1" smtClean="0"/>
              <a:t>However</a:t>
            </a:r>
            <a:r>
              <a:rPr lang="fr-CH" dirty="0" smtClean="0"/>
              <a:t>, as </a:t>
            </a:r>
            <a:r>
              <a:rPr lang="fr-CH" dirty="0" err="1" smtClean="0"/>
              <a:t>we</a:t>
            </a:r>
            <a:r>
              <a:rPr lang="fr-CH" dirty="0" smtClean="0"/>
              <a:t> move </a:t>
            </a:r>
            <a:r>
              <a:rPr lang="fr-CH" dirty="0" err="1" smtClean="0"/>
              <a:t>from</a:t>
            </a:r>
            <a:r>
              <a:rPr lang="fr-CH" dirty="0" smtClean="0"/>
              <a:t> MDGS</a:t>
            </a:r>
            <a:r>
              <a:rPr lang="fr-CH" baseline="0" dirty="0" smtClean="0"/>
              <a:t> to </a:t>
            </a:r>
            <a:r>
              <a:rPr lang="fr-CH" baseline="0" dirty="0" err="1" smtClean="0"/>
              <a:t>SDGs</a:t>
            </a:r>
            <a:r>
              <a:rPr lang="fr-CH" baseline="0" dirty="0" smtClean="0"/>
              <a:t>, the first </a:t>
            </a:r>
            <a:r>
              <a:rPr lang="fr-CH" baseline="0" dirty="0" err="1" smtClean="0"/>
              <a:t>big</a:t>
            </a:r>
            <a:r>
              <a:rPr lang="fr-CH" baseline="0" dirty="0" smtClean="0"/>
              <a:t> change </a:t>
            </a:r>
            <a:r>
              <a:rPr lang="fr-CH" baseline="0" dirty="0" err="1" smtClean="0"/>
              <a:t>is</a:t>
            </a:r>
            <a:r>
              <a:rPr lang="fr-CH" baseline="0" dirty="0" smtClean="0"/>
              <a:t> </a:t>
            </a:r>
            <a:r>
              <a:rPr lang="fr-CH" baseline="0" dirty="0" err="1" smtClean="0"/>
              <a:t>that</a:t>
            </a:r>
            <a:r>
              <a:rPr lang="fr-CH" baseline="0" dirty="0" smtClean="0"/>
              <a:t> all countries have </a:t>
            </a:r>
            <a:r>
              <a:rPr lang="fr-CH" baseline="0" dirty="0" err="1" smtClean="0"/>
              <a:t>now</a:t>
            </a:r>
            <a:r>
              <a:rPr lang="fr-CH" baseline="0" dirty="0" smtClean="0"/>
              <a:t> </a:t>
            </a:r>
            <a:r>
              <a:rPr lang="fr-CH" baseline="0" dirty="0" err="1" smtClean="0"/>
              <a:t>signed</a:t>
            </a:r>
            <a:r>
              <a:rPr lang="fr-CH" baseline="0" dirty="0" smtClean="0"/>
              <a:t> onto to meeting the SDG </a:t>
            </a:r>
            <a:r>
              <a:rPr lang="fr-CH" baseline="0" dirty="0" err="1" smtClean="0"/>
              <a:t>gpals</a:t>
            </a:r>
            <a:endParaRPr lang="fr-CH" baseline="0" dirty="0" smtClean="0"/>
          </a:p>
          <a:p>
            <a:pPr algn="l"/>
            <a:endParaRPr lang="fr-CH" baseline="0" dirty="0" smtClean="0"/>
          </a:p>
          <a:p>
            <a:pPr algn="l"/>
            <a:r>
              <a:rPr lang="fr-CH" baseline="0" dirty="0" smtClean="0"/>
              <a:t>Not </a:t>
            </a:r>
            <a:r>
              <a:rPr lang="fr-CH" baseline="0" dirty="0" err="1" smtClean="0"/>
              <a:t>only</a:t>
            </a:r>
            <a:r>
              <a:rPr lang="fr-CH" baseline="0" dirty="0" smtClean="0"/>
              <a:t> </a:t>
            </a:r>
            <a:r>
              <a:rPr lang="fr-CH" baseline="0" dirty="0" err="1" smtClean="0"/>
              <a:t>is</a:t>
            </a:r>
            <a:r>
              <a:rPr lang="fr-CH" baseline="0" dirty="0" smtClean="0"/>
              <a:t> </a:t>
            </a:r>
            <a:r>
              <a:rPr lang="fr-CH" baseline="0" dirty="0" err="1" smtClean="0"/>
              <a:t>there</a:t>
            </a:r>
            <a:r>
              <a:rPr lang="fr-CH" baseline="0" dirty="0" smtClean="0"/>
              <a:t> a </a:t>
            </a:r>
            <a:r>
              <a:rPr lang="fr-CH" baseline="0" dirty="0" err="1" smtClean="0"/>
              <a:t>dedicated</a:t>
            </a:r>
            <a:r>
              <a:rPr lang="fr-CH" baseline="0" dirty="0" smtClean="0"/>
              <a:t> goal for Water – SDG 6 – Water </a:t>
            </a:r>
            <a:r>
              <a:rPr lang="fr-CH" baseline="0" dirty="0" err="1" smtClean="0"/>
              <a:t>is</a:t>
            </a:r>
            <a:r>
              <a:rPr lang="fr-CH" baseline="0" dirty="0" smtClean="0"/>
              <a:t> </a:t>
            </a:r>
            <a:r>
              <a:rPr lang="fr-CH" baseline="0" dirty="0" err="1" smtClean="0"/>
              <a:t>also</a:t>
            </a:r>
            <a:r>
              <a:rPr lang="fr-CH" baseline="0" dirty="0" smtClean="0"/>
              <a:t> </a:t>
            </a:r>
            <a:r>
              <a:rPr lang="fr-CH" baseline="0" dirty="0" err="1" smtClean="0"/>
              <a:t>required</a:t>
            </a:r>
            <a:r>
              <a:rPr lang="fr-CH" baseline="0" dirty="0" smtClean="0"/>
              <a:t> to </a:t>
            </a:r>
            <a:r>
              <a:rPr lang="fr-CH" baseline="0" dirty="0" err="1" smtClean="0"/>
              <a:t>meet</a:t>
            </a:r>
            <a:r>
              <a:rPr lang="fr-CH" baseline="0" dirty="0" smtClean="0"/>
              <a:t> 15/17 </a:t>
            </a:r>
            <a:r>
              <a:rPr lang="fr-CH" baseline="0" dirty="0" err="1" smtClean="0"/>
              <a:t>other</a:t>
            </a:r>
            <a:r>
              <a:rPr lang="fr-CH" baseline="0" dirty="0" smtClean="0"/>
              <a:t> goals …water for </a:t>
            </a:r>
            <a:r>
              <a:rPr lang="fr-CH" baseline="0" dirty="0" err="1" smtClean="0"/>
              <a:t>energy</a:t>
            </a:r>
            <a:r>
              <a:rPr lang="fr-CH" baseline="0" dirty="0" smtClean="0"/>
              <a:t>, </a:t>
            </a:r>
            <a:r>
              <a:rPr lang="fr-CH" baseline="0" dirty="0" err="1" smtClean="0"/>
              <a:t>agriculuture</a:t>
            </a:r>
            <a:r>
              <a:rPr lang="fr-CH" baseline="0" dirty="0" smtClean="0"/>
              <a:t>, </a:t>
            </a:r>
            <a:r>
              <a:rPr lang="fr-CH" baseline="0" dirty="0" err="1" smtClean="0"/>
              <a:t>health</a:t>
            </a:r>
            <a:r>
              <a:rPr lang="fr-CH" baseline="0" dirty="0" smtClean="0"/>
              <a:t>, </a:t>
            </a:r>
            <a:r>
              <a:rPr lang="fr-CH" baseline="0" dirty="0" err="1" smtClean="0"/>
              <a:t>education</a:t>
            </a:r>
            <a:r>
              <a:rPr lang="fr-CH" baseline="0" dirty="0" smtClean="0"/>
              <a:t> etc.</a:t>
            </a:r>
          </a:p>
          <a:p>
            <a:pPr algn="l"/>
            <a:endParaRPr lang="fr-CH" baseline="0" dirty="0" smtClean="0"/>
          </a:p>
          <a:p>
            <a:r>
              <a:rPr lang="fr-CH" baseline="0" dirty="0" err="1" smtClean="0"/>
              <a:t>Also</a:t>
            </a:r>
            <a:r>
              <a:rPr lang="fr-CH" baseline="0" dirty="0" smtClean="0"/>
              <a:t> in addition to goals 6.2 and 6.2 on service </a:t>
            </a:r>
            <a:r>
              <a:rPr lang="fr-CH" baseline="0" dirty="0" err="1" smtClean="0"/>
              <a:t>delivery</a:t>
            </a:r>
            <a:r>
              <a:rPr lang="fr-CH" baseline="0" dirty="0" smtClean="0"/>
              <a:t>, </a:t>
            </a:r>
            <a:r>
              <a:rPr lang="fr-CH" baseline="0" dirty="0" err="1" smtClean="0"/>
              <a:t>there</a:t>
            </a:r>
            <a:r>
              <a:rPr lang="fr-CH" baseline="0" dirty="0" smtClean="0"/>
              <a:t> are 4 </a:t>
            </a:r>
            <a:r>
              <a:rPr lang="fr-CH" baseline="0" dirty="0" err="1" smtClean="0"/>
              <a:t>additonal</a:t>
            </a:r>
            <a:r>
              <a:rPr lang="fr-CH" baseline="0" dirty="0" smtClean="0"/>
              <a:t> goals and </a:t>
            </a:r>
            <a:r>
              <a:rPr lang="fr-CH" baseline="0" dirty="0" err="1" smtClean="0"/>
              <a:t>means</a:t>
            </a:r>
            <a:r>
              <a:rPr lang="fr-CH" baseline="0" dirty="0" smtClean="0"/>
              <a:t> of </a:t>
            </a:r>
            <a:r>
              <a:rPr lang="fr-CH" baseline="0" dirty="0" err="1" smtClean="0"/>
              <a:t>implementation</a:t>
            </a:r>
            <a:r>
              <a:rPr lang="fr-CH" baseline="0" dirty="0" smtClean="0"/>
              <a:t> </a:t>
            </a:r>
            <a:r>
              <a:rPr lang="fr-CH" baseline="0" dirty="0" err="1" smtClean="0"/>
              <a:t>that</a:t>
            </a:r>
            <a:r>
              <a:rPr lang="fr-CH" baseline="0" dirty="0" smtClean="0"/>
              <a:t> are </a:t>
            </a:r>
            <a:r>
              <a:rPr lang="fr-CH" baseline="0" dirty="0" err="1" smtClean="0"/>
              <a:t>required</a:t>
            </a:r>
            <a:r>
              <a:rPr lang="fr-CH" baseline="0" dirty="0" smtClean="0"/>
              <a:t>  </a:t>
            </a:r>
            <a:r>
              <a:rPr lang="fr-CH" baseline="0" dirty="0" err="1" smtClean="0"/>
              <a:t>these</a:t>
            </a:r>
            <a:r>
              <a:rPr lang="fr-CH" baseline="0" dirty="0" smtClean="0"/>
              <a:t> </a:t>
            </a:r>
            <a:r>
              <a:rPr lang="fr-CH" baseline="0" dirty="0" err="1" smtClean="0"/>
              <a:t>include</a:t>
            </a:r>
            <a:r>
              <a:rPr lang="fr-CH" baseline="0" dirty="0" smtClean="0"/>
              <a:t> </a:t>
            </a:r>
          </a:p>
          <a:p>
            <a:r>
              <a:rPr lang="en-US" sz="1200" kern="1200" dirty="0" smtClean="0">
                <a:solidFill>
                  <a:srgbClr val="021F43"/>
                </a:solidFill>
                <a:latin typeface="+mn-lt"/>
                <a:ea typeface="MS PGothic" pitchFamily="34" charset="-128"/>
                <a:cs typeface="+mn-cs"/>
              </a:rPr>
              <a:t>6.3 </a:t>
            </a:r>
            <a:r>
              <a:rPr lang="en-US" sz="1200" b="0" kern="1200" dirty="0" smtClean="0">
                <a:solidFill>
                  <a:srgbClr val="021F43"/>
                </a:solidFill>
                <a:latin typeface="+mn-lt"/>
                <a:ea typeface="MS PGothic" pitchFamily="34" charset="-128"/>
                <a:cs typeface="+mn-cs"/>
              </a:rPr>
              <a:t>Improve </a:t>
            </a:r>
            <a:r>
              <a:rPr lang="en-US" sz="1200" kern="1200" dirty="0" smtClean="0">
                <a:solidFill>
                  <a:srgbClr val="021F43"/>
                </a:solidFill>
                <a:latin typeface="+mn-lt"/>
                <a:ea typeface="MS PGothic" pitchFamily="34" charset="-128"/>
                <a:cs typeface="+mn-cs"/>
              </a:rPr>
              <a:t>water quality;</a:t>
            </a:r>
            <a:r>
              <a:rPr lang="en-US" sz="1200" kern="1200" baseline="0" dirty="0" smtClean="0">
                <a:solidFill>
                  <a:srgbClr val="021F43"/>
                </a:solidFill>
                <a:latin typeface="+mn-lt"/>
                <a:ea typeface="MS PGothic" pitchFamily="34" charset="-128"/>
                <a:cs typeface="+mn-cs"/>
              </a:rPr>
              <a:t> </a:t>
            </a:r>
            <a:r>
              <a:rPr lang="en-US" sz="1200" kern="1200" dirty="0" smtClean="0">
                <a:solidFill>
                  <a:srgbClr val="021F43"/>
                </a:solidFill>
                <a:latin typeface="+mn-lt"/>
                <a:ea typeface="MS PGothic" pitchFamily="34" charset="-128"/>
                <a:cs typeface="+mn-cs"/>
              </a:rPr>
              <a:t>6.4 </a:t>
            </a:r>
            <a:r>
              <a:rPr lang="en-US" sz="1200" b="0" kern="1200" dirty="0" smtClean="0">
                <a:solidFill>
                  <a:srgbClr val="021F43"/>
                </a:solidFill>
                <a:latin typeface="+mn-lt"/>
                <a:ea typeface="MS PGothic" pitchFamily="34" charset="-128"/>
                <a:cs typeface="+mn-cs"/>
              </a:rPr>
              <a:t>Increase </a:t>
            </a:r>
            <a:r>
              <a:rPr lang="en-US" sz="1200" kern="1200" dirty="0" smtClean="0">
                <a:solidFill>
                  <a:srgbClr val="021F43"/>
                </a:solidFill>
                <a:latin typeface="+mn-lt"/>
                <a:ea typeface="MS PGothic" pitchFamily="34" charset="-128"/>
                <a:cs typeface="+mn-cs"/>
              </a:rPr>
              <a:t>water-use efficiency </a:t>
            </a:r>
            <a:r>
              <a:rPr lang="en-US" sz="1200" b="0" kern="1200" dirty="0" smtClean="0">
                <a:solidFill>
                  <a:srgbClr val="021F43"/>
                </a:solidFill>
                <a:latin typeface="+mn-lt"/>
                <a:ea typeface="MS PGothic" pitchFamily="34" charset="-128"/>
                <a:cs typeface="+mn-cs"/>
              </a:rPr>
              <a:t>across all sectors and ensure sustainable withdrawals and supply of freshwater;</a:t>
            </a:r>
            <a:r>
              <a:rPr lang="en-US" sz="1200" b="0" kern="1200" baseline="0" dirty="0" smtClean="0">
                <a:solidFill>
                  <a:srgbClr val="021F43"/>
                </a:solidFill>
                <a:latin typeface="+mn-lt"/>
                <a:ea typeface="MS PGothic" pitchFamily="34" charset="-128"/>
                <a:cs typeface="+mn-cs"/>
              </a:rPr>
              <a:t> </a:t>
            </a:r>
            <a:r>
              <a:rPr lang="en-US" sz="1200" kern="1200" dirty="0" smtClean="0">
                <a:solidFill>
                  <a:srgbClr val="021F43"/>
                </a:solidFill>
                <a:latin typeface="+mn-lt"/>
                <a:ea typeface="MS PGothic" pitchFamily="34" charset="-128"/>
                <a:cs typeface="+mn-cs"/>
              </a:rPr>
              <a:t>6.5 </a:t>
            </a:r>
            <a:r>
              <a:rPr lang="en-US" sz="1200" b="0" kern="1200" dirty="0" smtClean="0">
                <a:solidFill>
                  <a:srgbClr val="021F43"/>
                </a:solidFill>
                <a:latin typeface="+mn-lt"/>
                <a:ea typeface="MS PGothic" pitchFamily="34" charset="-128"/>
                <a:cs typeface="+mn-cs"/>
              </a:rPr>
              <a:t>Integrated </a:t>
            </a:r>
            <a:r>
              <a:rPr lang="en-US" sz="1200" kern="1200" dirty="0" smtClean="0">
                <a:solidFill>
                  <a:srgbClr val="021F43"/>
                </a:solidFill>
                <a:latin typeface="+mn-lt"/>
                <a:ea typeface="MS PGothic" pitchFamily="34" charset="-128"/>
                <a:cs typeface="+mn-cs"/>
              </a:rPr>
              <a:t>water resources management; 6.6 </a:t>
            </a:r>
            <a:r>
              <a:rPr lang="en-US" sz="1200" b="0" kern="1200" dirty="0" smtClean="0">
                <a:solidFill>
                  <a:srgbClr val="021F43"/>
                </a:solidFill>
                <a:latin typeface="+mn-lt"/>
                <a:ea typeface="MS PGothic" pitchFamily="34" charset="-128"/>
                <a:cs typeface="+mn-cs"/>
              </a:rPr>
              <a:t>Protect and restore water-related </a:t>
            </a:r>
            <a:r>
              <a:rPr lang="en-US" sz="1200" kern="1200" dirty="0" smtClean="0">
                <a:solidFill>
                  <a:srgbClr val="021F43"/>
                </a:solidFill>
                <a:latin typeface="+mn-lt"/>
                <a:ea typeface="MS PGothic" pitchFamily="34" charset="-128"/>
                <a:cs typeface="+mn-cs"/>
              </a:rPr>
              <a:t>ecosystems</a:t>
            </a:r>
            <a:r>
              <a:rPr lang="en-US" sz="1200" b="0" kern="1200" dirty="0" smtClean="0">
                <a:solidFill>
                  <a:srgbClr val="021F43"/>
                </a:solidFill>
                <a:latin typeface="+mn-lt"/>
                <a:ea typeface="MS PGothic" pitchFamily="34" charset="-128"/>
                <a:cs typeface="+mn-cs"/>
              </a:rPr>
              <a:t> </a:t>
            </a:r>
          </a:p>
          <a:p>
            <a:pPr algn="l"/>
            <a:endParaRPr lang="en-GB" dirty="0"/>
          </a:p>
        </p:txBody>
      </p:sp>
      <p:sp>
        <p:nvSpPr>
          <p:cNvPr id="4" name="Header Placeholder 3"/>
          <p:cNvSpPr>
            <a:spLocks noGrp="1"/>
          </p:cNvSpPr>
          <p:nvPr>
            <p:ph type="hdr" sz="quarter" idx="10"/>
          </p:nvPr>
        </p:nvSpPr>
        <p:spPr/>
        <p:txBody>
          <a:bodyPr/>
          <a:lstStyle/>
          <a:p>
            <a:r>
              <a:rPr lang="en-GB" smtClean="0">
                <a:solidFill>
                  <a:prstClr val="black"/>
                </a:solidFill>
              </a:rPr>
              <a:t>World Health Organization</a:t>
            </a:r>
            <a:endParaRPr lang="en-GB">
              <a:solidFill>
                <a:prstClr val="black"/>
              </a:solidFill>
            </a:endParaRPr>
          </a:p>
        </p:txBody>
      </p:sp>
      <p:sp>
        <p:nvSpPr>
          <p:cNvPr id="5" name="Date Placeholder 4"/>
          <p:cNvSpPr>
            <a:spLocks noGrp="1"/>
          </p:cNvSpPr>
          <p:nvPr>
            <p:ph type="dt" idx="11"/>
          </p:nvPr>
        </p:nvSpPr>
        <p:spPr/>
        <p:txBody>
          <a:bodyPr/>
          <a:lstStyle/>
          <a:p>
            <a:fld id="{BC38FCEF-1D95-4FCA-9659-0FB97D06711B}" type="datetime3">
              <a:rPr lang="en-GB" smtClean="0">
                <a:solidFill>
                  <a:prstClr val="black"/>
                </a:solidFill>
              </a:rPr>
              <a:pPr/>
              <a:t>12 May, 2016</a:t>
            </a:fld>
            <a:endParaRPr lang="en-GB">
              <a:solidFill>
                <a:prstClr val="black"/>
              </a:solidFill>
            </a:endParaRPr>
          </a:p>
        </p:txBody>
      </p:sp>
      <p:sp>
        <p:nvSpPr>
          <p:cNvPr id="6" name="Slide Number Placeholder 5"/>
          <p:cNvSpPr>
            <a:spLocks noGrp="1"/>
          </p:cNvSpPr>
          <p:nvPr>
            <p:ph type="sldNum" sz="quarter" idx="12"/>
          </p:nvPr>
        </p:nvSpPr>
        <p:spPr/>
        <p:txBody>
          <a:bodyPr/>
          <a:lstStyle/>
          <a:p>
            <a:fld id="{93E10849-8DC7-461C-91A3-5418A6F2A70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61142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075" indent="-232075" defTabSz="928299" eaLnBrk="1" hangingPunct="1">
              <a:buFont typeface="+mj-lt"/>
              <a:buAutoNum type="arabicPeriod"/>
              <a:defRPr/>
            </a:pPr>
            <a:r>
              <a:rPr lang="en-US" dirty="0">
                <a:ea typeface="ＭＳ Ｐゴシック" charset="0"/>
              </a:rPr>
              <a:t>The SDGs include a goal on water and sanitation which includes ambitious targets for universal access to drinking water, sanitation and hygiene by 2030. </a:t>
            </a:r>
          </a:p>
          <a:p>
            <a:pPr marL="232075" indent="-232075">
              <a:buFont typeface="+mj-lt"/>
              <a:buAutoNum type="arabicPeriod"/>
            </a:pPr>
            <a:r>
              <a:rPr lang="en-US" dirty="0">
                <a:ea typeface="ＭＳ Ｐゴシック" charset="0"/>
              </a:rPr>
              <a:t>SDG targets were carefully negotiated by member states using very specific language (universal, safe and affordable drinking water for all, adequate and equitable sanitation and hygiene for all) with special emphasis on ending open defecation, needs of women and girls and those in vulnerable situations</a:t>
            </a:r>
          </a:p>
          <a:p>
            <a:pPr marL="232075" indent="-232075" defTabSz="928299" eaLnBrk="1" hangingPunct="1">
              <a:buFont typeface="+mj-lt"/>
              <a:buAutoNum type="arabicPeriod"/>
              <a:defRPr/>
            </a:pPr>
            <a:r>
              <a:rPr lang="en-US" dirty="0">
                <a:ea typeface="ＭＳ Ｐゴシック" charset="0"/>
              </a:rPr>
              <a:t>These targets have been agreed by all countries and are applicable to all countries (low, middle and high income). </a:t>
            </a:r>
          </a:p>
        </p:txBody>
      </p:sp>
      <p:sp>
        <p:nvSpPr>
          <p:cNvPr id="4" name="Slide Number Placeholder 3"/>
          <p:cNvSpPr>
            <a:spLocks noGrp="1"/>
          </p:cNvSpPr>
          <p:nvPr>
            <p:ph type="sldNum" sz="quarter" idx="10"/>
          </p:nvPr>
        </p:nvSpPr>
        <p:spPr/>
        <p:txBody>
          <a:bodyPr/>
          <a:lstStyle/>
          <a:p>
            <a:fld id="{3C2DFB91-CFFB-1347-958B-D43D97EA4A6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5224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075" indent="-232075">
              <a:buFont typeface="+mj-lt"/>
              <a:buAutoNum type="arabicPeriod"/>
            </a:pPr>
            <a:r>
              <a:rPr lang="en-GB" dirty="0" smtClean="0"/>
              <a:t>The proposed indicator for SDG target 6.1 is ‘Proportion of population using safely managed drinking water</a:t>
            </a:r>
            <a:r>
              <a:rPr lang="en-GB" baseline="0" dirty="0" smtClean="0"/>
              <a:t> services’</a:t>
            </a:r>
          </a:p>
          <a:p>
            <a:pPr marL="232075" indent="-232075">
              <a:buFont typeface="+mj-lt"/>
              <a:buAutoNum type="arabicPeriod"/>
            </a:pPr>
            <a:r>
              <a:rPr lang="en-US" baseline="0" dirty="0" smtClean="0"/>
              <a:t>This represents a higher service threshold and a new ‘rung’ at the top of the drinking water service ladder used by JMP during the MDGs</a:t>
            </a:r>
          </a:p>
          <a:p>
            <a:pPr marL="232075" indent="-232075">
              <a:buFont typeface="+mj-lt"/>
              <a:buAutoNum type="arabicPeriod"/>
            </a:pPr>
            <a:r>
              <a:rPr lang="en-GB" baseline="0" dirty="0" smtClean="0"/>
              <a:t>The ladder aims to capture progressive improvements from no service at all (surface water) and use of unimproved water sources (no protection against contamination), to using an improved water source (helps protect against contamination) which was the old MDG standard. If you have an improved facility close to home (within 30 minutes) this is now classed as a basic level of service (accessibility, quality, quantity) but the SDGs aim higher. In order to be classed as safely managed the improved facility should firstly be located on premises (accessibility), secondly water should be available when needed (available), and thirdly it should be free from contamination (quality)</a:t>
            </a:r>
          </a:p>
          <a:p>
            <a:pPr marL="232075" indent="-232075">
              <a:buFont typeface="+mj-lt"/>
              <a:buAutoNum type="arabicPeriod"/>
            </a:pPr>
            <a:endParaRPr lang="en-GB" baseline="0" dirty="0" smtClean="0"/>
          </a:p>
          <a:p>
            <a:pPr marL="232075" indent="-232075">
              <a:buFont typeface="+mj-lt"/>
              <a:buAutoNum type="arabicPeriod"/>
            </a:pPr>
            <a:endParaRPr lang="en-GB" baseline="0" dirty="0" smtClean="0"/>
          </a:p>
          <a:p>
            <a:pPr marL="232075" indent="-232075">
              <a:buFont typeface="+mj-lt"/>
              <a:buAutoNum type="arabicPeriod"/>
            </a:pPr>
            <a:r>
              <a:rPr lang="en-GB" baseline="0" dirty="0" smtClean="0"/>
              <a:t>It is also a monitoring ladder, increasing sophistication of monitoring allows countries to track higher levels of service – these often happen in tandem.</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2069605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endParaRPr>
          </a:p>
        </p:txBody>
      </p:sp>
      <p:sp>
        <p:nvSpPr>
          <p:cNvPr id="71" name="Title 329"/>
          <p:cNvSpPr>
            <a:spLocks noGrp="1"/>
          </p:cNvSpPr>
          <p:nvPr>
            <p:ph type="title" hasCustomPrompt="1"/>
          </p:nvPr>
        </p:nvSpPr>
        <p:spPr>
          <a:xfrm>
            <a:off x="1280160" y="131112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smtClean="0"/>
              <a:t>TITLE OF YOUR PRESENTATION</a:t>
            </a:r>
            <a:endParaRPr lang="en-US" dirty="0"/>
          </a:p>
        </p:txBody>
      </p:sp>
      <p:sp>
        <p:nvSpPr>
          <p:cNvPr id="72" name="Text Placeholder 331"/>
          <p:cNvSpPr>
            <a:spLocks noGrp="1"/>
          </p:cNvSpPr>
          <p:nvPr>
            <p:ph type="body" sz="quarter" idx="13" hasCustomPrompt="1"/>
          </p:nvPr>
        </p:nvSpPr>
        <p:spPr>
          <a:xfrm>
            <a:off x="1275797" y="2437317"/>
            <a:ext cx="6959257" cy="875885"/>
          </a:xfrm>
          <a:prstGeom prst="rect">
            <a:avLst/>
          </a:prstGeom>
        </p:spPr>
        <p:txBody>
          <a:bodyPr lIns="0" tIns="0" rIns="0" bIns="0">
            <a:normAutofit/>
          </a:bodyPr>
          <a:lstStyle>
            <a:lvl1pPr>
              <a:lnSpc>
                <a:spcPct val="100000"/>
              </a:lnSpc>
              <a:spcBef>
                <a:spcPts val="0"/>
              </a:spcBef>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sp>
        <p:nvSpPr>
          <p:cNvPr id="75" name="Text Placeholder 331"/>
          <p:cNvSpPr>
            <a:spLocks noGrp="1"/>
          </p:cNvSpPr>
          <p:nvPr>
            <p:ph type="body" sz="quarter" idx="15" hasCustomPrompt="1"/>
          </p:nvPr>
        </p:nvSpPr>
        <p:spPr>
          <a:xfrm>
            <a:off x="1275797" y="3717890"/>
            <a:ext cx="5606270" cy="593759"/>
          </a:xfrm>
          <a:prstGeom prst="rect">
            <a:avLst/>
          </a:prstGeom>
        </p:spPr>
        <p:txBody>
          <a:bodyPr lIns="0" tIns="0" rIns="0" bIns="0" anchor="t"/>
          <a:lstStyle>
            <a:lvl1pPr algn="l">
              <a:lnSpc>
                <a:spcPct val="100000"/>
              </a:lnSpc>
              <a:spcBef>
                <a:spcPts val="0"/>
              </a:spcBef>
              <a:defRPr sz="1500" b="0" i="0" baseline="0">
                <a:solidFill>
                  <a:schemeClr val="bg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Name of Presenter, Title</a:t>
            </a:r>
            <a:br>
              <a:rPr lang="en-US" dirty="0" smtClean="0"/>
            </a:br>
            <a:r>
              <a:rPr lang="en-US" dirty="0" smtClean="0"/>
              <a:t>Location, Date</a:t>
            </a:r>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65"/>
          <p:cNvGrpSpPr>
            <a:grpSpLocks/>
          </p:cNvGrpSpPr>
          <p:nvPr userDrawn="1"/>
        </p:nvGrpSpPr>
        <p:grpSpPr bwMode="auto">
          <a:xfrm>
            <a:off x="371789" y="6269053"/>
            <a:ext cx="8224315" cy="261049"/>
            <a:chOff x="202219" y="1895846"/>
            <a:chExt cx="8223381" cy="261239"/>
          </a:xfrm>
        </p:grpSpPr>
        <p:sp>
          <p:nvSpPr>
            <p:cNvPr id="74"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smtClean="0">
                  <a:solidFill>
                    <a:schemeClr val="tx1"/>
                  </a:solidFill>
                  <a:latin typeface="+mn-lt"/>
                </a:rPr>
                <a:t>www.worldbank.org/water  |  www.blogs.worldbank.org/water   |        </a:t>
              </a:r>
              <a:r>
                <a:rPr lang="en-US" altLang="en-US" sz="1400" b="0" dirty="0">
                  <a:solidFill>
                    <a:schemeClr val="tx1"/>
                  </a:solidFill>
                  <a:latin typeface="+mn-lt"/>
                </a:rPr>
                <a:t>@</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80"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96611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EB15268-26F1-4DD5-B340-DF25354D99C0}" type="slidenum">
              <a:rPr lang="en-US" smtClean="0">
                <a:solidFill>
                  <a:prstClr val="black">
                    <a:tint val="75000"/>
                  </a:prstClr>
                </a:solidFill>
              </a:rPr>
              <a:pPr/>
              <a:t>‹#›</a:t>
            </a:fld>
            <a:endParaRPr lang="en-US">
              <a:solidFill>
                <a:prstClr val="black">
                  <a:tint val="75000"/>
                </a:prstClr>
              </a:solidFill>
            </a:endParaRPr>
          </a:p>
        </p:txBody>
      </p:sp>
      <p:sp>
        <p:nvSpPr>
          <p:cNvPr id="8" name="Content Placeholder 2"/>
          <p:cNvSpPr>
            <a:spLocks noGrp="1"/>
          </p:cNvSpPr>
          <p:nvPr>
            <p:ph sz="half" idx="1"/>
          </p:nvPr>
        </p:nvSpPr>
        <p:spPr>
          <a:xfrm>
            <a:off x="457200" y="1600200"/>
            <a:ext cx="8229600" cy="4525963"/>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4924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357188" y="301625"/>
            <a:ext cx="8461375" cy="492125"/>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067091C-D2E8-4B35-9C05-5008AC765F06}" type="slidenum">
              <a:rPr lang="en-US" smtClean="0"/>
              <a:pPr>
                <a:defRPr/>
              </a:pPr>
              <a:t>‹#›</a:t>
            </a:fld>
            <a:endParaRPr lang="en-US" dirty="0"/>
          </a:p>
        </p:txBody>
      </p:sp>
      <p:pic>
        <p:nvPicPr>
          <p:cNvPr id="4" name="Picture 3"/>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125"/>
                    </a14:imgEffect>
                    <a14:imgEffect>
                      <a14:saturation sat="316000"/>
                    </a14:imgEffect>
                  </a14:imgLayer>
                </a14:imgProps>
              </a:ext>
              <a:ext uri="{28A0092B-C50C-407E-A947-70E740481C1C}">
                <a14:useLocalDpi xmlns:a14="http://schemas.microsoft.com/office/drawing/2010/main" val="0"/>
              </a:ext>
            </a:extLst>
          </a:blip>
          <a:srcRect t="13008" b="29047"/>
          <a:stretch>
            <a:fillRect/>
          </a:stretch>
        </p:blipFill>
        <p:spPr bwMode="auto">
          <a:xfrm>
            <a:off x="0" y="0"/>
            <a:ext cx="9144000" cy="6858000"/>
          </a:xfrm>
          <a:prstGeom prst="rect">
            <a:avLst/>
          </a:prstGeom>
          <a:blipFill>
            <a:blip r:embed="rId4"/>
            <a:tile tx="0" ty="0" sx="100000" sy="100000" flip="none" algn="tl"/>
          </a:blipFill>
          <a:ln>
            <a:noFill/>
          </a:ln>
          <a:effectLst/>
          <a:extLst/>
        </p:spPr>
      </p:pic>
      <p:sp>
        <p:nvSpPr>
          <p:cNvPr id="6" name="Text Placeholder 331"/>
          <p:cNvSpPr>
            <a:spLocks noGrp="1"/>
          </p:cNvSpPr>
          <p:nvPr>
            <p:ph type="body" sz="quarter" idx="13" hasCustomPrompt="1"/>
          </p:nvPr>
        </p:nvSpPr>
        <p:spPr>
          <a:xfrm>
            <a:off x="1525172" y="2437317"/>
            <a:ext cx="6959257" cy="875885"/>
          </a:xfrm>
          <a:prstGeom prst="rect">
            <a:avLst/>
          </a:prstGeom>
        </p:spPr>
        <p:txBody>
          <a:bodyPr lIns="0" tIns="0" rIns="0" bIns="0">
            <a:normAutofit/>
          </a:bodyPr>
          <a:lstStyle>
            <a:lvl1pPr>
              <a:lnSpc>
                <a:spcPct val="100000"/>
              </a:lnSpc>
              <a:spcBef>
                <a:spcPts val="0"/>
              </a:spcBef>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sp>
        <p:nvSpPr>
          <p:cNvPr id="7" name="Text Placeholder 331"/>
          <p:cNvSpPr>
            <a:spLocks noGrp="1"/>
          </p:cNvSpPr>
          <p:nvPr>
            <p:ph type="body" sz="quarter" idx="14" hasCustomPrompt="1"/>
          </p:nvPr>
        </p:nvSpPr>
        <p:spPr>
          <a:xfrm>
            <a:off x="1518897" y="1561432"/>
            <a:ext cx="6959257" cy="875885"/>
          </a:xfrm>
          <a:prstGeom prst="rect">
            <a:avLst/>
          </a:prstGeom>
        </p:spPr>
        <p:txBody>
          <a:bodyPr lIns="0" tIns="0" rIns="0" bIns="0">
            <a:normAutofit/>
          </a:bodyPr>
          <a:lstStyle>
            <a:lvl1pPr>
              <a:lnSpc>
                <a:spcPct val="100000"/>
              </a:lnSpc>
              <a:spcBef>
                <a:spcPts val="0"/>
              </a:spcBef>
              <a:defRPr sz="3600" b="1"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r>
              <a:rPr lang="en-US" kern="0" dirty="0" smtClean="0"/>
              <a:t>ADD NEW SECTION TITLE</a:t>
            </a:r>
            <a:endParaRPr lang="en-US" kern="0" dirty="0"/>
          </a:p>
        </p:txBody>
      </p:sp>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5362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Section Slide">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hasCustomPrompt="1"/>
          </p:nvPr>
        </p:nvSpPr>
        <p:spPr>
          <a:xfrm>
            <a:off x="865910" y="1306550"/>
            <a:ext cx="7296726" cy="1450437"/>
          </a:xfrm>
          <a:prstGeom prst="rect">
            <a:avLst/>
          </a:prstGeom>
        </p:spPr>
        <p:txBody>
          <a:bodyPr lIns="0" tIns="0" rIns="0" bIns="0" anchor="b">
            <a:normAutofit/>
          </a:bodyPr>
          <a:lstStyle>
            <a:lvl1pPr>
              <a:defRPr sz="3600" b="1" cap="none" baseline="0">
                <a:solidFill>
                  <a:schemeClr val="bg2"/>
                </a:solidFill>
              </a:defRPr>
            </a:lvl1pPr>
          </a:lstStyle>
          <a:p>
            <a:r>
              <a:rPr lang="en-US" dirty="0" smtClean="0"/>
              <a:t>ADD NEW SECTION TITLE</a:t>
            </a:r>
            <a:endParaRPr lang="en-US" dirty="0"/>
          </a:p>
        </p:txBody>
      </p:sp>
      <p:sp>
        <p:nvSpPr>
          <p:cNvPr id="332" name="Text Placeholder 331"/>
          <p:cNvSpPr>
            <a:spLocks noGrp="1"/>
          </p:cNvSpPr>
          <p:nvPr>
            <p:ph type="body" sz="quarter" idx="13" hasCustomPrompt="1"/>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pic>
        <p:nvPicPr>
          <p:cNvPr id="6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3602" y="6199058"/>
            <a:ext cx="23008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746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Blue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chemeClr val="tx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9"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62" name="Rectangle 61"/>
          <p:cNvSpPr>
            <a:spLocks noChangeArrowheads="1"/>
          </p:cNvSpPr>
          <p:nvPr/>
        </p:nvSpPr>
        <p:spPr bwMode="auto">
          <a:xfrm>
            <a:off x="0" y="2828925"/>
            <a:ext cx="9144000" cy="176213"/>
          </a:xfrm>
          <a:prstGeom prst="rect">
            <a:avLst/>
          </a:prstGeom>
          <a:solidFill>
            <a:schemeClr val="bg1"/>
          </a:solidFill>
          <a:ln>
            <a:noFill/>
          </a:ln>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solidFill>
                <a:schemeClr val="bg1"/>
              </a:solidFill>
            </a:endParaRPr>
          </a:p>
        </p:txBody>
      </p:sp>
      <p:sp>
        <p:nvSpPr>
          <p:cNvPr id="330" name="Title 329"/>
          <p:cNvSpPr>
            <a:spLocks noGrp="1"/>
          </p:cNvSpPr>
          <p:nvPr>
            <p:ph type="title" hasCustomPrompt="1"/>
          </p:nvPr>
        </p:nvSpPr>
        <p:spPr>
          <a:xfrm>
            <a:off x="865910" y="1306550"/>
            <a:ext cx="7296726" cy="1353523"/>
          </a:xfrm>
          <a:prstGeom prst="rect">
            <a:avLst/>
          </a:prstGeom>
        </p:spPr>
        <p:txBody>
          <a:bodyPr lIns="0" tIns="0" rIns="0" bIns="0" anchor="b">
            <a:normAutofit/>
          </a:bodyPr>
          <a:lstStyle>
            <a:lvl1pPr>
              <a:defRPr sz="3800" b="1" cap="none" baseline="0">
                <a:solidFill>
                  <a:schemeClr val="bg1"/>
                </a:solidFill>
              </a:defRPr>
            </a:lvl1pPr>
          </a:lstStyle>
          <a:p>
            <a:r>
              <a:rPr lang="en-US" kern="0" dirty="0" smtClean="0"/>
              <a:t>ADD NEW SECTION TITLE</a:t>
            </a:r>
            <a:endParaRPr lang="en-US" kern="0" dirty="0"/>
          </a:p>
        </p:txBody>
      </p:sp>
      <p:sp>
        <p:nvSpPr>
          <p:cNvPr id="332" name="Text Placeholder 331"/>
          <p:cNvSpPr>
            <a:spLocks noGrp="1"/>
          </p:cNvSpPr>
          <p:nvPr>
            <p:ph type="body" sz="quarter" idx="13" hasCustomPrompt="1"/>
          </p:nvPr>
        </p:nvSpPr>
        <p:spPr>
          <a:xfrm>
            <a:off x="851104" y="3074088"/>
            <a:ext cx="7328771" cy="2397495"/>
          </a:xfrm>
          <a:prstGeom prst="rect">
            <a:avLst/>
          </a:prstGeo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Optional subtitle</a:t>
            </a:r>
          </a:p>
        </p:txBody>
      </p:sp>
      <p:pic>
        <p:nvPicPr>
          <p:cNvPr id="6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1025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ection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tx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pPr>
            <a:endParaRPr lang="en-US" altLang="en-US" sz="1300" b="0"/>
          </a:p>
        </p:txBody>
      </p:sp>
      <p:sp>
        <p:nvSpPr>
          <p:cNvPr id="18" name="Text Placeholder 331"/>
          <p:cNvSpPr>
            <a:spLocks noGrp="1"/>
          </p:cNvSpPr>
          <p:nvPr>
            <p:ph type="body" sz="quarter" idx="13" hasCustomPrompt="1"/>
          </p:nvPr>
        </p:nvSpPr>
        <p:spPr>
          <a:xfrm>
            <a:off x="431800" y="4681311"/>
            <a:ext cx="8285018" cy="1550156"/>
          </a:xfrm>
          <a:prstGeom prst="rect">
            <a:avLst/>
          </a:prstGeom>
        </p:spPr>
        <p:txBody>
          <a:bodyPr lIns="0" tIns="0" rIns="0" bIns="0"/>
          <a:lstStyle>
            <a:lvl1pPr>
              <a:lnSpc>
                <a:spcPct val="100000"/>
              </a:lnSpc>
              <a:defRPr sz="26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smtClean="0"/>
              <a:t>Add New Section Title</a:t>
            </a:r>
          </a:p>
        </p:txBody>
      </p:sp>
      <p:sp>
        <p:nvSpPr>
          <p:cNvPr id="3" name="Picture Placeholder 2"/>
          <p:cNvSpPr>
            <a:spLocks noGrp="1"/>
          </p:cNvSpPr>
          <p:nvPr>
            <p:ph type="pic" sz="quarter" idx="14"/>
          </p:nvPr>
        </p:nvSpPr>
        <p:spPr>
          <a:xfrm>
            <a:off x="0" y="0"/>
            <a:ext cx="9144000" cy="4479925"/>
          </a:xfrm>
          <a:prstGeom prst="rect">
            <a:avLst/>
          </a:prstGeom>
        </p:spPr>
        <p:txBody>
          <a:bodyPr/>
          <a:lstStyle>
            <a:lvl1pPr>
              <a:defRPr baseline="0"/>
            </a:lvl1pPr>
          </a:lstStyle>
          <a:p>
            <a:pPr lvl="0"/>
            <a:r>
              <a:rPr lang="en-US" noProof="0" smtClean="0"/>
              <a:t>Drag picture to placeholder or click icon to add</a:t>
            </a:r>
            <a:endParaRPr lang="en-US" noProof="0"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71323" y="6201229"/>
            <a:ext cx="23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685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Blue Closing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4487863"/>
            <a:ext cx="9144000" cy="2370137"/>
          </a:xfrm>
          <a:prstGeom prst="rect">
            <a:avLst/>
          </a:prstGeom>
          <a:solidFill>
            <a:schemeClr val="bg1"/>
          </a:solidFill>
          <a:ln>
            <a:noFill/>
          </a:ln>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7"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0"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11"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31"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44"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0"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1"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7"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8"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59"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0"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1"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2"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3"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p>
        </p:txBody>
      </p:sp>
      <p:sp>
        <p:nvSpPr>
          <p:cNvPr id="64"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endParaRPr>
          </a:p>
        </p:txBody>
      </p:sp>
      <p:sp>
        <p:nvSpPr>
          <p:cNvPr id="71" name="Title 329"/>
          <p:cNvSpPr>
            <a:spLocks noGrp="1"/>
          </p:cNvSpPr>
          <p:nvPr>
            <p:ph type="title" hasCustomPrompt="1"/>
          </p:nvPr>
        </p:nvSpPr>
        <p:spPr>
          <a:xfrm>
            <a:off x="1280160" y="1955552"/>
            <a:ext cx="6971806" cy="1107996"/>
          </a:xfrm>
          <a:prstGeom prst="rect">
            <a:avLst/>
          </a:prstGeom>
        </p:spPr>
        <p:txBody>
          <a:bodyPr anchor="b"/>
          <a:lstStyle>
            <a:lvl1pPr>
              <a:lnSpc>
                <a:spcPct val="100000"/>
              </a:lnSpc>
              <a:spcBef>
                <a:spcPts val="0"/>
              </a:spcBef>
              <a:defRPr sz="3600" b="1" baseline="0">
                <a:solidFill>
                  <a:schemeClr val="bg1"/>
                </a:solidFill>
              </a:defRPr>
            </a:lvl1pPr>
          </a:lstStyle>
          <a:p>
            <a:r>
              <a:rPr lang="en-US" dirty="0" smtClean="0"/>
              <a:t>WRITE “THANK YOU”, “GRACIAS” OR “MERCI” HERE</a:t>
            </a:r>
            <a:endParaRPr lang="en-US" dirty="0"/>
          </a:p>
        </p:txBody>
      </p:sp>
      <p:pic>
        <p:nvPicPr>
          <p:cNvPr id="7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1789" y="4916688"/>
            <a:ext cx="4141574"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8" name="Group 65"/>
          <p:cNvGrpSpPr>
            <a:grpSpLocks/>
          </p:cNvGrpSpPr>
          <p:nvPr userDrawn="1"/>
        </p:nvGrpSpPr>
        <p:grpSpPr bwMode="auto">
          <a:xfrm>
            <a:off x="371789" y="6269053"/>
            <a:ext cx="8224315" cy="261049"/>
            <a:chOff x="202219" y="1895846"/>
            <a:chExt cx="8223381" cy="261239"/>
          </a:xfrm>
        </p:grpSpPr>
        <p:sp>
          <p:nvSpPr>
            <p:cNvPr id="69" name="TextBox 66"/>
            <p:cNvSpPr txBox="1">
              <a:spLocks noChangeArrowheads="1"/>
            </p:cNvSpPr>
            <p:nvPr userDrawn="1"/>
          </p:nvSpPr>
          <p:spPr bwMode="auto">
            <a:xfrm>
              <a:off x="202219" y="1895846"/>
              <a:ext cx="8223381" cy="21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457200" eaLnBrk="0" hangingPunct="0">
                <a:defRPr sz="1600" b="1">
                  <a:solidFill>
                    <a:schemeClr val="tx1"/>
                  </a:solidFill>
                  <a:latin typeface="Trebuchet MS" pitchFamily="34" charset="0"/>
                  <a:ea typeface="MS PGothic" pitchFamily="34" charset="-128"/>
                </a:defRPr>
              </a:lvl1pPr>
              <a:lvl2pPr marL="742950" indent="-285750" defTabSz="457200" eaLnBrk="0" hangingPunct="0">
                <a:defRPr sz="1600" b="1">
                  <a:solidFill>
                    <a:schemeClr val="tx1"/>
                  </a:solidFill>
                  <a:latin typeface="Trebuchet MS" pitchFamily="34" charset="0"/>
                  <a:ea typeface="MS PGothic" pitchFamily="34" charset="-128"/>
                </a:defRPr>
              </a:lvl2pPr>
              <a:lvl3pPr marL="1143000" indent="-228600" defTabSz="457200" eaLnBrk="0" hangingPunct="0">
                <a:defRPr sz="1600" b="1">
                  <a:solidFill>
                    <a:schemeClr val="tx1"/>
                  </a:solidFill>
                  <a:latin typeface="Trebuchet MS" pitchFamily="34" charset="0"/>
                  <a:ea typeface="MS PGothic" pitchFamily="34" charset="-128"/>
                </a:defRPr>
              </a:lvl3pPr>
              <a:lvl4pPr marL="1600200" indent="-228600" defTabSz="457200" eaLnBrk="0" hangingPunct="0">
                <a:defRPr sz="1600" b="1">
                  <a:solidFill>
                    <a:schemeClr val="tx1"/>
                  </a:solidFill>
                  <a:latin typeface="Trebuchet MS" pitchFamily="34" charset="0"/>
                  <a:ea typeface="MS PGothic" pitchFamily="34" charset="-128"/>
                </a:defRPr>
              </a:lvl4pPr>
              <a:lvl5pPr marL="2057400" indent="-228600" defTabSz="457200" eaLnBrk="0" hangingPunct="0">
                <a:defRPr sz="1600" b="1">
                  <a:solidFill>
                    <a:schemeClr val="tx1"/>
                  </a:solidFill>
                  <a:latin typeface="Trebuchet MS" pitchFamily="34" charset="0"/>
                  <a:ea typeface="MS PGothic" pitchFamily="34" charset="-128"/>
                </a:defRPr>
              </a:lvl5pPr>
              <a:lvl6pPr marL="25146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defTabSz="4572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algn="l" eaLnBrk="1" hangingPunct="1">
                <a:spcBef>
                  <a:spcPts val="200"/>
                </a:spcBef>
              </a:pPr>
              <a:r>
                <a:rPr lang="en-US" altLang="en-US" sz="1400" b="0" dirty="0" smtClean="0">
                  <a:solidFill>
                    <a:schemeClr val="tx1"/>
                  </a:solidFill>
                  <a:latin typeface="+mn-lt"/>
                </a:rPr>
                <a:t>www.worldbank.org/water  |  www.blogs.worldbank.org/water   |        </a:t>
              </a:r>
              <a:r>
                <a:rPr lang="en-US" altLang="en-US" sz="1400" b="0" dirty="0">
                  <a:solidFill>
                    <a:schemeClr val="tx1"/>
                  </a:solidFill>
                  <a:latin typeface="+mn-lt"/>
                </a:rPr>
                <a:t>@</a:t>
              </a:r>
              <a:r>
                <a:rPr lang="en-US" altLang="en-US" sz="1400" b="0" dirty="0" err="1">
                  <a:solidFill>
                    <a:schemeClr val="tx1"/>
                  </a:solidFill>
                  <a:latin typeface="+mn-lt"/>
                </a:rPr>
                <a:t>WorldBankWater</a:t>
              </a:r>
              <a:endParaRPr lang="en-US" altLang="en-US" sz="1400" b="0" dirty="0">
                <a:solidFill>
                  <a:schemeClr val="tx1"/>
                </a:solidFill>
                <a:latin typeface="+mn-lt"/>
              </a:endParaRPr>
            </a:p>
          </p:txBody>
        </p:sp>
        <p:pic>
          <p:nvPicPr>
            <p:cNvPr id="72" name="Picture 5" descr="http://www.clipartbest.com/cliparts/ace/KAn/aceKAnqBi.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82238" y="1919341"/>
              <a:ext cx="237744" cy="2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0939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2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55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925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8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Here (Arial 30, Bold)</a:t>
            </a:r>
            <a:endParaRPr lang="en-US" dirty="0"/>
          </a:p>
        </p:txBody>
      </p:sp>
      <p:sp>
        <p:nvSpPr>
          <p:cNvPr id="5" name="Text Placeholder 4"/>
          <p:cNvSpPr>
            <a:spLocks noGrp="1"/>
          </p:cNvSpPr>
          <p:nvPr>
            <p:ph type="body" sz="quarter" idx="11" hasCustomPrompt="1"/>
          </p:nvPr>
        </p:nvSpPr>
        <p:spPr>
          <a:xfrm>
            <a:off x="457201" y="1466850"/>
            <a:ext cx="82296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Paragraph text</a:t>
            </a:r>
          </a:p>
          <a:p>
            <a:pPr lvl="0"/>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2368898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115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595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055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342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657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63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9B1D4-F84E-47A6-AEB1-E6CA5B91CD76}" type="datetimeFigureOut">
              <a:rPr lang="en-US" smtClean="0">
                <a:solidFill>
                  <a:prstClr val="black">
                    <a:tint val="75000"/>
                  </a:prstClr>
                </a:solidFill>
              </a:rPr>
              <a:pPr/>
              <a:t>5/12/2016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D5E09D-E98B-4899-8B70-EA3133CB80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673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595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Here (Arial 30, Bold)</a:t>
            </a:r>
            <a:endParaRPr lang="en-US" dirty="0"/>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solidFill>
                  <a:srgbClr val="1F497D">
                    <a:lumMod val="65000"/>
                    <a:lumOff val="35000"/>
                  </a:srgbClr>
                </a:solidFill>
              </a:rPr>
              <a:pPr/>
              <a:t>‹#›</a:t>
            </a:fld>
            <a:endParaRPr lang="en-US" dirty="0">
              <a:solidFill>
                <a:srgbClr val="1F497D">
                  <a:lumMod val="65000"/>
                  <a:lumOff val="35000"/>
                </a:srgbClr>
              </a:solidFill>
            </a:endParaRPr>
          </a:p>
        </p:txBody>
      </p:sp>
      <p:sp>
        <p:nvSpPr>
          <p:cNvPr id="10" name="Content Placeholder 9"/>
          <p:cNvSpPr>
            <a:spLocks noGrp="1"/>
          </p:cNvSpPr>
          <p:nvPr>
            <p:ph sz="quarter" idx="12" hasCustomPrompt="1"/>
          </p:nvPr>
        </p:nvSpPr>
        <p:spPr>
          <a:xfrm>
            <a:off x="457200" y="1448563"/>
            <a:ext cx="8229600" cy="4560887"/>
          </a:xfrm>
        </p:spPr>
        <p:txBody>
          <a:bodyPr/>
          <a:lstStyle>
            <a:lvl1pPr marL="0" indent="0">
              <a:buNone/>
              <a:defRPr baseline="0"/>
            </a:lvl1pPr>
          </a:lstStyle>
          <a:p>
            <a:pPr lvl="0"/>
            <a:r>
              <a:rPr lang="en-US" dirty="0" smtClean="0"/>
              <a:t>Picture, Graph, etc.</a:t>
            </a:r>
            <a:endParaRPr lang="en-US" dirty="0"/>
          </a:p>
        </p:txBody>
      </p:sp>
    </p:spTree>
    <p:extLst>
      <p:ext uri="{BB962C8B-B14F-4D97-AF65-F5344CB8AC3E}">
        <p14:creationId xmlns:p14="http://schemas.microsoft.com/office/powerpoint/2010/main" val="25698006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Here (Arial 30, Bold)</a:t>
            </a:r>
            <a:endParaRPr lang="en-US" dirty="0"/>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
        <p:nvSpPr>
          <p:cNvPr id="10" name="Content Placeholder 9"/>
          <p:cNvSpPr>
            <a:spLocks noGrp="1"/>
          </p:cNvSpPr>
          <p:nvPr>
            <p:ph sz="quarter" idx="12" hasCustomPrompt="1"/>
          </p:nvPr>
        </p:nvSpPr>
        <p:spPr>
          <a:xfrm>
            <a:off x="457200" y="1448563"/>
            <a:ext cx="8229600" cy="4560887"/>
          </a:xfrm>
        </p:spPr>
        <p:txBody>
          <a:bodyPr/>
          <a:lstStyle>
            <a:lvl1pPr marL="0" indent="0">
              <a:buNone/>
              <a:defRPr baseline="0"/>
            </a:lvl1pPr>
          </a:lstStyle>
          <a:p>
            <a:pPr lvl="0"/>
            <a:r>
              <a:rPr lang="en-US" dirty="0" smtClean="0"/>
              <a:t>Picture, Graph, etc.</a:t>
            </a:r>
            <a:endParaRPr lang="en-US" dirty="0"/>
          </a:p>
        </p:txBody>
      </p:sp>
    </p:spTree>
    <p:extLst>
      <p:ext uri="{BB962C8B-B14F-4D97-AF65-F5344CB8AC3E}">
        <p14:creationId xmlns:p14="http://schemas.microsoft.com/office/powerpoint/2010/main" val="26141704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512223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here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here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First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13"/>
          <p:cNvSpPr>
            <a:spLocks noGrp="1"/>
          </p:cNvSpPr>
          <p:nvPr>
            <p:ph type="sldNum" sz="quarter" idx="10"/>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28091952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endParaRPr>
          </a:p>
        </p:txBody>
      </p:sp>
      <p:sp>
        <p:nvSpPr>
          <p:cNvPr id="2" name="Title 1"/>
          <p:cNvSpPr>
            <a:spLocks noGrp="1"/>
          </p:cNvSpPr>
          <p:nvPr>
            <p:ph type="title"/>
          </p:nvPr>
        </p:nvSpPr>
        <p:spPr>
          <a:xfrm>
            <a:off x="356934" y="301626"/>
            <a:ext cx="8462029" cy="756707"/>
          </a:xfrm>
        </p:spPr>
        <p:txBody>
          <a:bodyPr/>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p:txBody>
      </p:sp>
      <p:sp>
        <p:nvSpPr>
          <p:cNvPr id="5" name="Footer Placeholder 5"/>
          <p:cNvSpPr>
            <a:spLocks noGrp="1"/>
          </p:cNvSpPr>
          <p:nvPr>
            <p:ph type="ftr" sz="quarter" idx="14"/>
          </p:nvPr>
        </p:nvSpPr>
        <p:spPr>
          <a:xfrm>
            <a:off x="741363" y="6356350"/>
            <a:ext cx="5915025" cy="365125"/>
          </a:xfrm>
          <a:prstGeom prst="rect">
            <a:avLst/>
          </a:prstGeom>
        </p:spPr>
        <p:txBody>
          <a:bodyPr/>
          <a:lstStyle>
            <a:lvl1pPr>
              <a:defRPr/>
            </a:lvl1pPr>
          </a:lstStyle>
          <a:p>
            <a:pPr>
              <a:defRPr/>
            </a:pPr>
            <a:r>
              <a:rPr lang="en-US"/>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17886F4C-41BB-47DF-90AB-7022FE1BF896}" type="slidenum">
              <a:rPr lang="en-US" altLang="en-US"/>
              <a:pPr>
                <a:defRPr/>
              </a:pPr>
              <a:t>‹#›</a:t>
            </a:fld>
            <a:endParaRPr lang="en-US" altLang="en-US"/>
          </a:p>
        </p:txBody>
      </p:sp>
    </p:spTree>
    <p:extLst>
      <p:ext uri="{BB962C8B-B14F-4D97-AF65-F5344CB8AC3E}">
        <p14:creationId xmlns:p14="http://schemas.microsoft.com/office/powerpoint/2010/main" val="92838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p:cNvSpPr/>
          <p:nvPr userDrawn="1"/>
        </p:nvSpPr>
        <p:spPr bwMode="auto">
          <a:xfrm>
            <a:off x="0" y="1066800"/>
            <a:ext cx="9144000" cy="5791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imes" charset="0"/>
            </a:endParaRPr>
          </a:p>
        </p:txBody>
      </p:sp>
    </p:spTree>
    <p:extLst>
      <p:ext uri="{BB962C8B-B14F-4D97-AF65-F5344CB8AC3E}">
        <p14:creationId xmlns:p14="http://schemas.microsoft.com/office/powerpoint/2010/main" val="295981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8229600" cy="4525963"/>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4" name="Slide Number Placeholder 4"/>
          <p:cNvSpPr>
            <a:spLocks noGrp="1"/>
          </p:cNvSpPr>
          <p:nvPr>
            <p:ph type="sldNum" sz="quarter" idx="10"/>
          </p:nvPr>
        </p:nvSpPr>
        <p:spPr/>
        <p:txBody>
          <a:bodyPr/>
          <a:lstStyle>
            <a:lvl1pPr>
              <a:defRPr/>
            </a:lvl1pPr>
          </a:lstStyle>
          <a:p>
            <a:fld id="{5ABB6D13-2A69-4FF4-96EE-AED5519F9BA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11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b="1" i="0" baseline="0">
                <a:solidFill>
                  <a:srgbClr val="062E7B"/>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95800"/>
          </a:xfrm>
          <a:prstGeom prst="rect">
            <a:avLst/>
          </a:prstGeo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7" name="Slide Number Placeholder 6"/>
          <p:cNvSpPr>
            <a:spLocks noGrp="1"/>
          </p:cNvSpPr>
          <p:nvPr>
            <p:ph type="sldNum" sz="quarter" idx="12"/>
          </p:nvPr>
        </p:nvSpPr>
        <p:spPr/>
        <p:txBody>
          <a:bodyPr/>
          <a:lstStyle/>
          <a:p>
            <a:fld id="{2EB15268-26F1-4DD5-B340-DF25354D99C0}" type="slidenum">
              <a:rPr lang="en-US" smtClean="0">
                <a:solidFill>
                  <a:prstClr val="black">
                    <a:tint val="75000"/>
                  </a:prstClr>
                </a:solidFill>
              </a:rPr>
              <a:pPr/>
              <a:t>‹#›</a:t>
            </a:fld>
            <a:endParaRPr lang="en-US">
              <a:solidFill>
                <a:prstClr val="black">
                  <a:tint val="75000"/>
                </a:prstClr>
              </a:solidFill>
            </a:endParaRPr>
          </a:p>
        </p:txBody>
      </p:sp>
      <p:sp>
        <p:nvSpPr>
          <p:cNvPr id="9" name="Text Placeholder 8"/>
          <p:cNvSpPr>
            <a:spLocks noGrp="1"/>
          </p:cNvSpPr>
          <p:nvPr>
            <p:ph type="body" sz="quarter" idx="13"/>
          </p:nvPr>
        </p:nvSpPr>
        <p:spPr>
          <a:xfrm>
            <a:off x="4724400" y="1600200"/>
            <a:ext cx="3733800" cy="4495800"/>
          </a:xfrm>
          <a:prstGeom prst="rect">
            <a:avLst/>
          </a:prstGeom>
        </p:spPr>
        <p:txBody>
          <a:bodyPr/>
          <a:lstStyle>
            <a:lvl1pPr indent="0">
              <a:buFont typeface="Calibri" pitchFamily="34" charset="0"/>
              <a:buNone/>
              <a:defRPr sz="2400" b="1" i="0" baseline="0">
                <a:latin typeface="Arial" pitchFamily="34" charset="0"/>
              </a:defRPr>
            </a:lvl1pPr>
            <a:lvl2pPr>
              <a:buFont typeface="Calibri" pitchFamily="34" charset="0"/>
              <a:buChar char="□"/>
              <a:defRPr baseline="0">
                <a:latin typeface="Arial" pitchFamily="34" charset="0"/>
              </a:defRPr>
            </a:lvl2pPr>
            <a:lvl3pPr>
              <a:buFont typeface="Calibri" pitchFamily="34" charset="0"/>
              <a:buChar char="□"/>
              <a:defRPr baseline="0">
                <a:latin typeface="Arial" pitchFamily="34" charset="0"/>
              </a:defRPr>
            </a:lvl3pPr>
            <a:lvl4pPr>
              <a:buFont typeface="Calibri" pitchFamily="34" charset="0"/>
              <a:buChar char="□"/>
              <a:defRPr baseline="0">
                <a:latin typeface="Arial" pitchFamily="34" charset="0"/>
              </a:defRPr>
            </a:lvl4pPr>
            <a:lvl5pPr>
              <a:buFont typeface="Calibri" pitchFamily="34" charset="0"/>
              <a:buChar char="□"/>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1344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301625"/>
            <a:ext cx="8461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smtClean="0"/>
              <a:t>Cover slide</a:t>
            </a:r>
          </a:p>
        </p:txBody>
      </p:sp>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536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0100"/>
          </a:xfrm>
          <a:prstGeom prst="rect">
            <a:avLst/>
          </a:prstGeom>
        </p:spPr>
        <p:txBody>
          <a:bodyPr vert="horz" lIns="91440" tIns="45720" rIns="91440" bIns="45720" rtlCol="0" anchor="ctr">
            <a:normAutofit/>
          </a:bodyPr>
          <a:lstStyle/>
          <a:p>
            <a:r>
              <a:rPr lang="en-US" dirty="0" smtClean="0"/>
              <a:t>Title Here (Arial 30, Bold)</a:t>
            </a:r>
            <a:endParaRPr lang="en-US" dirty="0"/>
          </a:p>
        </p:txBody>
      </p:sp>
      <p:sp>
        <p:nvSpPr>
          <p:cNvPr id="3" name="Text Placeholder 2"/>
          <p:cNvSpPr>
            <a:spLocks noGrp="1"/>
          </p:cNvSpPr>
          <p:nvPr>
            <p:ph type="body" idx="1"/>
          </p:nvPr>
        </p:nvSpPr>
        <p:spPr>
          <a:xfrm>
            <a:off x="457200" y="1408386"/>
            <a:ext cx="8229600" cy="471777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Paragraph text (Arial 26)</a:t>
            </a:r>
          </a:p>
          <a:p>
            <a:pPr lvl="0"/>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83303" y="6296381"/>
            <a:ext cx="1840699"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p:nvSpPr>
        <p:spPr bwMode="auto">
          <a:xfrm>
            <a:off x="0" y="1142512"/>
            <a:ext cx="9144000" cy="9144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smtClean="0">
              <a:solidFill>
                <a:schemeClr val="bg1"/>
              </a:solidFill>
            </a:endParaRPr>
          </a:p>
        </p:txBody>
      </p:sp>
      <p:sp>
        <p:nvSpPr>
          <p:cNvPr id="15"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a:t>
            </a:fld>
            <a:endParaRPr lang="en-US" dirty="0"/>
          </a:p>
        </p:txBody>
      </p:sp>
    </p:spTree>
    <p:extLst>
      <p:ext uri="{BB962C8B-B14F-4D97-AF65-F5344CB8AC3E}">
        <p14:creationId xmlns:p14="http://schemas.microsoft.com/office/powerpoint/2010/main" val="1189016535"/>
      </p:ext>
    </p:extLst>
  </p:cSld>
  <p:clrMap bg1="lt1" tx1="dk1" bg2="lt2" tx2="dk2" accent1="accent1" accent2="accent2" accent3="accent3" accent4="accent4" accent5="accent5" accent6="accent6" hlink="hlink" folHlink="folHlink"/>
  <p:sldLayoutIdLst>
    <p:sldLayoutId id="2147485420" r:id="rId1"/>
    <p:sldLayoutId id="2147485418" r:id="rId2"/>
    <p:sldLayoutId id="2147485406" r:id="rId3"/>
    <p:sldLayoutId id="2147485407" r:id="rId4"/>
    <p:sldLayoutId id="2147485441" r:id="rId5"/>
    <p:sldLayoutId id="2147485442" r:id="rId6"/>
    <p:sldLayoutId id="2147485443" r:id="rId7"/>
    <p:sldLayoutId id="2147485444" r:id="rId8"/>
    <p:sldLayoutId id="2147485445" r:id="rId9"/>
  </p:sldLayoutIdLst>
  <p:timing>
    <p:tnLst>
      <p:par>
        <p:cTn id="1" dur="indefinite" restart="never" nodeType="tmRoot"/>
      </p:par>
    </p:tnLst>
  </p:timing>
  <p:hf hdr="0" ftr="0" dt="0"/>
  <p:txStyles>
    <p:titleStyle>
      <a:lvl1pPr algn="l" defTabSz="914400" rtl="0" eaLnBrk="1" latinLnBrk="0" hangingPunct="1">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2968806202"/>
      </p:ext>
    </p:extLst>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357188" y="6311900"/>
            <a:ext cx="28733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0" tIns="36000" rIns="0" bIns="0" numCol="1" anchor="t" anchorCtr="0" compatLnSpc="1">
            <a:prstTxWarp prst="textNoShape">
              <a:avLst/>
            </a:prstTxWarp>
          </a:bodyPr>
          <a:lstStyle>
            <a:lvl1pPr algn="l">
              <a:defRPr sz="900" smtClean="0">
                <a:solidFill>
                  <a:schemeClr val="tx1"/>
                </a:solidFill>
                <a:latin typeface="Arial"/>
                <a:cs typeface="Arial"/>
              </a:defRPr>
            </a:lvl1pPr>
          </a:lstStyle>
          <a:p>
            <a:pPr>
              <a:defRPr/>
            </a:pPr>
            <a:fld id="{E067091C-D2E8-4B35-9C05-5008AC765F06}" type="slidenum">
              <a:rPr lang="en-US" smtClean="0"/>
              <a:pPr>
                <a:defRPr/>
              </a:pPr>
              <a:t>‹#›</a:t>
            </a:fld>
            <a:endParaRPr lang="en-US" dirty="0"/>
          </a:p>
        </p:txBody>
      </p:sp>
    </p:spTree>
    <p:extLst>
      <p:ext uri="{BB962C8B-B14F-4D97-AF65-F5344CB8AC3E}">
        <p14:creationId xmlns:p14="http://schemas.microsoft.com/office/powerpoint/2010/main" val="1214840669"/>
      </p:ext>
    </p:extLst>
  </p:cSld>
  <p:clrMap bg1="lt1" tx1="dk1" bg2="lt2" tx2="dk2" accent1="accent1" accent2="accent2" accent3="accent3" accent4="accent4" accent5="accent5" accent6="accent6" hlink="hlink" folHlink="folHlink"/>
  <p:sldLayoutIdLst>
    <p:sldLayoutId id="2147485395"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200" baseline="0">
          <a:solidFill>
            <a:schemeClr val="tx1"/>
          </a:solidFill>
          <a:latin typeface="+mn-lt"/>
          <a:ea typeface="MS PGothic" pitchFamily="34" charset="-128"/>
          <a:cs typeface="+mj-cs"/>
        </a:defRPr>
      </a:lvl1pPr>
      <a:lvl2pPr algn="l" rtl="0" eaLnBrk="1" fontAlgn="base" hangingPunct="1">
        <a:spcBef>
          <a:spcPct val="0"/>
        </a:spcBef>
        <a:spcAft>
          <a:spcPct val="0"/>
        </a:spcAft>
        <a:defRPr sz="3200">
          <a:solidFill>
            <a:schemeClr val="tx1"/>
          </a:solidFill>
          <a:latin typeface="Arial" charset="0"/>
          <a:ea typeface="MS PGothic" pitchFamily="34" charset="-128"/>
        </a:defRPr>
      </a:lvl2pPr>
      <a:lvl3pPr algn="l" rtl="0" eaLnBrk="1" fontAlgn="base" hangingPunct="1">
        <a:spcBef>
          <a:spcPct val="0"/>
        </a:spcBef>
        <a:spcAft>
          <a:spcPct val="0"/>
        </a:spcAft>
        <a:defRPr sz="3200">
          <a:solidFill>
            <a:schemeClr val="tx1"/>
          </a:solidFill>
          <a:latin typeface="Arial" charset="0"/>
          <a:ea typeface="MS PGothic" pitchFamily="34" charset="-128"/>
        </a:defRPr>
      </a:lvl3pPr>
      <a:lvl4pPr algn="l" rtl="0" eaLnBrk="1" fontAlgn="base" hangingPunct="1">
        <a:spcBef>
          <a:spcPct val="0"/>
        </a:spcBef>
        <a:spcAft>
          <a:spcPct val="0"/>
        </a:spcAft>
        <a:defRPr sz="3200">
          <a:solidFill>
            <a:schemeClr val="tx1"/>
          </a:solidFill>
          <a:latin typeface="Arial" charset="0"/>
          <a:ea typeface="MS PGothic" pitchFamily="34" charset="-128"/>
        </a:defRPr>
      </a:lvl4pPr>
      <a:lvl5pPr algn="l" rtl="0" eaLnBrk="1" fontAlgn="base" hangingPunct="1">
        <a:spcBef>
          <a:spcPct val="0"/>
        </a:spcBef>
        <a:spcAft>
          <a:spcPct val="0"/>
        </a:spcAft>
        <a:defRPr sz="3200">
          <a:solidFill>
            <a:schemeClr val="tx1"/>
          </a:solidFill>
          <a:latin typeface="Arial"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C39B1D4-F84E-47A6-AEB1-E6CA5B91CD76}" type="datetimeFigureOut">
              <a:rPr lang="en-US" b="0" smtClean="0">
                <a:solidFill>
                  <a:prstClr val="black">
                    <a:tint val="75000"/>
                  </a:prstClr>
                </a:solidFill>
                <a:latin typeface="Calibri"/>
              </a:rPr>
              <a:pPr fontAlgn="auto">
                <a:spcBef>
                  <a:spcPts val="0"/>
                </a:spcBef>
                <a:spcAft>
                  <a:spcPts val="0"/>
                </a:spcAft>
              </a:pPr>
              <a:t>5/12/2016</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BD5E09D-E98B-4899-8B70-EA3133CB803E}"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740883855"/>
      </p:ext>
    </p:extLst>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 id="2147485438" r:id="rId12"/>
    <p:sldLayoutId id="214748543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Danube Water Conference 2016 </a:t>
            </a:r>
            <a:endParaRPr lang="en-US" dirty="0"/>
          </a:p>
        </p:txBody>
      </p:sp>
      <p:sp>
        <p:nvSpPr>
          <p:cNvPr id="4" name="Text Placeholder 3"/>
          <p:cNvSpPr>
            <a:spLocks noGrp="1"/>
          </p:cNvSpPr>
          <p:nvPr>
            <p:ph type="body" sz="quarter" idx="15"/>
          </p:nvPr>
        </p:nvSpPr>
        <p:spPr/>
        <p:txBody>
          <a:bodyPr/>
          <a:lstStyle/>
          <a:p>
            <a:r>
              <a:rPr lang="en-US" dirty="0" smtClean="0"/>
              <a:t>Jennifer Sara, Director</a:t>
            </a:r>
          </a:p>
          <a:p>
            <a:r>
              <a:rPr lang="en-US" dirty="0" smtClean="0"/>
              <a:t>April 4, 2016</a:t>
            </a:r>
            <a:endParaRPr lang="en-US" dirty="0"/>
          </a:p>
        </p:txBody>
      </p:sp>
      <p:sp>
        <p:nvSpPr>
          <p:cNvPr id="10" name="Rectangle 9"/>
          <p:cNvSpPr/>
          <p:nvPr/>
        </p:nvSpPr>
        <p:spPr bwMode="auto">
          <a:xfrm>
            <a:off x="108642" y="6174463"/>
            <a:ext cx="6446065" cy="3802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5" name="Title 4"/>
          <p:cNvSpPr>
            <a:spLocks noGrp="1"/>
          </p:cNvSpPr>
          <p:nvPr>
            <p:ph type="title"/>
          </p:nvPr>
        </p:nvSpPr>
        <p:spPr>
          <a:xfrm>
            <a:off x="1280160" y="1311122"/>
            <a:ext cx="6971806" cy="1107996"/>
          </a:xfrm>
        </p:spPr>
        <p:txBody>
          <a:bodyPr/>
          <a:lstStyle/>
          <a:p>
            <a:r>
              <a:rPr lang="en-US" dirty="0" smtClean="0"/>
              <a:t>Addressing the Double Challenge…times three</a:t>
            </a:r>
            <a:endParaRPr lang="en-US" dirty="0"/>
          </a:p>
        </p:txBody>
      </p:sp>
    </p:spTree>
    <p:extLst>
      <p:ext uri="{BB962C8B-B14F-4D97-AF65-F5344CB8AC3E}">
        <p14:creationId xmlns:p14="http://schemas.microsoft.com/office/powerpoint/2010/main" val="3364437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39AF0"/>
                </a:solidFill>
              </a:rPr>
              <a:t>EU and most countries are not yet set to tackle</a:t>
            </a:r>
            <a:r>
              <a:rPr lang="en-US" dirty="0">
                <a:solidFill>
                  <a:srgbClr val="139AF0"/>
                </a:solidFill>
              </a:rPr>
              <a:t>, </a:t>
            </a:r>
            <a:r>
              <a:rPr lang="en-US" dirty="0" smtClean="0">
                <a:solidFill>
                  <a:srgbClr val="139AF0"/>
                </a:solidFill>
              </a:rPr>
              <a:t>the broader </a:t>
            </a:r>
            <a:r>
              <a:rPr lang="en-US" dirty="0">
                <a:solidFill>
                  <a:srgbClr val="139AF0"/>
                </a:solidFill>
              </a:rPr>
              <a:t>water security challenges</a:t>
            </a:r>
          </a:p>
        </p:txBody>
      </p:sp>
      <p:sp>
        <p:nvSpPr>
          <p:cNvPr id="3" name="Slide Number Placeholder 2"/>
          <p:cNvSpPr>
            <a:spLocks noGrp="1"/>
          </p:cNvSpPr>
          <p:nvPr>
            <p:ph type="sldNum" sz="quarter" idx="4"/>
          </p:nvPr>
        </p:nvSpPr>
        <p:spPr/>
        <p:txBody>
          <a:bodyPr/>
          <a:lstStyle/>
          <a:p>
            <a:fld id="{F9F971E6-D8D4-4C59-A1A0-5FE329A63D94}" type="slidenum">
              <a:rPr lang="en-US" smtClean="0"/>
              <a:pPr/>
              <a:t>9</a:t>
            </a:fld>
            <a:endParaRPr lang="en-US" dirty="0"/>
          </a:p>
        </p:txBody>
      </p:sp>
      <p:sp>
        <p:nvSpPr>
          <p:cNvPr id="4" name="Content Placeholder 3"/>
          <p:cNvSpPr>
            <a:spLocks noGrp="1"/>
          </p:cNvSpPr>
          <p:nvPr>
            <p:ph sz="quarter" idx="12"/>
          </p:nvPr>
        </p:nvSpPr>
        <p:spPr/>
        <p:txBody>
          <a:bodyPr>
            <a:normAutofit fontScale="85000" lnSpcReduction="20000"/>
          </a:bodyPr>
          <a:lstStyle/>
          <a:p>
            <a:pPr marL="457200" indent="-457200">
              <a:lnSpc>
                <a:spcPct val="120000"/>
              </a:lnSpc>
              <a:buFont typeface="Arial" panose="020B0604020202020204" pitchFamily="34" charset="0"/>
              <a:buChar char="•"/>
            </a:pPr>
            <a:r>
              <a:rPr lang="en-US" dirty="0" smtClean="0"/>
              <a:t>Limited alignment between</a:t>
            </a:r>
            <a:br>
              <a:rPr lang="en-US" dirty="0" smtClean="0"/>
            </a:br>
            <a:r>
              <a:rPr lang="en-US" dirty="0" smtClean="0"/>
              <a:t>SDG6 indicators and EU </a:t>
            </a:r>
            <a:br>
              <a:rPr lang="en-US" dirty="0" smtClean="0"/>
            </a:br>
            <a:r>
              <a:rPr lang="en-US" dirty="0" smtClean="0"/>
              <a:t>SD Indicators framework</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But progressive alignment at national level:</a:t>
            </a:r>
          </a:p>
          <a:p>
            <a:pPr marL="1200150" lvl="1" indent="-457200">
              <a:buFont typeface="Arial" panose="020B0604020202020204" pitchFamily="34" charset="0"/>
              <a:buChar char="-"/>
            </a:pPr>
            <a:r>
              <a:rPr lang="en-US" dirty="0" smtClean="0"/>
              <a:t>1 country has aligned its national development strategy with SDGs (Slovenia)</a:t>
            </a:r>
          </a:p>
          <a:p>
            <a:pPr marL="1200150" lvl="1" indent="-457200">
              <a:buFont typeface="Arial" panose="020B0604020202020204" pitchFamily="34" charset="0"/>
              <a:buChar char="-"/>
            </a:pPr>
            <a:r>
              <a:rPr lang="en-US" dirty="0" smtClean="0"/>
              <a:t>4 have started the alignment process (Austria, Czech Republic, Montenegro, Ukraine)</a:t>
            </a:r>
          </a:p>
          <a:p>
            <a:pPr marL="457200" indent="-457200">
              <a:buFont typeface="Arial" panose="020B0604020202020204" pitchFamily="34" charset="0"/>
              <a:buChar char="•"/>
            </a:pP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847293819"/>
              </p:ext>
            </p:extLst>
          </p:nvPr>
        </p:nvGraphicFramePr>
        <p:xfrm>
          <a:off x="4771480" y="1444423"/>
          <a:ext cx="3288303" cy="2931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936753" y="3975292"/>
            <a:ext cx="1066188" cy="584775"/>
          </a:xfrm>
          <a:prstGeom prst="rect">
            <a:avLst/>
          </a:prstGeom>
          <a:noFill/>
        </p:spPr>
        <p:txBody>
          <a:bodyPr wrap="square" rtlCol="0">
            <a:spAutoFit/>
          </a:bodyPr>
          <a:lstStyle/>
          <a:p>
            <a:pPr algn="ctr"/>
            <a:r>
              <a:rPr lang="en-US" dirty="0" smtClean="0">
                <a:solidFill>
                  <a:schemeClr val="accent2">
                    <a:lumMod val="50000"/>
                  </a:schemeClr>
                </a:solidFill>
              </a:rPr>
              <a:t>Strongly aligned</a:t>
            </a:r>
          </a:p>
        </p:txBody>
      </p:sp>
      <p:sp>
        <p:nvSpPr>
          <p:cNvPr id="8" name="TextBox 7"/>
          <p:cNvSpPr txBox="1"/>
          <p:nvPr/>
        </p:nvSpPr>
        <p:spPr>
          <a:xfrm>
            <a:off x="7040465" y="1235300"/>
            <a:ext cx="1172116" cy="584775"/>
          </a:xfrm>
          <a:prstGeom prst="rect">
            <a:avLst/>
          </a:prstGeom>
          <a:noFill/>
        </p:spPr>
        <p:txBody>
          <a:bodyPr wrap="none" rtlCol="0">
            <a:spAutoFit/>
          </a:bodyPr>
          <a:lstStyle/>
          <a:p>
            <a:pPr algn="ctr"/>
            <a:r>
              <a:rPr lang="en-US" dirty="0" smtClean="0">
                <a:solidFill>
                  <a:schemeClr val="tx2">
                    <a:lumMod val="65000"/>
                    <a:lumOff val="35000"/>
                  </a:schemeClr>
                </a:solidFill>
              </a:rPr>
              <a:t>Somewhat</a:t>
            </a:r>
          </a:p>
          <a:p>
            <a:pPr algn="ctr"/>
            <a:r>
              <a:rPr lang="en-US" dirty="0" smtClean="0">
                <a:solidFill>
                  <a:schemeClr val="tx2">
                    <a:lumMod val="65000"/>
                    <a:lumOff val="35000"/>
                  </a:schemeClr>
                </a:solidFill>
              </a:rPr>
              <a:t>aligned</a:t>
            </a:r>
            <a:endParaRPr lang="en-US" dirty="0">
              <a:solidFill>
                <a:schemeClr val="tx2">
                  <a:lumMod val="65000"/>
                  <a:lumOff val="35000"/>
                </a:schemeClr>
              </a:solidFill>
            </a:endParaRPr>
          </a:p>
        </p:txBody>
      </p:sp>
      <p:sp>
        <p:nvSpPr>
          <p:cNvPr id="9" name="TextBox 8"/>
          <p:cNvSpPr txBox="1"/>
          <p:nvPr/>
        </p:nvSpPr>
        <p:spPr>
          <a:xfrm>
            <a:off x="3068980" y="2740963"/>
            <a:ext cx="2150965" cy="338554"/>
          </a:xfrm>
          <a:prstGeom prst="rect">
            <a:avLst/>
          </a:prstGeom>
          <a:noFill/>
        </p:spPr>
        <p:txBody>
          <a:bodyPr wrap="square" rtlCol="0">
            <a:spAutoFit/>
          </a:bodyPr>
          <a:lstStyle/>
          <a:p>
            <a:pPr algn="ctr"/>
            <a:r>
              <a:rPr lang="en-US" dirty="0" smtClean="0">
                <a:solidFill>
                  <a:schemeClr val="accent4"/>
                </a:solidFill>
              </a:rPr>
              <a:t>No alignment</a:t>
            </a:r>
            <a:endParaRPr lang="en-US" dirty="0">
              <a:solidFill>
                <a:schemeClr val="accent4"/>
              </a:solidFill>
            </a:endParaRPr>
          </a:p>
        </p:txBody>
      </p:sp>
      <p:sp>
        <p:nvSpPr>
          <p:cNvPr id="7" name="Rectangle 6"/>
          <p:cNvSpPr/>
          <p:nvPr/>
        </p:nvSpPr>
        <p:spPr>
          <a:xfrm>
            <a:off x="3158928" y="3941155"/>
            <a:ext cx="2538272" cy="461665"/>
          </a:xfrm>
          <a:prstGeom prst="rect">
            <a:avLst/>
          </a:prstGeom>
        </p:spPr>
        <p:txBody>
          <a:bodyPr wrap="square">
            <a:spAutoFit/>
          </a:bodyPr>
          <a:lstStyle/>
          <a:p>
            <a:pPr algn="ctr"/>
            <a:r>
              <a:rPr lang="en-US" sz="1200" b="0" i="1" dirty="0" smtClean="0">
                <a:solidFill>
                  <a:schemeClr val="accent2">
                    <a:lumMod val="50000"/>
                  </a:schemeClr>
                </a:solidFill>
              </a:rPr>
              <a:t>2011 </a:t>
            </a:r>
            <a:r>
              <a:rPr lang="en-US" sz="1200" b="0" i="1" dirty="0">
                <a:solidFill>
                  <a:schemeClr val="accent2">
                    <a:lumMod val="50000"/>
                  </a:schemeClr>
                </a:solidFill>
              </a:rPr>
              <a:t>Resource Efficiency </a:t>
            </a:r>
            <a:r>
              <a:rPr lang="en-US" sz="1200" b="0" i="1" dirty="0" smtClean="0">
                <a:solidFill>
                  <a:schemeClr val="accent2">
                    <a:lumMod val="50000"/>
                  </a:schemeClr>
                </a:solidFill>
              </a:rPr>
              <a:t/>
            </a:r>
            <a:br>
              <a:rPr lang="en-US" sz="1200" b="0" i="1" dirty="0" smtClean="0">
                <a:solidFill>
                  <a:schemeClr val="accent2">
                    <a:lumMod val="50000"/>
                  </a:schemeClr>
                </a:solidFill>
              </a:rPr>
            </a:br>
            <a:r>
              <a:rPr lang="en-US" sz="1200" b="0" i="1" dirty="0" smtClean="0">
                <a:solidFill>
                  <a:schemeClr val="accent2">
                    <a:lumMod val="50000"/>
                  </a:schemeClr>
                </a:solidFill>
              </a:rPr>
              <a:t>Roadmap </a:t>
            </a:r>
            <a:r>
              <a:rPr lang="en-US" sz="1200" b="0" i="1" dirty="0">
                <a:solidFill>
                  <a:schemeClr val="accent2">
                    <a:lumMod val="50000"/>
                  </a:schemeClr>
                </a:solidFill>
              </a:rPr>
              <a:t>of EU 2020 Strategy</a:t>
            </a:r>
          </a:p>
        </p:txBody>
      </p:sp>
      <p:cxnSp>
        <p:nvCxnSpPr>
          <p:cNvPr id="11" name="Straight Arrow Connector 10"/>
          <p:cNvCxnSpPr/>
          <p:nvPr/>
        </p:nvCxnSpPr>
        <p:spPr>
          <a:xfrm>
            <a:off x="7250691" y="3161081"/>
            <a:ext cx="3257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50330" y="2930248"/>
            <a:ext cx="1515292" cy="461665"/>
          </a:xfrm>
          <a:prstGeom prst="rect">
            <a:avLst/>
          </a:prstGeom>
        </p:spPr>
        <p:txBody>
          <a:bodyPr wrap="square">
            <a:spAutoFit/>
          </a:bodyPr>
          <a:lstStyle/>
          <a:p>
            <a:pPr algn="ctr"/>
            <a:r>
              <a:rPr lang="en-US" sz="1200" b="0" i="1" dirty="0" smtClean="0">
                <a:solidFill>
                  <a:schemeClr val="accent2">
                    <a:lumMod val="50000"/>
                  </a:schemeClr>
                </a:solidFill>
              </a:rPr>
              <a:t>Water Framework </a:t>
            </a:r>
            <a:br>
              <a:rPr lang="en-US" sz="1200" b="0" i="1" dirty="0" smtClean="0">
                <a:solidFill>
                  <a:schemeClr val="accent2">
                    <a:lumMod val="50000"/>
                  </a:schemeClr>
                </a:solidFill>
              </a:rPr>
            </a:br>
            <a:r>
              <a:rPr lang="en-US" sz="1200" b="0" i="1" dirty="0" smtClean="0">
                <a:solidFill>
                  <a:schemeClr val="accent2">
                    <a:lumMod val="50000"/>
                  </a:schemeClr>
                </a:solidFill>
              </a:rPr>
              <a:t>Directive</a:t>
            </a:r>
            <a:endParaRPr lang="en-US" sz="1200" b="0" i="1" dirty="0">
              <a:solidFill>
                <a:schemeClr val="accent2">
                  <a:lumMod val="50000"/>
                </a:schemeClr>
              </a:solidFill>
            </a:endParaRPr>
          </a:p>
        </p:txBody>
      </p:sp>
      <p:cxnSp>
        <p:nvCxnSpPr>
          <p:cNvPr id="14" name="Straight Arrow Connector 13"/>
          <p:cNvCxnSpPr/>
          <p:nvPr/>
        </p:nvCxnSpPr>
        <p:spPr>
          <a:xfrm flipH="1">
            <a:off x="5473336" y="3779759"/>
            <a:ext cx="262064" cy="204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9189" y="6578219"/>
            <a:ext cx="1887055" cy="246221"/>
          </a:xfrm>
          <a:prstGeom prst="rect">
            <a:avLst/>
          </a:prstGeom>
        </p:spPr>
        <p:txBody>
          <a:bodyPr wrap="none">
            <a:spAutoFit/>
          </a:bodyPr>
          <a:lstStyle/>
          <a:p>
            <a:r>
              <a:rPr lang="en-US" sz="1000" b="0" i="1" smtClean="0"/>
              <a:t>ESDN </a:t>
            </a:r>
            <a:r>
              <a:rPr lang="en-US" sz="1000" b="0" i="1"/>
              <a:t>Quarterly Report N°35</a:t>
            </a:r>
          </a:p>
        </p:txBody>
      </p:sp>
    </p:spTree>
    <p:extLst>
      <p:ext uri="{BB962C8B-B14F-4D97-AF65-F5344CB8AC3E}">
        <p14:creationId xmlns:p14="http://schemas.microsoft.com/office/powerpoint/2010/main" val="3545758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713855" y="1779849"/>
            <a:ext cx="4313514" cy="2028629"/>
          </a:xfrm>
          <a:prstGeom prst="rect">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a:ln w="6350">
                <a:solidFill>
                  <a:schemeClr val="bg1">
                    <a:lumMod val="50000"/>
                  </a:schemeClr>
                </a:solidFill>
              </a:ln>
              <a:cs typeface="Times New Roman" pitchFamily="18" charset="0"/>
            </a:endParaRPr>
          </a:p>
        </p:txBody>
      </p:sp>
      <p:sp>
        <p:nvSpPr>
          <p:cNvPr id="7" name="Rectangle 6"/>
          <p:cNvSpPr/>
          <p:nvPr/>
        </p:nvSpPr>
        <p:spPr bwMode="auto">
          <a:xfrm>
            <a:off x="140354" y="1785063"/>
            <a:ext cx="4211118" cy="2023416"/>
          </a:xfrm>
          <a:prstGeom prst="rect">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a:ln w="6350">
                <a:solidFill>
                  <a:schemeClr val="bg1">
                    <a:lumMod val="50000"/>
                  </a:schemeClr>
                </a:solidFill>
              </a:ln>
              <a:cs typeface="Times New Roman" pitchFamily="18" charset="0"/>
            </a:endParaRPr>
          </a:p>
        </p:txBody>
      </p:sp>
      <p:sp>
        <p:nvSpPr>
          <p:cNvPr id="11" name="TextBox 10"/>
          <p:cNvSpPr txBox="1"/>
          <p:nvPr/>
        </p:nvSpPr>
        <p:spPr>
          <a:xfrm>
            <a:off x="161836" y="2596412"/>
            <a:ext cx="2057450" cy="492443"/>
          </a:xfrm>
          <a:prstGeom prst="rect">
            <a:avLst/>
          </a:prstGeom>
          <a:noFill/>
        </p:spPr>
        <p:txBody>
          <a:bodyPr wrap="square" rtlCol="0">
            <a:spAutoFit/>
          </a:bodyPr>
          <a:lstStyle/>
          <a:p>
            <a:r>
              <a:rPr lang="en-GB" sz="1400" smtClean="0">
                <a:solidFill>
                  <a:schemeClr val="tx1">
                    <a:lumMod val="75000"/>
                    <a:lumOff val="25000"/>
                  </a:schemeClr>
                </a:solidFill>
              </a:rPr>
              <a:t>6% of Moldova GDP</a:t>
            </a:r>
            <a:r>
              <a:rPr lang="en-GB" sz="1200" smtClean="0"/>
              <a:t> lost due to 2012 drought</a:t>
            </a:r>
            <a:endParaRPr lang="en-GB" sz="1200" dirty="0"/>
          </a:p>
        </p:txBody>
      </p:sp>
      <p:sp>
        <p:nvSpPr>
          <p:cNvPr id="12" name="TextBox 11"/>
          <p:cNvSpPr txBox="1"/>
          <p:nvPr/>
        </p:nvSpPr>
        <p:spPr>
          <a:xfrm>
            <a:off x="-58992" y="1889713"/>
            <a:ext cx="4471521" cy="415498"/>
          </a:xfrm>
          <a:prstGeom prst="rect">
            <a:avLst/>
          </a:prstGeom>
          <a:noFill/>
        </p:spPr>
        <p:txBody>
          <a:bodyPr wrap="square" rtlCol="0">
            <a:spAutoFit/>
          </a:bodyPr>
          <a:lstStyle/>
          <a:p>
            <a:pPr algn="ctr"/>
            <a:r>
              <a:rPr lang="en-GB" sz="2100" dirty="0"/>
              <a:t>Droughts &amp; water scarcity</a:t>
            </a:r>
          </a:p>
        </p:txBody>
      </p:sp>
      <p:sp>
        <p:nvSpPr>
          <p:cNvPr id="13" name="TextBox 12"/>
          <p:cNvSpPr txBox="1"/>
          <p:nvPr/>
        </p:nvSpPr>
        <p:spPr>
          <a:xfrm>
            <a:off x="4554733" y="1871396"/>
            <a:ext cx="4622874" cy="415498"/>
          </a:xfrm>
          <a:prstGeom prst="rect">
            <a:avLst/>
          </a:prstGeom>
          <a:noFill/>
        </p:spPr>
        <p:txBody>
          <a:bodyPr wrap="square" rtlCol="0">
            <a:spAutoFit/>
          </a:bodyPr>
          <a:lstStyle>
            <a:defPPr>
              <a:defRPr lang="en-US"/>
            </a:defPPr>
            <a:lvl1pPr algn="ctr">
              <a:defRPr sz="2800" b="1"/>
            </a:lvl1pPr>
          </a:lstStyle>
          <a:p>
            <a:r>
              <a:rPr lang="en-GB" sz="2100" dirty="0"/>
              <a:t>Floods</a:t>
            </a:r>
          </a:p>
        </p:txBody>
      </p:sp>
      <p:sp>
        <p:nvSpPr>
          <p:cNvPr id="14" name="TextBox 13"/>
          <p:cNvSpPr txBox="1"/>
          <p:nvPr/>
        </p:nvSpPr>
        <p:spPr>
          <a:xfrm>
            <a:off x="7163277" y="2596412"/>
            <a:ext cx="1864091" cy="707886"/>
          </a:xfrm>
          <a:prstGeom prst="rect">
            <a:avLst/>
          </a:prstGeom>
          <a:noFill/>
        </p:spPr>
        <p:txBody>
          <a:bodyPr wrap="square" rtlCol="0">
            <a:spAutoFit/>
          </a:bodyPr>
          <a:lstStyle/>
          <a:p>
            <a:r>
              <a:rPr lang="en-GB" sz="1400">
                <a:solidFill>
                  <a:schemeClr val="tx1">
                    <a:lumMod val="75000"/>
                    <a:lumOff val="25000"/>
                  </a:schemeClr>
                </a:solidFill>
              </a:rPr>
              <a:t>15% (BiH) and 5% (Serbia) of GDP </a:t>
            </a:r>
            <a:r>
              <a:rPr lang="en-GB" sz="1200"/>
              <a:t>lost due to 2014 floods </a:t>
            </a:r>
            <a:endParaRPr lang="en-GB" sz="1200" dirty="0"/>
          </a:p>
        </p:txBody>
      </p:sp>
      <p:cxnSp>
        <p:nvCxnSpPr>
          <p:cNvPr id="22" name="Straight Connector 21"/>
          <p:cNvCxnSpPr/>
          <p:nvPr/>
        </p:nvCxnSpPr>
        <p:spPr bwMode="auto">
          <a:xfrm flipV="1">
            <a:off x="4653116" y="849876"/>
            <a:ext cx="0" cy="7374"/>
          </a:xfrm>
          <a:prstGeom prst="line">
            <a:avLst/>
          </a:prstGeom>
          <a:noFill/>
          <a:ln w="9525" cap="flat" cmpd="sng" algn="ctr">
            <a:noFill/>
            <a:prstDash val="solid"/>
            <a:round/>
            <a:headEnd type="none" w="med" len="med"/>
            <a:tailEnd type="none" w="med" len="med"/>
          </a:ln>
          <a:effectLst/>
        </p:spPr>
      </p:cxnSp>
      <p:sp>
        <p:nvSpPr>
          <p:cNvPr id="24" name="Title 1"/>
          <p:cNvSpPr>
            <a:spLocks noGrp="1"/>
          </p:cNvSpPr>
          <p:nvPr>
            <p:ph type="title"/>
          </p:nvPr>
        </p:nvSpPr>
        <p:spPr>
          <a:xfrm>
            <a:off x="457199" y="274638"/>
            <a:ext cx="8425543" cy="710100"/>
          </a:xfrm>
        </p:spPr>
        <p:txBody>
          <a:bodyPr>
            <a:normAutofit fontScale="90000"/>
          </a:bodyPr>
          <a:lstStyle/>
          <a:p>
            <a:r>
              <a:rPr lang="en-US" sz="3100" dirty="0" smtClean="0">
                <a:solidFill>
                  <a:schemeClr val="bg2"/>
                </a:solidFill>
              </a:rPr>
              <a:t>And the 3</a:t>
            </a:r>
            <a:r>
              <a:rPr lang="en-US" sz="3100" baseline="30000" dirty="0" smtClean="0">
                <a:solidFill>
                  <a:schemeClr val="bg2"/>
                </a:solidFill>
              </a:rPr>
              <a:t>rd</a:t>
            </a:r>
            <a:r>
              <a:rPr lang="en-US" sz="3100" dirty="0" smtClean="0">
                <a:solidFill>
                  <a:schemeClr val="bg2"/>
                </a:solidFill>
              </a:rPr>
              <a:t> Double Challenge</a:t>
            </a:r>
            <a:br>
              <a:rPr lang="en-US" sz="3100" dirty="0" smtClean="0">
                <a:solidFill>
                  <a:schemeClr val="bg2"/>
                </a:solidFill>
              </a:rPr>
            </a:br>
            <a:r>
              <a:rPr lang="en-US" sz="2700" dirty="0" smtClean="0">
                <a:solidFill>
                  <a:schemeClr val="bg2"/>
                </a:solidFill>
              </a:rPr>
              <a:t>Climate Change as it expresses itself through Water</a:t>
            </a:r>
            <a:endParaRPr lang="en-US" sz="2700" dirty="0">
              <a:solidFill>
                <a:schemeClr val="bg2"/>
              </a:solidFill>
            </a:endParaRPr>
          </a:p>
        </p:txBody>
      </p:sp>
      <p:sp>
        <p:nvSpPr>
          <p:cNvPr id="28" name="Rectangle 27"/>
          <p:cNvSpPr/>
          <p:nvPr/>
        </p:nvSpPr>
        <p:spPr>
          <a:xfrm>
            <a:off x="4242194" y="5461907"/>
            <a:ext cx="2484276" cy="44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28"/>
          <p:cNvSpPr/>
          <p:nvPr/>
        </p:nvSpPr>
        <p:spPr bwMode="auto">
          <a:xfrm>
            <a:off x="2412956" y="3910679"/>
            <a:ext cx="4313514" cy="2094323"/>
          </a:xfrm>
          <a:prstGeom prst="rect">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defTabSz="685800">
              <a:spcBef>
                <a:spcPct val="50000"/>
              </a:spcBef>
              <a:buFontTx/>
              <a:buChar char="•"/>
            </a:pPr>
            <a:endParaRPr lang="en-US" sz="975" b="0">
              <a:cs typeface="Times New Roman" pitchFamily="18" charset="0"/>
            </a:endParaRPr>
          </a:p>
        </p:txBody>
      </p:sp>
      <p:sp>
        <p:nvSpPr>
          <p:cNvPr id="30" name="TextBox 29"/>
          <p:cNvSpPr txBox="1"/>
          <p:nvPr/>
        </p:nvSpPr>
        <p:spPr>
          <a:xfrm>
            <a:off x="4817890" y="4871323"/>
            <a:ext cx="1795660" cy="646331"/>
          </a:xfrm>
          <a:prstGeom prst="rect">
            <a:avLst/>
          </a:prstGeom>
          <a:noFill/>
        </p:spPr>
        <p:txBody>
          <a:bodyPr wrap="square" rtlCol="0">
            <a:spAutoFit/>
          </a:bodyPr>
          <a:lstStyle/>
          <a:p>
            <a:r>
              <a:rPr lang="en-GB" sz="1200" dirty="0"/>
              <a:t>Risks </a:t>
            </a:r>
            <a:r>
              <a:rPr lang="en-GB" sz="1200"/>
              <a:t>not </a:t>
            </a:r>
            <a:r>
              <a:rPr lang="en-GB" sz="1200" smtClean="0"/>
              <a:t>monetized, but pressing problems in the region</a:t>
            </a:r>
            <a:endParaRPr lang="en-GB" sz="1200" dirty="0"/>
          </a:p>
        </p:txBody>
      </p:sp>
      <p:sp>
        <p:nvSpPr>
          <p:cNvPr id="31" name="TextBox 30"/>
          <p:cNvSpPr txBox="1"/>
          <p:nvPr/>
        </p:nvSpPr>
        <p:spPr>
          <a:xfrm>
            <a:off x="2826433" y="3959275"/>
            <a:ext cx="3559469" cy="738664"/>
          </a:xfrm>
          <a:prstGeom prst="rect">
            <a:avLst/>
          </a:prstGeom>
          <a:noFill/>
        </p:spPr>
        <p:txBody>
          <a:bodyPr wrap="square" rtlCol="0">
            <a:spAutoFit/>
          </a:bodyPr>
          <a:lstStyle/>
          <a:p>
            <a:pPr algn="ctr"/>
            <a:r>
              <a:rPr lang="en-GB" sz="2100" dirty="0"/>
              <a:t>Ecosystem </a:t>
            </a:r>
          </a:p>
          <a:p>
            <a:pPr algn="ctr"/>
            <a:r>
              <a:rPr lang="en-GB" sz="2100" dirty="0"/>
              <a:t>degradation &amp; pollution</a:t>
            </a:r>
          </a:p>
        </p:txBody>
      </p:sp>
      <p:pic>
        <p:nvPicPr>
          <p:cNvPr id="33" name="Picture 2" descr="http://www.climatechangepost.com/media/news/2016/04/Moldova_agriculture.jpg.200x80_q90_crop-smart.jpg"/>
          <p:cNvPicPr>
            <a:picLocks noChangeAspect="1" noChangeArrowheads="1"/>
          </p:cNvPicPr>
          <p:nvPr/>
        </p:nvPicPr>
        <p:blipFill rotWithShape="1">
          <a:blip r:embed="rId3">
            <a:extLst>
              <a:ext uri="{28A0092B-C50C-407E-A947-70E740481C1C}">
                <a14:useLocalDpi xmlns:a14="http://schemas.microsoft.com/office/drawing/2010/main" val="0"/>
              </a:ext>
            </a:extLst>
          </a:blip>
          <a:srcRect l="7906" r="9334"/>
          <a:stretch/>
        </p:blipFill>
        <p:spPr bwMode="auto">
          <a:xfrm>
            <a:off x="2219286" y="2703074"/>
            <a:ext cx="2111808" cy="10498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AutoShape 2" descr="Image result for floods bosnia ser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4" descr="Image result for floods bosnia serb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turkishweekly.net/photos/other/tjssK3VmtNZsGVGm9joSX7JS5z3eu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7890" y="2703074"/>
            <a:ext cx="2277874" cy="10498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dailymail.co.uk/i/pix/2010/10/08/article-1318966-0B89125A000005DC-542_964x5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728" y="4871323"/>
            <a:ext cx="2245662" cy="103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678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39AF0"/>
                </a:solidFill>
              </a:rPr>
              <a:t>Expected climate change patterns in the region </a:t>
            </a:r>
          </a:p>
        </p:txBody>
      </p:sp>
      <p:sp>
        <p:nvSpPr>
          <p:cNvPr id="3" name="Slide Number Placeholder 2"/>
          <p:cNvSpPr>
            <a:spLocks noGrp="1"/>
          </p:cNvSpPr>
          <p:nvPr>
            <p:ph type="sldNum" sz="quarter" idx="4"/>
          </p:nvPr>
        </p:nvSpPr>
        <p:spPr/>
        <p:txBody>
          <a:bodyPr/>
          <a:lstStyle/>
          <a:p>
            <a:fld id="{F9F971E6-D8D4-4C59-A1A0-5FE329A63D94}" type="slidenum">
              <a:rPr lang="en-US" smtClean="0"/>
              <a:pPr/>
              <a:t>11</a:t>
            </a:fld>
            <a:endParaRPr lang="en-US" dirty="0"/>
          </a:p>
        </p:txBody>
      </p:sp>
      <p:sp>
        <p:nvSpPr>
          <p:cNvPr id="4" name="Content Placeholder 3"/>
          <p:cNvSpPr>
            <a:spLocks noGrp="1"/>
          </p:cNvSpPr>
          <p:nvPr>
            <p:ph sz="quarter" idx="12"/>
          </p:nvPr>
        </p:nvSpPr>
        <p:spPr>
          <a:xfrm>
            <a:off x="457200" y="1448564"/>
            <a:ext cx="5212080" cy="4743230"/>
          </a:xfrm>
        </p:spPr>
        <p:txBody>
          <a:bodyPr>
            <a:normAutofit/>
          </a:bodyPr>
          <a:lstStyle/>
          <a:p>
            <a:pPr marL="457200" indent="-457200">
              <a:buFont typeface="Arial" panose="020B0604020202020204" pitchFamily="34" charset="0"/>
              <a:buChar char="•"/>
            </a:pPr>
            <a:r>
              <a:rPr lang="en-US" sz="2400" dirty="0" smtClean="0"/>
              <a:t>major seasonal </a:t>
            </a:r>
            <a:r>
              <a:rPr lang="en-US" sz="2400" b="1" dirty="0" smtClean="0"/>
              <a:t>precipitation changes </a:t>
            </a:r>
          </a:p>
          <a:p>
            <a:pPr marL="457200" indent="-457200">
              <a:buFont typeface="Arial" panose="020B0604020202020204" pitchFamily="34" charset="0"/>
              <a:buChar char="•"/>
            </a:pPr>
            <a:r>
              <a:rPr lang="en-US" sz="2400" dirty="0" smtClean="0"/>
              <a:t>seasonal </a:t>
            </a:r>
            <a:r>
              <a:rPr lang="en-US" sz="2400" b="1" dirty="0"/>
              <a:t>runoff </a:t>
            </a:r>
            <a:r>
              <a:rPr lang="en-US" sz="2400" b="1" dirty="0" smtClean="0"/>
              <a:t>pattern changes</a:t>
            </a:r>
          </a:p>
          <a:p>
            <a:pPr marL="457200" indent="-457200">
              <a:buFont typeface="Arial" panose="020B0604020202020204" pitchFamily="34" charset="0"/>
              <a:buChar char="•"/>
            </a:pPr>
            <a:r>
              <a:rPr lang="en-US" sz="2400" b="1" dirty="0" smtClean="0"/>
              <a:t>droughts</a:t>
            </a:r>
            <a:r>
              <a:rPr lang="en-US" sz="2400" dirty="0" smtClean="0"/>
              <a:t>, low flow situations, and </a:t>
            </a:r>
            <a:r>
              <a:rPr lang="en-US" sz="2400" b="1" dirty="0"/>
              <a:t>water scarcity </a:t>
            </a:r>
            <a:r>
              <a:rPr lang="en-US" sz="2400" dirty="0" smtClean="0"/>
              <a:t>may become longer, more intense, and more frequent</a:t>
            </a:r>
          </a:p>
          <a:p>
            <a:pPr marL="457200" indent="-457200">
              <a:buFont typeface="Arial" panose="020B0604020202020204" pitchFamily="34" charset="0"/>
              <a:buChar char="•"/>
            </a:pPr>
            <a:r>
              <a:rPr lang="en-US" sz="2400" dirty="0" smtClean="0"/>
              <a:t>increase </a:t>
            </a:r>
            <a:r>
              <a:rPr lang="en-US" sz="2400" dirty="0"/>
              <a:t>in </a:t>
            </a:r>
            <a:r>
              <a:rPr lang="en-US" sz="2400" dirty="0" smtClean="0"/>
              <a:t>air and water </a:t>
            </a:r>
            <a:r>
              <a:rPr lang="en-US" sz="2400" dirty="0"/>
              <a:t>temperature and increased </a:t>
            </a:r>
            <a:r>
              <a:rPr lang="en-US" sz="2400" b="1" dirty="0"/>
              <a:t>pressures on water quality</a:t>
            </a:r>
          </a:p>
        </p:txBody>
      </p:sp>
      <p:pic>
        <p:nvPicPr>
          <p:cNvPr id="3074" name="Picture 2" descr="http://sos.danubis.org/files/Image/report/thumb1_figure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5932" y="1358535"/>
            <a:ext cx="3400501" cy="23378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907" t="7312" r="12700" b="59711"/>
          <a:stretch/>
        </p:blipFill>
        <p:spPr bwMode="auto">
          <a:xfrm>
            <a:off x="5669280" y="4362995"/>
            <a:ext cx="3328871" cy="195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9021"/>
          <a:stretch/>
        </p:blipFill>
        <p:spPr bwMode="auto">
          <a:xfrm>
            <a:off x="5146368" y="6362748"/>
            <a:ext cx="3997632" cy="39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30089" y="1278745"/>
            <a:ext cx="3344092" cy="461665"/>
          </a:xfrm>
          <a:prstGeom prst="rect">
            <a:avLst/>
          </a:prstGeom>
          <a:solidFill>
            <a:schemeClr val="bg1"/>
          </a:solidFill>
        </p:spPr>
        <p:txBody>
          <a:bodyPr wrap="square" rtlCol="0">
            <a:spAutoFit/>
          </a:bodyPr>
          <a:lstStyle/>
          <a:p>
            <a:pPr algn="ctr"/>
            <a:r>
              <a:rPr lang="en-US" sz="1200" smtClean="0"/>
              <a:t>Annual mean temperature change </a:t>
            </a:r>
            <a:br>
              <a:rPr lang="en-US" sz="1200" smtClean="0"/>
            </a:br>
            <a:r>
              <a:rPr lang="en-US" sz="1200" smtClean="0"/>
              <a:t>2012-2050</a:t>
            </a:r>
            <a:endParaRPr lang="en-US" sz="1200"/>
          </a:p>
        </p:txBody>
      </p:sp>
      <p:sp>
        <p:nvSpPr>
          <p:cNvPr id="9" name="TextBox 8"/>
          <p:cNvSpPr txBox="1"/>
          <p:nvPr/>
        </p:nvSpPr>
        <p:spPr>
          <a:xfrm>
            <a:off x="5630089" y="3767442"/>
            <a:ext cx="3344092" cy="461665"/>
          </a:xfrm>
          <a:prstGeom prst="rect">
            <a:avLst/>
          </a:prstGeom>
          <a:solidFill>
            <a:schemeClr val="bg1"/>
          </a:solidFill>
        </p:spPr>
        <p:txBody>
          <a:bodyPr wrap="square" rtlCol="0">
            <a:spAutoFit/>
          </a:bodyPr>
          <a:lstStyle/>
          <a:p>
            <a:pPr algn="ctr"/>
            <a:r>
              <a:rPr lang="en-US" sz="1200" smtClean="0"/>
              <a:t>Summer precipitation differences between (1961-1990) and (2070-2100)</a:t>
            </a:r>
            <a:endParaRPr lang="en-US" sz="1200"/>
          </a:p>
        </p:txBody>
      </p:sp>
      <p:sp>
        <p:nvSpPr>
          <p:cNvPr id="10" name="TextBox 9"/>
          <p:cNvSpPr txBox="1"/>
          <p:nvPr/>
        </p:nvSpPr>
        <p:spPr>
          <a:xfrm>
            <a:off x="0" y="6411776"/>
            <a:ext cx="4095993" cy="392415"/>
          </a:xfrm>
          <a:prstGeom prst="rect">
            <a:avLst/>
          </a:prstGeom>
          <a:solidFill>
            <a:schemeClr val="bg1"/>
          </a:solidFill>
        </p:spPr>
        <p:txBody>
          <a:bodyPr wrap="none" rtlCol="0">
            <a:spAutoFit/>
          </a:bodyPr>
          <a:lstStyle/>
          <a:p>
            <a:r>
              <a:rPr lang="en-US" sz="1050" b="0" i="1" smtClean="0">
                <a:latin typeface="+mj-lt"/>
              </a:rPr>
              <a:t>LMU 2012, </a:t>
            </a:r>
            <a:r>
              <a:rPr lang="en-US" sz="1050" b="0" i="1">
                <a:latin typeface="+mj-lt"/>
              </a:rPr>
              <a:t>Climate Change Adaptation study </a:t>
            </a:r>
            <a:endParaRPr lang="en-US" sz="1050" b="0" i="1" dirty="0" smtClean="0">
              <a:latin typeface="+mj-lt"/>
            </a:endParaRPr>
          </a:p>
          <a:p>
            <a:r>
              <a:rPr lang="en-US" sz="900" b="0" i="1" smtClean="0">
                <a:latin typeface="+mj-lt"/>
              </a:rPr>
              <a:t>UNEP, ENVSEC 2011, Climate Change Adaptation in South Eastern Europe</a:t>
            </a:r>
            <a:endParaRPr lang="en-US" sz="900" b="0" i="1" dirty="0">
              <a:latin typeface="+mj-lt"/>
            </a:endParaRPr>
          </a:p>
        </p:txBody>
      </p:sp>
    </p:spTree>
    <p:extLst>
      <p:ext uri="{BB962C8B-B14F-4D97-AF65-F5344CB8AC3E}">
        <p14:creationId xmlns:p14="http://schemas.microsoft.com/office/powerpoint/2010/main" val="3470387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r>
              <a:rPr lang="en-US" dirty="0" smtClean="0">
                <a:solidFill>
                  <a:srgbClr val="139AF0"/>
                </a:solidFill>
              </a:rPr>
              <a:t>Water Extreme express themselves in cities and water systems</a:t>
            </a:r>
            <a:endParaRPr lang="en-US" dirty="0">
              <a:solidFill>
                <a:srgbClr val="139AF0"/>
              </a:solidFill>
            </a:endParaRPr>
          </a:p>
        </p:txBody>
      </p:sp>
      <p:sp>
        <p:nvSpPr>
          <p:cNvPr id="5" name="Slide Number Placeholder 4"/>
          <p:cNvSpPr>
            <a:spLocks noGrp="1"/>
          </p:cNvSpPr>
          <p:nvPr>
            <p:ph type="sldNum" sz="quarter" idx="15"/>
          </p:nvPr>
        </p:nvSpPr>
        <p:spPr/>
        <p:txBody>
          <a:bodyPr/>
          <a:lstStyle/>
          <a:p>
            <a:pPr>
              <a:defRPr/>
            </a:pPr>
            <a:fld id="{4D8039E5-0CF7-4605-B39D-E63B48FBF8DE}" type="slidenum">
              <a:rPr lang="en-US" altLang="en-US" smtClean="0"/>
              <a:pPr>
                <a:defRPr/>
              </a:pPr>
              <a:t>12</a:t>
            </a:fld>
            <a:endParaRPr lang="en-US" alt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4450"/>
            <a:ext cx="5659845" cy="393454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021" y="2897717"/>
            <a:ext cx="55530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3587021" y="2897717"/>
            <a:ext cx="2072824" cy="214384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grpSp>
        <p:nvGrpSpPr>
          <p:cNvPr id="13" name="Group 12"/>
          <p:cNvGrpSpPr/>
          <p:nvPr/>
        </p:nvGrpSpPr>
        <p:grpSpPr>
          <a:xfrm>
            <a:off x="3080161" y="2897717"/>
            <a:ext cx="3382657" cy="2351273"/>
            <a:chOff x="3080161" y="2897717"/>
            <a:chExt cx="3382657" cy="2351273"/>
          </a:xfrm>
        </p:grpSpPr>
        <p:sp>
          <p:nvSpPr>
            <p:cNvPr id="11" name="Rounded Rectangle 10"/>
            <p:cNvSpPr/>
            <p:nvPr/>
          </p:nvSpPr>
          <p:spPr bwMode="auto">
            <a:xfrm>
              <a:off x="3587021" y="2897717"/>
              <a:ext cx="2368936" cy="2351273"/>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2" name="TextBox 11"/>
            <p:cNvSpPr txBox="1"/>
            <p:nvPr/>
          </p:nvSpPr>
          <p:spPr>
            <a:xfrm rot="19467234">
              <a:off x="3080161" y="3708026"/>
              <a:ext cx="3382657" cy="523220"/>
            </a:xfrm>
            <a:prstGeom prst="rect">
              <a:avLst/>
            </a:prstGeom>
            <a:solidFill>
              <a:schemeClr val="bg1"/>
            </a:solidFill>
          </p:spPr>
          <p:txBody>
            <a:bodyPr wrap="none" rtlCol="0">
              <a:spAutoFit/>
            </a:bodyPr>
            <a:lstStyle/>
            <a:p>
              <a:pPr algn="ctr"/>
              <a:r>
                <a:rPr lang="en-US" sz="2800" dirty="0" smtClean="0">
                  <a:solidFill>
                    <a:srgbClr val="FF0000"/>
                  </a:solidFill>
                </a:rPr>
                <a:t>I n t e r s e c t </a:t>
              </a:r>
              <a:r>
                <a:rPr lang="en-US" sz="2800" dirty="0" err="1" smtClean="0">
                  <a:solidFill>
                    <a:srgbClr val="FF0000"/>
                  </a:solidFill>
                </a:rPr>
                <a:t>i</a:t>
              </a:r>
              <a:r>
                <a:rPr lang="en-US" sz="2800" dirty="0" smtClean="0">
                  <a:solidFill>
                    <a:srgbClr val="FF0000"/>
                  </a:solidFill>
                </a:rPr>
                <a:t> o n</a:t>
              </a:r>
              <a:endParaRPr lang="en-US" sz="2800" dirty="0">
                <a:solidFill>
                  <a:srgbClr val="FF0000"/>
                </a:solidFill>
              </a:endParaRPr>
            </a:p>
          </p:txBody>
        </p:sp>
      </p:grpSp>
    </p:spTree>
    <p:extLst>
      <p:ext uri="{BB962C8B-B14F-4D97-AF65-F5344CB8AC3E}">
        <p14:creationId xmlns:p14="http://schemas.microsoft.com/office/powerpoint/2010/main" val="326732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p:cNvCxnSpPr/>
          <p:nvPr/>
        </p:nvCxnSpPr>
        <p:spPr bwMode="auto">
          <a:xfrm>
            <a:off x="152400" y="1419028"/>
            <a:ext cx="8610600" cy="1588"/>
          </a:xfrm>
          <a:prstGeom prst="straightConnector1">
            <a:avLst/>
          </a:prstGeom>
          <a:solidFill>
            <a:schemeClr val="accent1"/>
          </a:solidFill>
          <a:ln w="57150" cap="flat" cmpd="sng" algn="ctr">
            <a:solidFill>
              <a:srgbClr val="FFC000"/>
            </a:solidFill>
            <a:prstDash val="solid"/>
            <a:round/>
            <a:headEnd type="none" w="med" len="med"/>
            <a:tailEnd type="arrow"/>
          </a:ln>
          <a:effectLst/>
        </p:spPr>
      </p:cxnSp>
      <p:grpSp>
        <p:nvGrpSpPr>
          <p:cNvPr id="13" name="Group 12"/>
          <p:cNvGrpSpPr/>
          <p:nvPr/>
        </p:nvGrpSpPr>
        <p:grpSpPr>
          <a:xfrm>
            <a:off x="76200" y="2719523"/>
            <a:ext cx="8839200" cy="1528877"/>
            <a:chOff x="-838200" y="2133600"/>
            <a:chExt cx="9692106" cy="1676400"/>
          </a:xfrm>
        </p:grpSpPr>
        <p:sp>
          <p:nvSpPr>
            <p:cNvPr id="12" name="Oval 11"/>
            <p:cNvSpPr/>
            <p:nvPr/>
          </p:nvSpPr>
          <p:spPr bwMode="auto">
            <a:xfrm>
              <a:off x="-838200" y="2133600"/>
              <a:ext cx="9692106" cy="1676400"/>
            </a:xfrm>
            <a:prstGeom prst="ellipse">
              <a:avLst/>
            </a:prstGeom>
            <a:solidFill>
              <a:schemeClr val="accent1">
                <a:lumMod val="90000"/>
                <a:alpha val="69804"/>
              </a:schemeClr>
            </a:solidFill>
            <a:ln w="9525" cap="flat" cmpd="sng" algn="ctr">
              <a:solidFill>
                <a:schemeClr val="bg1"/>
              </a:solidFill>
              <a:prstDash val="solid"/>
              <a:round/>
              <a:headEnd type="none" w="med" len="med"/>
              <a:tailEnd type="none" w="med" len="med"/>
            </a:ln>
            <a:effectLst/>
          </p:spPr>
          <p:txBody>
            <a:bodyPr vert="horz" wrap="none" lIns="7406640" tIns="45720" rIns="182880" bIns="45720" numCol="1" rtlCol="0" anchor="ctr" anchorCtr="0" compatLnSpc="1">
              <a:prstTxWarp prst="textNoShape">
                <a:avLst/>
              </a:prstTxWarp>
            </a:bodyPr>
            <a:lstStyle/>
            <a:p>
              <a:pPr marL="0" marR="0" indent="0" algn="ctr" defTabSz="914400" rtl="0" eaLnBrk="0" fontAlgn="base" latinLnBrk="0" hangingPunct="0">
                <a:lnSpc>
                  <a:spcPts val="1800"/>
                </a:lnSpc>
                <a:spcBef>
                  <a:spcPct val="0"/>
                </a:spcBef>
                <a:spcAft>
                  <a:spcPct val="0"/>
                </a:spcAft>
                <a:buClrTx/>
                <a:buSzTx/>
                <a:buFontTx/>
                <a:buNone/>
                <a:tabLst/>
              </a:pPr>
              <a:endParaRPr kumimoji="0" lang="es-PE" sz="1600" b="1" i="0" u="none" strike="noStrike" cap="none" normalizeH="0" baseline="0" dirty="0">
                <a:ln>
                  <a:noFill/>
                </a:ln>
                <a:solidFill>
                  <a:schemeClr val="tx1"/>
                </a:solidFill>
                <a:effectLst/>
                <a:latin typeface="Arial" pitchFamily="34" charset="0"/>
                <a:cs typeface="Arial" pitchFamily="34" charset="0"/>
              </a:endParaRPr>
            </a:p>
          </p:txBody>
        </p:sp>
        <p:sp>
          <p:nvSpPr>
            <p:cNvPr id="11" name="Oval 10"/>
            <p:cNvSpPr/>
            <p:nvPr/>
          </p:nvSpPr>
          <p:spPr bwMode="auto">
            <a:xfrm>
              <a:off x="-838200" y="2209800"/>
              <a:ext cx="7937501" cy="1524000"/>
            </a:xfrm>
            <a:prstGeom prst="ellipse">
              <a:avLst/>
            </a:prstGeom>
            <a:solidFill>
              <a:schemeClr val="accent1">
                <a:lumMod val="90000"/>
                <a:alpha val="69804"/>
              </a:schemeClr>
            </a:solidFill>
            <a:ln w="9525" cap="flat" cmpd="sng" algn="ctr">
              <a:solidFill>
                <a:schemeClr val="bg1"/>
              </a:solidFill>
              <a:prstDash val="solid"/>
              <a:round/>
              <a:headEnd type="none" w="med" len="med"/>
              <a:tailEnd type="none" w="med" len="med"/>
            </a:ln>
            <a:effectLst/>
          </p:spPr>
          <p:txBody>
            <a:bodyPr vert="horz" wrap="none" lIns="6949440" tIns="45720" rIns="18288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s-PE" sz="1600" b="1" i="0" u="none" strike="noStrike" cap="none" normalizeH="0" baseline="0" dirty="0">
                <a:ln>
                  <a:noFill/>
                </a:ln>
                <a:solidFill>
                  <a:schemeClr val="tx1"/>
                </a:solidFill>
                <a:effectLst/>
                <a:latin typeface="Arial" pitchFamily="34" charset="0"/>
                <a:cs typeface="Arial" pitchFamily="34" charset="0"/>
              </a:endParaRPr>
            </a:p>
          </p:txBody>
        </p:sp>
        <p:sp>
          <p:nvSpPr>
            <p:cNvPr id="10" name="Oval 9"/>
            <p:cNvSpPr/>
            <p:nvPr/>
          </p:nvSpPr>
          <p:spPr bwMode="auto">
            <a:xfrm>
              <a:off x="-838200" y="2286000"/>
              <a:ext cx="6266448" cy="1371600"/>
            </a:xfrm>
            <a:prstGeom prst="ellipse">
              <a:avLst/>
            </a:prstGeom>
            <a:solidFill>
              <a:srgbClr val="00CC99">
                <a:alpha val="30196"/>
              </a:srgbClr>
            </a:solidFill>
            <a:ln w="9525" cap="flat" cmpd="sng" algn="ctr">
              <a:solidFill>
                <a:schemeClr val="bg1"/>
              </a:solidFill>
              <a:prstDash val="solid"/>
              <a:round/>
              <a:headEnd type="none" w="med" len="med"/>
              <a:tailEnd type="none" w="med" len="med"/>
            </a:ln>
            <a:effectLst/>
          </p:spPr>
          <p:txBody>
            <a:bodyPr vert="horz" wrap="none" lIns="6675120" tIns="45720" rIns="155448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s-PE" sz="1600" b="1" i="0" u="none" strike="noStrike" cap="none" normalizeH="0" baseline="0" dirty="0">
                <a:ln>
                  <a:noFill/>
                </a:ln>
                <a:solidFill>
                  <a:schemeClr val="tx1"/>
                </a:solidFill>
                <a:effectLst/>
                <a:latin typeface="Arial" pitchFamily="34" charset="0"/>
                <a:cs typeface="Arial" pitchFamily="34" charset="0"/>
              </a:endParaRPr>
            </a:p>
          </p:txBody>
        </p:sp>
        <p:sp>
          <p:nvSpPr>
            <p:cNvPr id="9" name="Oval 8"/>
            <p:cNvSpPr/>
            <p:nvPr/>
          </p:nvSpPr>
          <p:spPr bwMode="auto">
            <a:xfrm>
              <a:off x="-838199" y="2362200"/>
              <a:ext cx="4602840" cy="1219200"/>
            </a:xfrm>
            <a:prstGeom prst="ellipse">
              <a:avLst/>
            </a:prstGeom>
            <a:solidFill>
              <a:srgbClr val="8FE7BD">
                <a:alpha val="60000"/>
              </a:srgbClr>
            </a:solidFill>
            <a:ln w="9525" cap="flat" cmpd="sng" algn="ctr">
              <a:solidFill>
                <a:schemeClr val="bg1"/>
              </a:solidFill>
              <a:prstDash val="solid"/>
              <a:round/>
              <a:headEnd type="none" w="med" len="med"/>
              <a:tailEnd type="none" w="med" len="med"/>
            </a:ln>
            <a:effectLst/>
          </p:spPr>
          <p:txBody>
            <a:bodyPr vert="horz" wrap="none" lIns="4114800" tIns="45720" rIns="0" bIns="45720" numCol="1" rtlCol="0" anchor="ctr" anchorCtr="0" compatLnSpc="1">
              <a:prstTxWarp prst="textNoShape">
                <a:avLst/>
              </a:prstTxWarp>
            </a:bodyPr>
            <a:lstStyle/>
            <a:p>
              <a:pPr marL="3317875" lvl="5" algn="r" defTabSz="2232025"/>
              <a:endParaRPr kumimoji="0" lang="es-PE" sz="1600" b="1" i="0" u="none" strike="noStrike" cap="none" normalizeH="0" baseline="0" dirty="0">
                <a:ln>
                  <a:noFill/>
                </a:ln>
                <a:solidFill>
                  <a:schemeClr val="tx1"/>
                </a:solidFill>
                <a:effectLst/>
                <a:latin typeface="Arial" pitchFamily="34" charset="0"/>
                <a:cs typeface="Arial" pitchFamily="34" charset="0"/>
              </a:endParaRPr>
            </a:p>
          </p:txBody>
        </p:sp>
        <p:sp>
          <p:nvSpPr>
            <p:cNvPr id="8" name="Oval 7"/>
            <p:cNvSpPr/>
            <p:nvPr/>
          </p:nvSpPr>
          <p:spPr bwMode="auto">
            <a:xfrm>
              <a:off x="-838199" y="2438400"/>
              <a:ext cx="3509211" cy="1066800"/>
            </a:xfrm>
            <a:prstGeom prst="ellipse">
              <a:avLst/>
            </a:prstGeom>
            <a:solidFill>
              <a:srgbClr val="CCFFCC">
                <a:alpha val="50196"/>
              </a:srgbClr>
            </a:solidFill>
            <a:ln w="9525" cap="flat" cmpd="sng" algn="ctr">
              <a:solidFill>
                <a:schemeClr val="bg1"/>
              </a:solidFill>
              <a:prstDash val="solid"/>
              <a:round/>
              <a:headEnd type="none" w="med" len="med"/>
              <a:tailEnd type="none" w="med" len="med"/>
            </a:ln>
            <a:effectLst/>
          </p:spPr>
          <p:txBody>
            <a:bodyPr vert="horz" wrap="none" lIns="3200400" tIns="45720" rIns="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s-PE" sz="1600" b="1" dirty="0" smtClean="0">
                  <a:latin typeface="Arial" pitchFamily="34" charset="0"/>
                  <a:cs typeface="Arial" pitchFamily="34" charset="0"/>
                </a:rPr>
                <a:t> </a:t>
              </a:r>
            </a:p>
            <a:p>
              <a:pPr marL="0" marR="0" indent="0" algn="r" defTabSz="914400" rtl="0" eaLnBrk="0" fontAlgn="base" latinLnBrk="0" hangingPunct="0">
                <a:lnSpc>
                  <a:spcPct val="100000"/>
                </a:lnSpc>
                <a:spcBef>
                  <a:spcPct val="0"/>
                </a:spcBef>
                <a:spcAft>
                  <a:spcPct val="0"/>
                </a:spcAft>
                <a:buClrTx/>
                <a:buSzTx/>
                <a:buFontTx/>
                <a:buNone/>
                <a:tabLst/>
              </a:pPr>
              <a:r>
                <a:rPr lang="es-PE" sz="1600" b="1" dirty="0" smtClean="0">
                  <a:latin typeface="Arial" pitchFamily="34" charset="0"/>
                  <a:cs typeface="Arial" pitchFamily="34" charset="0"/>
                </a:rPr>
                <a:t> </a:t>
              </a:r>
              <a:endParaRPr kumimoji="0" lang="es-PE" sz="1600" b="1" i="0" u="none" strike="noStrike" cap="none" normalizeH="0" baseline="0" dirty="0">
                <a:ln>
                  <a:noFill/>
                </a:ln>
                <a:solidFill>
                  <a:schemeClr val="tx1"/>
                </a:solidFill>
                <a:effectLst/>
                <a:latin typeface="Arial" pitchFamily="34" charset="0"/>
                <a:cs typeface="Arial" pitchFamily="34" charset="0"/>
              </a:endParaRPr>
            </a:p>
          </p:txBody>
        </p:sp>
        <p:sp>
          <p:nvSpPr>
            <p:cNvPr id="6" name="Oval 5"/>
            <p:cNvSpPr/>
            <p:nvPr/>
          </p:nvSpPr>
          <p:spPr bwMode="auto">
            <a:xfrm>
              <a:off x="-838200" y="2590800"/>
              <a:ext cx="2088815" cy="762000"/>
            </a:xfrm>
            <a:prstGeom prst="ellipse">
              <a:avLst/>
            </a:prstGeom>
            <a:solidFill>
              <a:srgbClr val="CCFFCC">
                <a:alpha val="50196"/>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800"/>
                </a:lnSpc>
                <a:spcBef>
                  <a:spcPct val="0"/>
                </a:spcBef>
                <a:spcAft>
                  <a:spcPct val="0"/>
                </a:spcAft>
                <a:buClrTx/>
                <a:buSzTx/>
                <a:buFontTx/>
                <a:buNone/>
                <a:tabLst/>
              </a:pPr>
              <a:r>
                <a:rPr kumimoji="0" lang="es-PE" sz="1600" b="1" i="0" u="none" strike="noStrike" cap="none" normalizeH="0" baseline="0" dirty="0" err="1" smtClean="0">
                  <a:ln>
                    <a:noFill/>
                  </a:ln>
                  <a:solidFill>
                    <a:schemeClr val="tx1"/>
                  </a:solidFill>
                  <a:effectLst/>
                  <a:latin typeface="Arial" pitchFamily="34" charset="0"/>
                  <a:cs typeface="Arial" pitchFamily="34" charset="0"/>
                </a:rPr>
                <a:t>Water</a:t>
              </a:r>
              <a:r>
                <a:rPr kumimoji="0" lang="es-PE" sz="1600" b="1" i="0" u="none" strike="noStrike" cap="none" normalizeH="0" baseline="0" dirty="0" smtClean="0">
                  <a:ln>
                    <a:noFill/>
                  </a:ln>
                  <a:solidFill>
                    <a:schemeClr val="tx1"/>
                  </a:solidFill>
                  <a:effectLst/>
                  <a:latin typeface="Arial" pitchFamily="34" charset="0"/>
                  <a:cs typeface="Arial" pitchFamily="34" charset="0"/>
                </a:rPr>
                <a:t> </a:t>
              </a:r>
              <a:r>
                <a:rPr kumimoji="0" lang="es-PE" sz="1600" b="1" i="0" u="none" strike="noStrike" cap="none" normalizeH="0" baseline="0" dirty="0" err="1" smtClean="0">
                  <a:ln>
                    <a:noFill/>
                  </a:ln>
                  <a:solidFill>
                    <a:schemeClr val="tx1"/>
                  </a:solidFill>
                  <a:effectLst/>
                  <a:latin typeface="Arial" pitchFamily="34" charset="0"/>
                  <a:cs typeface="Arial" pitchFamily="34" charset="0"/>
                </a:rPr>
                <a:t>Supply</a:t>
              </a:r>
              <a:r>
                <a:rPr kumimoji="0" lang="es-PE" sz="1600" b="1" i="0" u="none" strike="noStrike" cap="none" normalizeH="0" baseline="0" dirty="0" smtClean="0">
                  <a:ln>
                    <a:noFill/>
                  </a:ln>
                  <a:solidFill>
                    <a:schemeClr val="tx1"/>
                  </a:solidFill>
                  <a:effectLst/>
                  <a:latin typeface="Arial" pitchFamily="34" charset="0"/>
                  <a:cs typeface="Arial" pitchFamily="34" charset="0"/>
                </a:rPr>
                <a:t> City</a:t>
              </a:r>
              <a:endParaRPr kumimoji="0" lang="es-PE" sz="1600" b="1" i="0" u="none" strike="noStrike" cap="none" normalizeH="0" baseline="0" dirty="0">
                <a:ln>
                  <a:noFill/>
                </a:ln>
                <a:solidFill>
                  <a:schemeClr val="tx1"/>
                </a:solidFill>
                <a:effectLst/>
                <a:latin typeface="Arial" pitchFamily="34" charset="0"/>
                <a:cs typeface="Arial" pitchFamily="34" charset="0"/>
              </a:endParaRPr>
            </a:p>
          </p:txBody>
        </p:sp>
      </p:grpSp>
      <p:sp>
        <p:nvSpPr>
          <p:cNvPr id="14" name="Rounded Rectangle 13"/>
          <p:cNvSpPr/>
          <p:nvPr/>
        </p:nvSpPr>
        <p:spPr bwMode="auto">
          <a:xfrm>
            <a:off x="152400" y="1733800"/>
            <a:ext cx="1371600" cy="9144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s-PE" sz="1600" b="0" i="0" u="none" strike="noStrike" cap="none" normalizeH="0" baseline="0" dirty="0" err="1" smtClean="0">
                <a:ln>
                  <a:noFill/>
                </a:ln>
                <a:solidFill>
                  <a:schemeClr val="tx2"/>
                </a:solidFill>
                <a:effectLst/>
                <a:latin typeface="Arial" pitchFamily="34" charset="0"/>
                <a:cs typeface="Arial" pitchFamily="34" charset="0"/>
              </a:rPr>
              <a:t>Water</a:t>
            </a:r>
            <a:r>
              <a:rPr kumimoji="0" lang="es-PE" sz="1600" b="0" i="0" u="none" strike="noStrike" cap="none" normalizeH="0" baseline="0" dirty="0" smtClean="0">
                <a:ln>
                  <a:noFill/>
                </a:ln>
                <a:solidFill>
                  <a:schemeClr val="tx2"/>
                </a:solidFill>
                <a:effectLst/>
                <a:latin typeface="Arial" pitchFamily="34" charset="0"/>
                <a:cs typeface="Arial" pitchFamily="34" charset="0"/>
              </a:rPr>
              <a:t> </a:t>
            </a:r>
            <a:r>
              <a:rPr kumimoji="0" lang="es-PE" sz="1600" b="0" i="0" u="none" strike="noStrike" cap="none" normalizeH="0" baseline="0" dirty="0" err="1" smtClean="0">
                <a:ln>
                  <a:noFill/>
                </a:ln>
                <a:solidFill>
                  <a:schemeClr val="tx2"/>
                </a:solidFill>
                <a:effectLst/>
                <a:latin typeface="Arial" pitchFamily="34" charset="0"/>
                <a:cs typeface="Arial" pitchFamily="34" charset="0"/>
              </a:rPr>
              <a:t>Supply</a:t>
            </a:r>
            <a:r>
              <a:rPr kumimoji="0" lang="es-PE" sz="1600" b="0" i="0" u="none" strike="noStrike" cap="none" normalizeH="0" baseline="0" dirty="0" smtClean="0">
                <a:ln>
                  <a:noFill/>
                </a:ln>
                <a:solidFill>
                  <a:schemeClr val="tx2"/>
                </a:solidFill>
                <a:effectLst/>
                <a:latin typeface="Arial" pitchFamily="34" charset="0"/>
                <a:cs typeface="Arial" pitchFamily="34" charset="0"/>
              </a:rPr>
              <a:t> Access and Security</a:t>
            </a:r>
            <a:endParaRPr kumimoji="0" lang="es-PE" sz="1600" b="0" i="0" u="none" strike="noStrike" cap="none" normalizeH="0" baseline="0" dirty="0">
              <a:ln>
                <a:noFill/>
              </a:ln>
              <a:solidFill>
                <a:schemeClr val="tx2"/>
              </a:solidFill>
              <a:effectLst/>
              <a:latin typeface="Arial" pitchFamily="34" charset="0"/>
              <a:cs typeface="Arial" pitchFamily="34" charset="0"/>
            </a:endParaRPr>
          </a:p>
        </p:txBody>
      </p:sp>
      <p:sp>
        <p:nvSpPr>
          <p:cNvPr id="15" name="Rounded Rectangle 14"/>
          <p:cNvSpPr/>
          <p:nvPr/>
        </p:nvSpPr>
        <p:spPr bwMode="auto">
          <a:xfrm>
            <a:off x="2971800" y="1752600"/>
            <a:ext cx="1295400" cy="8956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s-PE" sz="1600" b="0" i="0" u="none" strike="noStrike" cap="none" normalizeH="0" baseline="0" dirty="0" err="1" smtClean="0">
                <a:ln>
                  <a:noFill/>
                </a:ln>
                <a:solidFill>
                  <a:srgbClr val="000000"/>
                </a:solidFill>
                <a:effectLst/>
                <a:latin typeface="Arial" pitchFamily="34" charset="0"/>
                <a:cs typeface="Arial" pitchFamily="34" charset="0"/>
              </a:rPr>
              <a:t>Flood</a:t>
            </a:r>
            <a:r>
              <a:rPr kumimoji="0" lang="es-PE" sz="1600" b="0" i="0" u="none" strike="noStrike" cap="none" normalizeH="0" baseline="0" dirty="0" smtClean="0">
                <a:ln>
                  <a:noFill/>
                </a:ln>
                <a:solidFill>
                  <a:srgbClr val="000000"/>
                </a:solidFill>
                <a:effectLst/>
                <a:latin typeface="Arial" pitchFamily="34" charset="0"/>
                <a:cs typeface="Arial" pitchFamily="34" charset="0"/>
              </a:rPr>
              <a:t> </a:t>
            </a:r>
            <a:r>
              <a:rPr kumimoji="0" lang="es-PE" sz="1600" b="0" i="0" u="none" strike="noStrike" cap="none" normalizeH="0" baseline="0" dirty="0" err="1" smtClean="0">
                <a:ln>
                  <a:noFill/>
                </a:ln>
                <a:solidFill>
                  <a:srgbClr val="000000"/>
                </a:solidFill>
                <a:effectLst/>
                <a:latin typeface="Arial" pitchFamily="34" charset="0"/>
                <a:cs typeface="Arial" pitchFamily="34" charset="0"/>
              </a:rPr>
              <a:t>Protection</a:t>
            </a:r>
            <a:endParaRPr kumimoji="0" lang="es-PE" sz="1600" b="0" i="0" u="none" strike="noStrike" cap="none" normalizeH="0" baseline="0" dirty="0">
              <a:ln>
                <a:noFill/>
              </a:ln>
              <a:solidFill>
                <a:srgbClr val="000000"/>
              </a:solidFill>
              <a:effectLst/>
              <a:latin typeface="Arial" pitchFamily="34" charset="0"/>
              <a:cs typeface="Arial" pitchFamily="34" charset="0"/>
            </a:endParaRPr>
          </a:p>
        </p:txBody>
      </p:sp>
      <p:sp>
        <p:nvSpPr>
          <p:cNvPr id="16" name="Rounded Rectangle 15"/>
          <p:cNvSpPr/>
          <p:nvPr/>
        </p:nvSpPr>
        <p:spPr bwMode="auto">
          <a:xfrm>
            <a:off x="4343400" y="1752600"/>
            <a:ext cx="1600200" cy="8956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lang="es-PE" sz="1500" dirty="0" smtClean="0">
                <a:solidFill>
                  <a:srgbClr val="000000"/>
                </a:solidFill>
                <a:latin typeface="Arial" pitchFamily="34" charset="0"/>
                <a:cs typeface="Arial" pitchFamily="34" charset="0"/>
              </a:rPr>
              <a:t>Social </a:t>
            </a:r>
            <a:r>
              <a:rPr lang="es-PE" sz="1500" dirty="0" err="1" smtClean="0">
                <a:solidFill>
                  <a:srgbClr val="000000"/>
                </a:solidFill>
                <a:latin typeface="Arial" pitchFamily="34" charset="0"/>
                <a:cs typeface="Arial" pitchFamily="34" charset="0"/>
              </a:rPr>
              <a:t>Amenity</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Environ</a:t>
            </a:r>
            <a:r>
              <a:rPr lang="es-PE" sz="1500" dirty="0" smtClean="0">
                <a:solidFill>
                  <a:srgbClr val="000000"/>
                </a:solidFill>
                <a:latin typeface="Arial" pitchFamily="34" charset="0"/>
                <a:cs typeface="Arial" pitchFamily="34" charset="0"/>
              </a:rPr>
              <a:t>mental </a:t>
            </a:r>
            <a:r>
              <a:rPr lang="es-PE" sz="1500" dirty="0" err="1" smtClean="0">
                <a:solidFill>
                  <a:srgbClr val="000000"/>
                </a:solidFill>
                <a:latin typeface="Arial" pitchFamily="34" charset="0"/>
                <a:cs typeface="Arial" pitchFamily="34" charset="0"/>
              </a:rPr>
              <a:t>Protection</a:t>
            </a:r>
            <a:endParaRPr kumimoji="0" lang="es-PE" sz="1500" b="0" i="0" u="none" strike="noStrike" cap="none" normalizeH="0" baseline="0" dirty="0">
              <a:ln>
                <a:noFill/>
              </a:ln>
              <a:solidFill>
                <a:srgbClr val="000000"/>
              </a:solidFill>
              <a:effectLst/>
              <a:latin typeface="Arial" pitchFamily="34" charset="0"/>
              <a:cs typeface="Arial" pitchFamily="34" charset="0"/>
            </a:endParaRPr>
          </a:p>
        </p:txBody>
      </p:sp>
      <p:sp>
        <p:nvSpPr>
          <p:cNvPr id="17" name="Rounded Rectangle 16"/>
          <p:cNvSpPr/>
          <p:nvPr/>
        </p:nvSpPr>
        <p:spPr bwMode="auto">
          <a:xfrm>
            <a:off x="6019800" y="1752600"/>
            <a:ext cx="1295400" cy="8956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lang="es-PE" sz="1600" dirty="0" err="1" smtClean="0">
                <a:solidFill>
                  <a:srgbClr val="000000"/>
                </a:solidFill>
                <a:latin typeface="Arial" pitchFamily="34" charset="0"/>
                <a:cs typeface="Arial" pitchFamily="34" charset="0"/>
              </a:rPr>
              <a:t>Limits</a:t>
            </a:r>
            <a:r>
              <a:rPr lang="es-PE" sz="1600" dirty="0" smtClean="0">
                <a:solidFill>
                  <a:srgbClr val="000000"/>
                </a:solidFill>
                <a:latin typeface="Arial" pitchFamily="34" charset="0"/>
                <a:cs typeface="Arial" pitchFamily="34" charset="0"/>
              </a:rPr>
              <a:t> </a:t>
            </a:r>
            <a:r>
              <a:rPr lang="es-PE" sz="1600" dirty="0" err="1" smtClean="0">
                <a:solidFill>
                  <a:srgbClr val="000000"/>
                </a:solidFill>
                <a:latin typeface="Arial" pitchFamily="34" charset="0"/>
                <a:cs typeface="Arial" pitchFamily="34" charset="0"/>
              </a:rPr>
              <a:t>on</a:t>
            </a:r>
            <a:r>
              <a:rPr lang="es-PE" sz="1600" dirty="0" smtClean="0">
                <a:solidFill>
                  <a:srgbClr val="000000"/>
                </a:solidFill>
                <a:latin typeface="Arial" pitchFamily="34" charset="0"/>
                <a:cs typeface="Arial" pitchFamily="34" charset="0"/>
              </a:rPr>
              <a:t> Natural </a:t>
            </a:r>
            <a:r>
              <a:rPr lang="es-PE" sz="1600" dirty="0" err="1" smtClean="0">
                <a:solidFill>
                  <a:srgbClr val="000000"/>
                </a:solidFill>
                <a:latin typeface="Arial" pitchFamily="34" charset="0"/>
                <a:cs typeface="Arial" pitchFamily="34" charset="0"/>
              </a:rPr>
              <a:t>Resources</a:t>
            </a:r>
            <a:endParaRPr kumimoji="0" lang="es-PE" sz="1600" b="0" i="0" u="none" strike="noStrike" cap="none" normalizeH="0" baseline="0" dirty="0">
              <a:ln>
                <a:noFill/>
              </a:ln>
              <a:solidFill>
                <a:srgbClr val="000000"/>
              </a:solidFill>
              <a:effectLst/>
              <a:latin typeface="Arial" pitchFamily="34" charset="0"/>
              <a:cs typeface="Arial" pitchFamily="34" charset="0"/>
            </a:endParaRPr>
          </a:p>
        </p:txBody>
      </p:sp>
      <p:sp>
        <p:nvSpPr>
          <p:cNvPr id="18" name="Rounded Rectangle 17"/>
          <p:cNvSpPr/>
          <p:nvPr/>
        </p:nvSpPr>
        <p:spPr bwMode="auto">
          <a:xfrm>
            <a:off x="7420100" y="1733800"/>
            <a:ext cx="1647700" cy="9144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s-PE" sz="1600" b="0" i="0" u="none" strike="noStrike" cap="none" normalizeH="0" baseline="0" dirty="0" err="1" smtClean="0">
                <a:ln>
                  <a:noFill/>
                </a:ln>
                <a:solidFill>
                  <a:srgbClr val="000000"/>
                </a:solidFill>
                <a:effectLst/>
                <a:latin typeface="Arial" pitchFamily="34" charset="0"/>
                <a:cs typeface="Arial" pitchFamily="34" charset="0"/>
              </a:rPr>
              <a:t>Intergenera-tional</a:t>
            </a:r>
            <a:r>
              <a:rPr kumimoji="0" lang="es-PE" sz="1600" b="0" i="0" u="none" strike="noStrike" cap="none" normalizeH="0" dirty="0" smtClean="0">
                <a:ln>
                  <a:noFill/>
                </a:ln>
                <a:solidFill>
                  <a:srgbClr val="000000"/>
                </a:solidFill>
                <a:effectLst/>
                <a:latin typeface="Arial" pitchFamily="34" charset="0"/>
                <a:cs typeface="Arial" pitchFamily="34" charset="0"/>
              </a:rPr>
              <a:t> </a:t>
            </a:r>
            <a:r>
              <a:rPr kumimoji="0" lang="es-PE" sz="1600" b="0" i="0" u="none" strike="noStrike" cap="none" normalizeH="0" dirty="0" err="1" smtClean="0">
                <a:ln>
                  <a:noFill/>
                </a:ln>
                <a:solidFill>
                  <a:srgbClr val="000000"/>
                </a:solidFill>
                <a:effectLst/>
                <a:latin typeface="Arial" pitchFamily="34" charset="0"/>
                <a:cs typeface="Arial" pitchFamily="34" charset="0"/>
              </a:rPr>
              <a:t>equity</a:t>
            </a:r>
            <a:r>
              <a:rPr kumimoji="0" lang="es-PE" sz="1600" b="0" i="0" u="none" strike="noStrike" cap="none" normalizeH="0" dirty="0" smtClean="0">
                <a:ln>
                  <a:noFill/>
                </a:ln>
                <a:solidFill>
                  <a:srgbClr val="000000"/>
                </a:solidFill>
                <a:effectLst/>
                <a:latin typeface="Arial" pitchFamily="34" charset="0"/>
                <a:cs typeface="Arial" pitchFamily="34" charset="0"/>
              </a:rPr>
              <a:t>, </a:t>
            </a:r>
            <a:r>
              <a:rPr kumimoji="0" lang="es-PE" sz="1600" b="0" i="0" u="none" strike="noStrike" cap="none" normalizeH="0" dirty="0" err="1" smtClean="0">
                <a:ln>
                  <a:noFill/>
                </a:ln>
                <a:solidFill>
                  <a:srgbClr val="000000"/>
                </a:solidFill>
                <a:effectLst/>
                <a:latin typeface="Arial" pitchFamily="34" charset="0"/>
                <a:cs typeface="Arial" pitchFamily="34" charset="0"/>
              </a:rPr>
              <a:t>Resilience</a:t>
            </a:r>
            <a:r>
              <a:rPr kumimoji="0" lang="es-PE" sz="1600" b="0" i="0" u="none" strike="noStrike" cap="none" normalizeH="0" dirty="0" smtClean="0">
                <a:ln>
                  <a:noFill/>
                </a:ln>
                <a:solidFill>
                  <a:srgbClr val="000000"/>
                </a:solidFill>
                <a:effectLst/>
                <a:latin typeface="Arial" pitchFamily="34" charset="0"/>
                <a:cs typeface="Arial" pitchFamily="34" charset="0"/>
              </a:rPr>
              <a:t> </a:t>
            </a:r>
            <a:r>
              <a:rPr kumimoji="0" lang="es-PE" sz="1600" b="0" i="0" u="none" strike="noStrike" cap="none" normalizeH="0" dirty="0" err="1" smtClean="0">
                <a:ln>
                  <a:noFill/>
                </a:ln>
                <a:solidFill>
                  <a:srgbClr val="000000"/>
                </a:solidFill>
                <a:effectLst/>
                <a:latin typeface="Arial" pitchFamily="34" charset="0"/>
                <a:cs typeface="Arial" pitchFamily="34" charset="0"/>
              </a:rPr>
              <a:t>to</a:t>
            </a:r>
            <a:r>
              <a:rPr kumimoji="0" lang="es-PE" sz="1600" b="0" i="0" u="none" strike="noStrike" cap="none" normalizeH="0" dirty="0" smtClean="0">
                <a:ln>
                  <a:noFill/>
                </a:ln>
                <a:solidFill>
                  <a:srgbClr val="000000"/>
                </a:solidFill>
                <a:effectLst/>
                <a:latin typeface="Arial" pitchFamily="34" charset="0"/>
                <a:cs typeface="Arial" pitchFamily="34" charset="0"/>
              </a:rPr>
              <a:t> CC</a:t>
            </a:r>
            <a:endParaRPr kumimoji="0" lang="es-PE" sz="1600" b="0" i="0" u="none" strike="noStrike" cap="none" normalizeH="0" baseline="0" dirty="0">
              <a:ln>
                <a:noFill/>
              </a:ln>
              <a:solidFill>
                <a:srgbClr val="000000"/>
              </a:solidFill>
              <a:effectLst/>
              <a:latin typeface="Arial" pitchFamily="34" charset="0"/>
              <a:cs typeface="Arial" pitchFamily="34" charset="0"/>
            </a:endParaRPr>
          </a:p>
        </p:txBody>
      </p:sp>
      <p:sp>
        <p:nvSpPr>
          <p:cNvPr id="19" name="Rounded Rectangle 18"/>
          <p:cNvSpPr/>
          <p:nvPr/>
        </p:nvSpPr>
        <p:spPr bwMode="auto">
          <a:xfrm>
            <a:off x="1600200" y="1752600"/>
            <a:ext cx="1295400" cy="8956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s-PE" sz="1600" b="0" i="0" u="none" strike="noStrike" cap="none" normalizeH="0" baseline="0" dirty="0" err="1" smtClean="0">
                <a:ln>
                  <a:noFill/>
                </a:ln>
                <a:solidFill>
                  <a:srgbClr val="000000"/>
                </a:solidFill>
                <a:effectLst/>
                <a:latin typeface="Arial" pitchFamily="34" charset="0"/>
                <a:cs typeface="Arial" pitchFamily="34" charset="0"/>
              </a:rPr>
              <a:t>Public</a:t>
            </a:r>
            <a:r>
              <a:rPr kumimoji="0" lang="es-PE" sz="1600" b="0" i="0" u="none" strike="noStrike" cap="none" normalizeH="0" baseline="0" dirty="0" smtClean="0">
                <a:ln>
                  <a:noFill/>
                </a:ln>
                <a:solidFill>
                  <a:srgbClr val="000000"/>
                </a:solidFill>
                <a:effectLst/>
                <a:latin typeface="Arial" pitchFamily="34" charset="0"/>
                <a:cs typeface="Arial" pitchFamily="34" charset="0"/>
              </a:rPr>
              <a:t> </a:t>
            </a:r>
            <a:r>
              <a:rPr kumimoji="0" lang="es-PE" sz="1600" b="0" i="0" u="none" strike="noStrike" cap="none" normalizeH="0" baseline="0" dirty="0" err="1" smtClean="0">
                <a:ln>
                  <a:noFill/>
                </a:ln>
                <a:solidFill>
                  <a:srgbClr val="000000"/>
                </a:solidFill>
                <a:effectLst/>
                <a:latin typeface="Arial" pitchFamily="34" charset="0"/>
                <a:cs typeface="Arial" pitchFamily="34" charset="0"/>
              </a:rPr>
              <a:t>Health</a:t>
            </a:r>
            <a:r>
              <a:rPr kumimoji="0" lang="es-PE" sz="1600" b="0" i="0" u="none" strike="noStrike" cap="none" normalizeH="0" baseline="0" dirty="0" smtClean="0">
                <a:ln>
                  <a:noFill/>
                </a:ln>
                <a:solidFill>
                  <a:srgbClr val="000000"/>
                </a:solidFill>
                <a:effectLst/>
                <a:latin typeface="Arial" pitchFamily="34" charset="0"/>
                <a:cs typeface="Arial" pitchFamily="34" charset="0"/>
              </a:rPr>
              <a:t> </a:t>
            </a:r>
            <a:r>
              <a:rPr kumimoji="0" lang="es-PE" sz="1600" b="0" i="0" u="none" strike="noStrike" cap="none" normalizeH="0" baseline="0" dirty="0" err="1" smtClean="0">
                <a:ln>
                  <a:noFill/>
                </a:ln>
                <a:solidFill>
                  <a:srgbClr val="000000"/>
                </a:solidFill>
                <a:effectLst/>
                <a:latin typeface="Arial" pitchFamily="34" charset="0"/>
                <a:cs typeface="Arial" pitchFamily="34" charset="0"/>
              </a:rPr>
              <a:t>Protection</a:t>
            </a:r>
            <a:endParaRPr kumimoji="0" lang="es-PE" sz="1600" b="0" i="0" u="none" strike="noStrike" cap="none" normalizeH="0" baseline="0" dirty="0">
              <a:ln>
                <a:noFill/>
              </a:ln>
              <a:solidFill>
                <a:srgbClr val="000000"/>
              </a:solidFill>
              <a:effectLst/>
              <a:latin typeface="Arial" pitchFamily="34" charset="0"/>
              <a:cs typeface="Arial" pitchFamily="34" charset="0"/>
            </a:endParaRPr>
          </a:p>
        </p:txBody>
      </p:sp>
      <p:cxnSp>
        <p:nvCxnSpPr>
          <p:cNvPr id="21" name="Straight Arrow Connector 20"/>
          <p:cNvCxnSpPr>
            <a:stCxn id="14" idx="2"/>
          </p:cNvCxnSpPr>
          <p:nvPr/>
        </p:nvCxnSpPr>
        <p:spPr bwMode="auto">
          <a:xfrm flipH="1">
            <a:off x="837406" y="2648200"/>
            <a:ext cx="794" cy="45799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4" name="Straight Arrow Connector 23"/>
          <p:cNvCxnSpPr/>
          <p:nvPr/>
        </p:nvCxnSpPr>
        <p:spPr bwMode="auto">
          <a:xfrm rot="5400000">
            <a:off x="2057400" y="2876800"/>
            <a:ext cx="457994" cy="79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5" name="Straight Arrow Connector 24"/>
          <p:cNvCxnSpPr/>
          <p:nvPr/>
        </p:nvCxnSpPr>
        <p:spPr bwMode="auto">
          <a:xfrm rot="5400000">
            <a:off x="3429000" y="2876800"/>
            <a:ext cx="457994" cy="79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6" name="Straight Arrow Connector 25"/>
          <p:cNvCxnSpPr/>
          <p:nvPr/>
        </p:nvCxnSpPr>
        <p:spPr bwMode="auto">
          <a:xfrm rot="5400000">
            <a:off x="4648200" y="2876006"/>
            <a:ext cx="457994" cy="79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7" name="Straight Arrow Connector 26"/>
          <p:cNvCxnSpPr/>
          <p:nvPr/>
        </p:nvCxnSpPr>
        <p:spPr bwMode="auto">
          <a:xfrm rot="5400000">
            <a:off x="6323806" y="2894806"/>
            <a:ext cx="457994" cy="79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cxnSp>
        <p:nvCxnSpPr>
          <p:cNvPr id="28" name="Straight Arrow Connector 27"/>
          <p:cNvCxnSpPr/>
          <p:nvPr/>
        </p:nvCxnSpPr>
        <p:spPr bwMode="auto">
          <a:xfrm rot="5400000">
            <a:off x="7724900" y="2876800"/>
            <a:ext cx="457994" cy="794"/>
          </a:xfrm>
          <a:prstGeom prst="straightConnector1">
            <a:avLst/>
          </a:prstGeom>
          <a:solidFill>
            <a:schemeClr val="accent1"/>
          </a:solidFill>
          <a:ln w="38100" cap="flat" cmpd="sng" algn="ctr">
            <a:solidFill>
              <a:srgbClr val="FFC000"/>
            </a:solidFill>
            <a:prstDash val="solid"/>
            <a:round/>
            <a:headEnd type="none" w="med" len="med"/>
            <a:tailEnd type="arrow"/>
          </a:ln>
          <a:effectLst/>
        </p:spPr>
      </p:cxnSp>
      <p:sp>
        <p:nvSpPr>
          <p:cNvPr id="29" name="Rounded Rectangle 28"/>
          <p:cNvSpPr/>
          <p:nvPr/>
        </p:nvSpPr>
        <p:spPr bwMode="auto">
          <a:xfrm>
            <a:off x="152400" y="4705600"/>
            <a:ext cx="1219200" cy="1314200"/>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s-PE" sz="1500" b="0" i="0" u="none" strike="noStrike" cap="none" normalizeH="0" baseline="0" dirty="0" err="1" smtClean="0">
                <a:ln>
                  <a:noFill/>
                </a:ln>
                <a:solidFill>
                  <a:srgbClr val="000000"/>
                </a:solidFill>
                <a:effectLst/>
                <a:latin typeface="Arial" pitchFamily="34" charset="0"/>
                <a:cs typeface="Arial" pitchFamily="34" charset="0"/>
              </a:rPr>
              <a:t>Supply</a:t>
            </a:r>
            <a:r>
              <a:rPr kumimoji="0" lang="es-PE" sz="1500" b="0" i="0" u="none" strike="noStrike" cap="none" normalizeH="0" baseline="0" dirty="0" smtClean="0">
                <a:ln>
                  <a:noFill/>
                </a:ln>
                <a:solidFill>
                  <a:srgbClr val="000000"/>
                </a:solidFill>
                <a:effectLst/>
                <a:latin typeface="Arial" pitchFamily="34" charset="0"/>
                <a:cs typeface="Arial" pitchFamily="34" charset="0"/>
              </a:rPr>
              <a:t> </a:t>
            </a:r>
            <a:r>
              <a:rPr kumimoji="0" lang="es-PE" sz="1500" b="0" i="0" u="none" strike="noStrike" cap="none" normalizeH="0" baseline="0" dirty="0" err="1" smtClean="0">
                <a:ln>
                  <a:noFill/>
                </a:ln>
                <a:solidFill>
                  <a:srgbClr val="000000"/>
                </a:solidFill>
                <a:effectLst/>
                <a:latin typeface="Arial" pitchFamily="34" charset="0"/>
                <a:cs typeface="Arial" pitchFamily="34" charset="0"/>
              </a:rPr>
              <a:t>Hydraulics</a:t>
            </a:r>
            <a:endParaRPr kumimoji="0" lang="es-PE" sz="1500" b="0" i="0" u="none" strike="noStrike" cap="none" normalizeH="0" baseline="0" dirty="0">
              <a:ln>
                <a:noFill/>
              </a:ln>
              <a:solidFill>
                <a:srgbClr val="000000"/>
              </a:solidFill>
              <a:effectLst/>
              <a:latin typeface="Arial" pitchFamily="34" charset="0"/>
              <a:cs typeface="Arial" pitchFamily="34" charset="0"/>
            </a:endParaRPr>
          </a:p>
        </p:txBody>
      </p:sp>
      <p:sp>
        <p:nvSpPr>
          <p:cNvPr id="30" name="Rounded Rectangle 29"/>
          <p:cNvSpPr/>
          <p:nvPr/>
        </p:nvSpPr>
        <p:spPr bwMode="auto">
          <a:xfrm>
            <a:off x="2743200" y="4705600"/>
            <a:ext cx="1588114" cy="1314200"/>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s-PE" sz="1500" b="0" i="0" u="none" strike="noStrike" cap="none" normalizeH="0" baseline="0" dirty="0" err="1" smtClean="0">
                <a:ln>
                  <a:noFill/>
                </a:ln>
                <a:solidFill>
                  <a:srgbClr val="000000"/>
                </a:solidFill>
                <a:effectLst/>
                <a:latin typeface="Arial" pitchFamily="34" charset="0"/>
                <a:cs typeface="Arial" pitchFamily="34" charset="0"/>
              </a:rPr>
              <a:t>Drainage</a:t>
            </a:r>
            <a:r>
              <a:rPr kumimoji="0" lang="es-PE" sz="1500" b="0" i="0" u="none" strike="noStrike" cap="none" normalizeH="0" baseline="0" dirty="0" smtClean="0">
                <a:ln>
                  <a:noFill/>
                </a:ln>
                <a:solidFill>
                  <a:srgbClr val="000000"/>
                </a:solidFill>
                <a:effectLst/>
                <a:latin typeface="Arial" pitchFamily="34" charset="0"/>
                <a:cs typeface="Arial" pitchFamily="34" charset="0"/>
              </a:rPr>
              <a:t>,</a:t>
            </a:r>
            <a:r>
              <a:rPr kumimoji="0" lang="es-PE" sz="1500" b="0" i="0" u="none" strike="noStrike" cap="none" normalizeH="0" dirty="0" smtClean="0">
                <a:ln>
                  <a:noFill/>
                </a:ln>
                <a:solidFill>
                  <a:srgbClr val="000000"/>
                </a:solidFill>
                <a:effectLst/>
                <a:latin typeface="Arial" pitchFamily="34" charset="0"/>
                <a:cs typeface="Arial" pitchFamily="34" charset="0"/>
              </a:rPr>
              <a:t> </a:t>
            </a:r>
            <a:r>
              <a:rPr kumimoji="0" lang="es-PE" sz="1500" b="0" i="0" u="none" strike="noStrike" cap="none" normalizeH="0" dirty="0" err="1" smtClean="0">
                <a:ln>
                  <a:noFill/>
                </a:ln>
                <a:solidFill>
                  <a:srgbClr val="000000"/>
                </a:solidFill>
                <a:effectLst/>
                <a:latin typeface="Arial" pitchFamily="34" charset="0"/>
                <a:cs typeface="Arial" pitchFamily="34" charset="0"/>
              </a:rPr>
              <a:t>Channelisation</a:t>
            </a:r>
            <a:endParaRPr kumimoji="0" lang="es-PE" sz="1500" b="0" i="0" u="none" strike="noStrike" cap="none" normalizeH="0" baseline="0" dirty="0">
              <a:ln>
                <a:noFill/>
              </a:ln>
              <a:solidFill>
                <a:srgbClr val="000000"/>
              </a:solidFill>
              <a:effectLst/>
              <a:latin typeface="Arial" pitchFamily="34" charset="0"/>
              <a:cs typeface="Arial" pitchFamily="34" charset="0"/>
            </a:endParaRPr>
          </a:p>
        </p:txBody>
      </p:sp>
      <p:sp>
        <p:nvSpPr>
          <p:cNvPr id="31" name="Rounded Rectangle 30"/>
          <p:cNvSpPr/>
          <p:nvPr/>
        </p:nvSpPr>
        <p:spPr bwMode="auto">
          <a:xfrm>
            <a:off x="4414047" y="4705600"/>
            <a:ext cx="1300953" cy="1314200"/>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lang="es-PE" sz="1500" dirty="0" smtClean="0">
                <a:solidFill>
                  <a:srgbClr val="000000"/>
                </a:solidFill>
                <a:latin typeface="Arial" pitchFamily="34" charset="0"/>
                <a:cs typeface="Arial" pitchFamily="34" charset="0"/>
              </a:rPr>
              <a:t>Point and </a:t>
            </a:r>
            <a:r>
              <a:rPr lang="es-PE" sz="1500" dirty="0" err="1" smtClean="0">
                <a:solidFill>
                  <a:srgbClr val="000000"/>
                </a:solidFill>
                <a:latin typeface="Arial" pitchFamily="34" charset="0"/>
                <a:cs typeface="Arial" pitchFamily="34" charset="0"/>
              </a:rPr>
              <a:t>Diffuse</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Source</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Pollution</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Mgmt</a:t>
            </a:r>
            <a:endParaRPr kumimoji="0" lang="es-PE" sz="1500" b="0" i="0" u="none" strike="noStrike" cap="none" normalizeH="0" baseline="0" dirty="0">
              <a:ln>
                <a:noFill/>
              </a:ln>
              <a:solidFill>
                <a:srgbClr val="000000"/>
              </a:solidFill>
              <a:effectLst/>
              <a:latin typeface="Arial" pitchFamily="34" charset="0"/>
              <a:cs typeface="Arial" pitchFamily="34" charset="0"/>
            </a:endParaRPr>
          </a:p>
        </p:txBody>
      </p:sp>
      <p:sp>
        <p:nvSpPr>
          <p:cNvPr id="32" name="Rounded Rectangle 31"/>
          <p:cNvSpPr/>
          <p:nvPr/>
        </p:nvSpPr>
        <p:spPr bwMode="auto">
          <a:xfrm>
            <a:off x="5791200" y="4648200"/>
            <a:ext cx="1371600" cy="1432414"/>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lang="es-PE" sz="1500" dirty="0" err="1" smtClean="0">
                <a:solidFill>
                  <a:srgbClr val="000000"/>
                </a:solidFill>
                <a:latin typeface="Arial" pitchFamily="34" charset="0"/>
                <a:cs typeface="Arial" pitchFamily="34" charset="0"/>
              </a:rPr>
              <a:t>Diverse</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fit-for-sources</a:t>
            </a:r>
            <a:r>
              <a:rPr lang="es-PE" sz="1500" dirty="0" smtClean="0">
                <a:solidFill>
                  <a:srgbClr val="000000"/>
                </a:solidFill>
                <a:latin typeface="Arial" pitchFamily="34" charset="0"/>
                <a:cs typeface="Arial" pitchFamily="34" charset="0"/>
              </a:rPr>
              <a:t> &amp; conserva-tion, </a:t>
            </a:r>
            <a:r>
              <a:rPr lang="es-PE" sz="1500" dirty="0" err="1" smtClean="0">
                <a:solidFill>
                  <a:srgbClr val="000000"/>
                </a:solidFill>
                <a:latin typeface="Arial" pitchFamily="34" charset="0"/>
                <a:cs typeface="Arial" pitchFamily="34" charset="0"/>
              </a:rPr>
              <a:t>waterway</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protection</a:t>
            </a:r>
            <a:r>
              <a:rPr lang="es-PE" sz="1500" dirty="0" smtClean="0">
                <a:solidFill>
                  <a:srgbClr val="000000"/>
                </a:solidFill>
                <a:latin typeface="Arial" pitchFamily="34" charset="0"/>
                <a:cs typeface="Arial" pitchFamily="34" charset="0"/>
              </a:rPr>
              <a:t> </a:t>
            </a:r>
            <a:endParaRPr kumimoji="0" lang="es-PE" sz="1500" b="0" i="0" u="none" strike="noStrike" cap="none" normalizeH="0" baseline="0" dirty="0">
              <a:ln>
                <a:noFill/>
              </a:ln>
              <a:solidFill>
                <a:srgbClr val="000000"/>
              </a:solidFill>
              <a:effectLst/>
              <a:latin typeface="Arial" pitchFamily="34" charset="0"/>
              <a:cs typeface="Arial" pitchFamily="34" charset="0"/>
            </a:endParaRPr>
          </a:p>
        </p:txBody>
      </p:sp>
      <p:sp>
        <p:nvSpPr>
          <p:cNvPr id="33" name="Rounded Rectangle 32"/>
          <p:cNvSpPr/>
          <p:nvPr/>
        </p:nvSpPr>
        <p:spPr bwMode="auto">
          <a:xfrm>
            <a:off x="7239000" y="4495800"/>
            <a:ext cx="1828800" cy="1576336"/>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s-PE" sz="1500" b="0" i="0" u="none" strike="noStrike" cap="none" normalizeH="0" baseline="0" dirty="0" err="1" smtClean="0">
                <a:ln>
                  <a:noFill/>
                </a:ln>
                <a:solidFill>
                  <a:srgbClr val="000000"/>
                </a:solidFill>
                <a:effectLst/>
                <a:latin typeface="Arial" pitchFamily="34" charset="0"/>
                <a:cs typeface="Arial" pitchFamily="34" charset="0"/>
              </a:rPr>
              <a:t>Adaptive</a:t>
            </a:r>
            <a:r>
              <a:rPr kumimoji="0" lang="es-PE" sz="1500" b="0" i="0" u="none" strike="noStrike" cap="none" normalizeH="0" baseline="0" dirty="0" smtClean="0">
                <a:ln>
                  <a:noFill/>
                </a:ln>
                <a:solidFill>
                  <a:srgbClr val="000000"/>
                </a:solidFill>
                <a:effectLst/>
                <a:latin typeface="Arial" pitchFamily="34" charset="0"/>
                <a:cs typeface="Arial" pitchFamily="34" charset="0"/>
              </a:rPr>
              <a:t> </a:t>
            </a:r>
            <a:r>
              <a:rPr kumimoji="0" lang="es-PE" sz="1500" b="0" i="0" u="none" strike="noStrike" cap="none" normalizeH="0" baseline="0" dirty="0" err="1" smtClean="0">
                <a:ln>
                  <a:noFill/>
                </a:ln>
                <a:solidFill>
                  <a:srgbClr val="000000"/>
                </a:solidFill>
                <a:effectLst/>
                <a:latin typeface="Arial" pitchFamily="34" charset="0"/>
                <a:cs typeface="Arial" pitchFamily="34" charset="0"/>
              </a:rPr>
              <a:t>multi-functional</a:t>
            </a:r>
            <a:r>
              <a:rPr kumimoji="0" lang="es-PE" sz="1500" b="0" i="0" u="none" strike="noStrike" cap="none" normalizeH="0" baseline="0" dirty="0" smtClean="0">
                <a:ln>
                  <a:noFill/>
                </a:ln>
                <a:solidFill>
                  <a:srgbClr val="000000"/>
                </a:solidFill>
                <a:effectLst/>
                <a:latin typeface="Arial" pitchFamily="34" charset="0"/>
                <a:cs typeface="Arial" pitchFamily="34" charset="0"/>
              </a:rPr>
              <a:t> </a:t>
            </a:r>
            <a:r>
              <a:rPr kumimoji="0" lang="es-PE" sz="1500" b="0" i="0" u="none" strike="noStrike" cap="none" normalizeH="0" baseline="0" dirty="0" err="1" smtClean="0">
                <a:ln>
                  <a:noFill/>
                </a:ln>
                <a:solidFill>
                  <a:srgbClr val="000000"/>
                </a:solidFill>
                <a:effectLst/>
                <a:latin typeface="Arial" pitchFamily="34" charset="0"/>
                <a:cs typeface="Arial" pitchFamily="34" charset="0"/>
              </a:rPr>
              <a:t>infrastructure</a:t>
            </a:r>
            <a:r>
              <a:rPr kumimoji="0" lang="es-PE" sz="1500" b="0" i="0" u="none" strike="noStrike" cap="none" normalizeH="0" baseline="0" dirty="0" smtClean="0">
                <a:ln>
                  <a:noFill/>
                </a:ln>
                <a:solidFill>
                  <a:srgbClr val="000000"/>
                </a:solidFill>
                <a:effectLst/>
                <a:latin typeface="Arial" pitchFamily="34" charset="0"/>
                <a:cs typeface="Arial" pitchFamily="34" charset="0"/>
              </a:rPr>
              <a:t> &amp;</a:t>
            </a:r>
            <a:r>
              <a:rPr kumimoji="0" lang="es-PE" sz="1500" b="0" i="0" u="none" strike="noStrike" cap="none" normalizeH="0" dirty="0" smtClean="0">
                <a:ln>
                  <a:noFill/>
                </a:ln>
                <a:solidFill>
                  <a:srgbClr val="000000"/>
                </a:solidFill>
                <a:effectLst/>
                <a:latin typeface="Arial" pitchFamily="34" charset="0"/>
                <a:cs typeface="Arial" pitchFamily="34" charset="0"/>
              </a:rPr>
              <a:t> </a:t>
            </a:r>
            <a:r>
              <a:rPr kumimoji="0" lang="es-PE" sz="1500" b="0" i="0" u="none" strike="noStrike" cap="none" normalizeH="0" dirty="0" err="1" smtClean="0">
                <a:ln>
                  <a:noFill/>
                </a:ln>
                <a:solidFill>
                  <a:srgbClr val="000000"/>
                </a:solidFill>
                <a:effectLst/>
                <a:latin typeface="Arial" pitchFamily="34" charset="0"/>
                <a:cs typeface="Arial" pitchFamily="34" charset="0"/>
              </a:rPr>
              <a:t>urban</a:t>
            </a:r>
            <a:r>
              <a:rPr kumimoji="0" lang="es-PE" sz="1500" b="0" i="0" u="none" strike="noStrike" cap="none" normalizeH="0" dirty="0" smtClean="0">
                <a:ln>
                  <a:noFill/>
                </a:ln>
                <a:solidFill>
                  <a:srgbClr val="000000"/>
                </a:solidFill>
                <a:effectLst/>
                <a:latin typeface="Arial" pitchFamily="34" charset="0"/>
                <a:cs typeface="Arial" pitchFamily="34" charset="0"/>
              </a:rPr>
              <a:t> </a:t>
            </a:r>
            <a:r>
              <a:rPr kumimoji="0" lang="es-PE" sz="1500" b="0" i="0" u="none" strike="noStrike" cap="none" normalizeH="0" dirty="0" err="1" smtClean="0">
                <a:ln>
                  <a:noFill/>
                </a:ln>
                <a:solidFill>
                  <a:srgbClr val="000000"/>
                </a:solidFill>
                <a:effectLst/>
                <a:latin typeface="Arial" pitchFamily="34" charset="0"/>
                <a:cs typeface="Arial" pitchFamily="34" charset="0"/>
              </a:rPr>
              <a:t>design</a:t>
            </a:r>
            <a:r>
              <a:rPr kumimoji="0" lang="es-PE" sz="1500" b="0" i="0" u="none" strike="noStrike" cap="none" normalizeH="0" dirty="0" smtClean="0">
                <a:ln>
                  <a:noFill/>
                </a:ln>
                <a:solidFill>
                  <a:srgbClr val="000000"/>
                </a:solidFill>
                <a:effectLst/>
                <a:latin typeface="Arial" pitchFamily="34" charset="0"/>
                <a:cs typeface="Arial" pitchFamily="34" charset="0"/>
              </a:rPr>
              <a:t> </a:t>
            </a:r>
            <a:r>
              <a:rPr kumimoji="0" lang="es-PE" sz="1500" b="0" i="0" u="none" strike="noStrike" cap="none" normalizeH="0" dirty="0" err="1" smtClean="0">
                <a:ln>
                  <a:noFill/>
                </a:ln>
                <a:solidFill>
                  <a:srgbClr val="000000"/>
                </a:solidFill>
                <a:effectLst/>
                <a:latin typeface="Arial" pitchFamily="34" charset="0"/>
                <a:cs typeface="Arial" pitchFamily="34" charset="0"/>
              </a:rPr>
              <a:t>reinforcing</a:t>
            </a:r>
            <a:r>
              <a:rPr kumimoji="0" lang="es-PE" sz="1500" b="0" i="0" u="none" strike="noStrike" cap="none" normalizeH="0" dirty="0" smtClean="0">
                <a:ln>
                  <a:noFill/>
                </a:ln>
                <a:solidFill>
                  <a:srgbClr val="000000"/>
                </a:solidFill>
                <a:effectLst/>
                <a:latin typeface="Arial" pitchFamily="34" charset="0"/>
                <a:cs typeface="Arial" pitchFamily="34" charset="0"/>
              </a:rPr>
              <a:t> </a:t>
            </a:r>
            <a:r>
              <a:rPr kumimoji="0" lang="es-PE" sz="1500" b="0" i="0" u="none" strike="noStrike" cap="none" normalizeH="0" dirty="0" err="1" smtClean="0">
                <a:ln>
                  <a:noFill/>
                </a:ln>
                <a:solidFill>
                  <a:srgbClr val="000000"/>
                </a:solidFill>
                <a:effectLst/>
                <a:latin typeface="Arial" pitchFamily="34" charset="0"/>
                <a:cs typeface="Arial" pitchFamily="34" charset="0"/>
              </a:rPr>
              <a:t>water</a:t>
            </a:r>
            <a:r>
              <a:rPr kumimoji="0" lang="es-PE" sz="1500" b="0" i="0" u="none" strike="noStrike" cap="none" normalizeH="0" dirty="0" smtClean="0">
                <a:ln>
                  <a:noFill/>
                </a:ln>
                <a:solidFill>
                  <a:srgbClr val="000000"/>
                </a:solidFill>
                <a:effectLst/>
                <a:latin typeface="Arial" pitchFamily="34" charset="0"/>
                <a:cs typeface="Arial" pitchFamily="34" charset="0"/>
              </a:rPr>
              <a:t> </a:t>
            </a:r>
            <a:r>
              <a:rPr kumimoji="0" lang="es-PE" sz="1500" b="0" i="0" u="none" strike="noStrike" cap="none" normalizeH="0" dirty="0" err="1" smtClean="0">
                <a:ln>
                  <a:noFill/>
                </a:ln>
                <a:solidFill>
                  <a:srgbClr val="000000"/>
                </a:solidFill>
                <a:effectLst/>
                <a:latin typeface="Arial" pitchFamily="34" charset="0"/>
                <a:cs typeface="Arial" pitchFamily="34" charset="0"/>
              </a:rPr>
              <a:t>sensitive</a:t>
            </a:r>
            <a:r>
              <a:rPr kumimoji="0" lang="es-PE" sz="1500" b="0" i="0" u="none" strike="noStrike" cap="none" normalizeH="0" dirty="0" smtClean="0">
                <a:ln>
                  <a:noFill/>
                </a:ln>
                <a:solidFill>
                  <a:srgbClr val="000000"/>
                </a:solidFill>
                <a:effectLst/>
                <a:latin typeface="Arial" pitchFamily="34" charset="0"/>
                <a:cs typeface="Arial" pitchFamily="34" charset="0"/>
              </a:rPr>
              <a:t> </a:t>
            </a:r>
            <a:r>
              <a:rPr kumimoji="0" lang="es-PE" sz="1500" b="0" i="0" u="none" strike="noStrike" cap="none" normalizeH="0" dirty="0" err="1" smtClean="0">
                <a:ln>
                  <a:noFill/>
                </a:ln>
                <a:solidFill>
                  <a:srgbClr val="000000"/>
                </a:solidFill>
                <a:effectLst/>
                <a:latin typeface="Arial" pitchFamily="34" charset="0"/>
                <a:cs typeface="Arial" pitchFamily="34" charset="0"/>
              </a:rPr>
              <a:t>behaviours</a:t>
            </a:r>
            <a:endParaRPr kumimoji="0" lang="es-PE" sz="1500" b="0" i="0" u="none" strike="noStrike" cap="none" normalizeH="0" baseline="0" dirty="0">
              <a:ln>
                <a:noFill/>
              </a:ln>
              <a:solidFill>
                <a:srgbClr val="000000"/>
              </a:solidFill>
              <a:effectLst/>
              <a:latin typeface="Arial" pitchFamily="34" charset="0"/>
              <a:cs typeface="Arial" pitchFamily="34" charset="0"/>
            </a:endParaRPr>
          </a:p>
        </p:txBody>
      </p:sp>
      <p:sp>
        <p:nvSpPr>
          <p:cNvPr id="34" name="Rounded Rectangle 33"/>
          <p:cNvSpPr/>
          <p:nvPr/>
        </p:nvSpPr>
        <p:spPr bwMode="auto">
          <a:xfrm>
            <a:off x="1447800" y="4705600"/>
            <a:ext cx="1203280" cy="1314200"/>
          </a:xfrm>
          <a:prstGeom prst="roundRect">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lang="es-PE" sz="1500" dirty="0" err="1" smtClean="0">
                <a:solidFill>
                  <a:srgbClr val="000000"/>
                </a:solidFill>
                <a:latin typeface="Arial" pitchFamily="34" charset="0"/>
                <a:cs typeface="Arial" pitchFamily="34" charset="0"/>
              </a:rPr>
              <a:t>Separate</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Sewerage</a:t>
            </a:r>
            <a:r>
              <a:rPr lang="es-PE" sz="1500" dirty="0" smtClean="0">
                <a:solidFill>
                  <a:srgbClr val="000000"/>
                </a:solidFill>
                <a:latin typeface="Arial" pitchFamily="34" charset="0"/>
                <a:cs typeface="Arial" pitchFamily="34" charset="0"/>
              </a:rPr>
              <a:t> </a:t>
            </a:r>
            <a:r>
              <a:rPr lang="es-PE" sz="1500" dirty="0" err="1" smtClean="0">
                <a:solidFill>
                  <a:srgbClr val="000000"/>
                </a:solidFill>
                <a:latin typeface="Arial" pitchFamily="34" charset="0"/>
                <a:cs typeface="Arial" pitchFamily="34" charset="0"/>
              </a:rPr>
              <a:t>Schemes</a:t>
            </a:r>
            <a:endParaRPr kumimoji="0" lang="es-PE" sz="1500" b="0" i="0" u="none" strike="noStrike" cap="none" normalizeH="0" baseline="0" dirty="0">
              <a:ln>
                <a:noFill/>
              </a:ln>
              <a:solidFill>
                <a:srgbClr val="000000"/>
              </a:solidFill>
              <a:effectLst/>
              <a:latin typeface="Arial" pitchFamily="34" charset="0"/>
              <a:cs typeface="Arial" pitchFamily="34" charset="0"/>
            </a:endParaRPr>
          </a:p>
        </p:txBody>
      </p:sp>
      <p:cxnSp>
        <p:nvCxnSpPr>
          <p:cNvPr id="35" name="Straight Arrow Connector 34"/>
          <p:cNvCxnSpPr/>
          <p:nvPr/>
        </p:nvCxnSpPr>
        <p:spPr bwMode="auto">
          <a:xfrm rot="5400000">
            <a:off x="417841" y="4287628"/>
            <a:ext cx="838335" cy="794"/>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sp>
        <p:nvSpPr>
          <p:cNvPr id="54" name="TextBox 53"/>
          <p:cNvSpPr txBox="1"/>
          <p:nvPr/>
        </p:nvSpPr>
        <p:spPr>
          <a:xfrm>
            <a:off x="2837174" y="1231470"/>
            <a:ext cx="2328282" cy="338554"/>
          </a:xfrm>
          <a:prstGeom prst="rect">
            <a:avLst/>
          </a:prstGeom>
          <a:solidFill>
            <a:schemeClr val="bg1"/>
          </a:solidFill>
        </p:spPr>
        <p:txBody>
          <a:bodyPr wrap="none" rtlCol="0">
            <a:spAutoFit/>
          </a:bodyPr>
          <a:lstStyle/>
          <a:p>
            <a:r>
              <a:rPr lang="es-PE" sz="1600" b="1" dirty="0" smtClean="0">
                <a:solidFill>
                  <a:srgbClr val="000000"/>
                </a:solidFill>
                <a:latin typeface="Arial" pitchFamily="34" charset="0"/>
                <a:cs typeface="Arial" pitchFamily="34" charset="0"/>
              </a:rPr>
              <a:t>Socio-</a:t>
            </a:r>
            <a:r>
              <a:rPr lang="es-PE" sz="1600" b="1" dirty="0" err="1" smtClean="0">
                <a:solidFill>
                  <a:srgbClr val="000000"/>
                </a:solidFill>
                <a:latin typeface="Arial" pitchFamily="34" charset="0"/>
                <a:cs typeface="Arial" pitchFamily="34" charset="0"/>
              </a:rPr>
              <a:t>political</a:t>
            </a:r>
            <a:r>
              <a:rPr lang="es-PE" sz="1600" b="1" dirty="0" smtClean="0">
                <a:solidFill>
                  <a:srgbClr val="000000"/>
                </a:solidFill>
                <a:latin typeface="Arial" pitchFamily="34" charset="0"/>
                <a:cs typeface="Arial" pitchFamily="34" charset="0"/>
              </a:rPr>
              <a:t> drivers</a:t>
            </a:r>
            <a:endParaRPr lang="es-PE" sz="1600" b="1" dirty="0">
              <a:solidFill>
                <a:srgbClr val="000000"/>
              </a:solidFill>
              <a:latin typeface="Arial" pitchFamily="34" charset="0"/>
              <a:cs typeface="Arial" pitchFamily="34" charset="0"/>
            </a:endParaRPr>
          </a:p>
        </p:txBody>
      </p:sp>
      <p:cxnSp>
        <p:nvCxnSpPr>
          <p:cNvPr id="57" name="Straight Arrow Connector 56"/>
          <p:cNvCxnSpPr/>
          <p:nvPr/>
        </p:nvCxnSpPr>
        <p:spPr bwMode="auto">
          <a:xfrm>
            <a:off x="228600" y="6246812"/>
            <a:ext cx="8610600" cy="1588"/>
          </a:xfrm>
          <a:prstGeom prst="straightConnector1">
            <a:avLst/>
          </a:prstGeom>
          <a:solidFill>
            <a:schemeClr val="accent1"/>
          </a:solidFill>
          <a:ln w="57150" cap="flat" cmpd="sng" algn="ctr">
            <a:solidFill>
              <a:srgbClr val="92D050"/>
            </a:solidFill>
            <a:prstDash val="solid"/>
            <a:round/>
            <a:headEnd type="none" w="med" len="med"/>
            <a:tailEnd type="arrow"/>
          </a:ln>
          <a:effectLst/>
        </p:spPr>
      </p:cxnSp>
      <p:sp>
        <p:nvSpPr>
          <p:cNvPr id="58" name="TextBox 57"/>
          <p:cNvSpPr txBox="1"/>
          <p:nvPr/>
        </p:nvSpPr>
        <p:spPr>
          <a:xfrm>
            <a:off x="2913374" y="6062246"/>
            <a:ext cx="2807179" cy="338554"/>
          </a:xfrm>
          <a:prstGeom prst="rect">
            <a:avLst/>
          </a:prstGeom>
          <a:solidFill>
            <a:schemeClr val="bg1"/>
          </a:solidFill>
          <a:ln>
            <a:noFill/>
          </a:ln>
        </p:spPr>
        <p:txBody>
          <a:bodyPr wrap="none" rtlCol="0">
            <a:spAutoFit/>
          </a:bodyPr>
          <a:lstStyle/>
          <a:p>
            <a:r>
              <a:rPr lang="es-PE" sz="1600" b="1" dirty="0" err="1" smtClean="0">
                <a:solidFill>
                  <a:srgbClr val="000000"/>
                </a:solidFill>
                <a:latin typeface="Arial" pitchFamily="34" charset="0"/>
                <a:cs typeface="Arial" pitchFamily="34" charset="0"/>
              </a:rPr>
              <a:t>Service</a:t>
            </a:r>
            <a:r>
              <a:rPr lang="es-PE" sz="1600" b="1" dirty="0" smtClean="0">
                <a:solidFill>
                  <a:srgbClr val="000000"/>
                </a:solidFill>
                <a:latin typeface="Arial" pitchFamily="34" charset="0"/>
                <a:cs typeface="Arial" pitchFamily="34" charset="0"/>
              </a:rPr>
              <a:t> </a:t>
            </a:r>
            <a:r>
              <a:rPr lang="es-PE" sz="1600" b="1" dirty="0" err="1" smtClean="0">
                <a:solidFill>
                  <a:srgbClr val="000000"/>
                </a:solidFill>
                <a:latin typeface="Arial" pitchFamily="34" charset="0"/>
                <a:cs typeface="Arial" pitchFamily="34" charset="0"/>
              </a:rPr>
              <a:t>Delivery</a:t>
            </a:r>
            <a:r>
              <a:rPr lang="es-PE" sz="1600" b="1" dirty="0" smtClean="0">
                <a:solidFill>
                  <a:srgbClr val="000000"/>
                </a:solidFill>
                <a:latin typeface="Arial" pitchFamily="34" charset="0"/>
                <a:cs typeface="Arial" pitchFamily="34" charset="0"/>
              </a:rPr>
              <a:t> </a:t>
            </a:r>
            <a:r>
              <a:rPr lang="es-PE" sz="1600" b="1" dirty="0" err="1" smtClean="0">
                <a:solidFill>
                  <a:srgbClr val="000000"/>
                </a:solidFill>
                <a:latin typeface="Arial" pitchFamily="34" charset="0"/>
                <a:cs typeface="Arial" pitchFamily="34" charset="0"/>
              </a:rPr>
              <a:t>Functions</a:t>
            </a:r>
            <a:endParaRPr lang="es-PE" sz="1600" b="1" dirty="0">
              <a:solidFill>
                <a:srgbClr val="000000"/>
              </a:solidFill>
              <a:latin typeface="Arial" pitchFamily="34" charset="0"/>
              <a:cs typeface="Arial" pitchFamily="34" charset="0"/>
            </a:endParaRPr>
          </a:p>
        </p:txBody>
      </p:sp>
      <p:sp>
        <p:nvSpPr>
          <p:cNvPr id="59" name="Rectangle 58"/>
          <p:cNvSpPr/>
          <p:nvPr/>
        </p:nvSpPr>
        <p:spPr>
          <a:xfrm>
            <a:off x="1219200" y="6400800"/>
            <a:ext cx="7315200" cy="307777"/>
          </a:xfrm>
          <a:prstGeom prst="rect">
            <a:avLst/>
          </a:prstGeom>
        </p:spPr>
        <p:txBody>
          <a:bodyPr wrap="square">
            <a:spAutoFit/>
          </a:bodyPr>
          <a:lstStyle/>
          <a:p>
            <a:r>
              <a:rPr lang="en-US" sz="1400" b="1" dirty="0" smtClean="0">
                <a:solidFill>
                  <a:srgbClr val="000000"/>
                </a:solidFill>
                <a:latin typeface="Arial" pitchFamily="34" charset="0"/>
                <a:cs typeface="Arial" pitchFamily="34" charset="0"/>
              </a:rPr>
              <a:t>Source: </a:t>
            </a:r>
            <a:r>
              <a:rPr lang="en-US" sz="1400" dirty="0" smtClean="0">
                <a:solidFill>
                  <a:srgbClr val="000000"/>
                </a:solidFill>
                <a:latin typeface="Arial" pitchFamily="34" charset="0"/>
                <a:cs typeface="Arial" pitchFamily="34" charset="0"/>
              </a:rPr>
              <a:t>Transition to Water Sensitive Cities (Rachel Brown, Nina </a:t>
            </a:r>
            <a:r>
              <a:rPr lang="en-US" sz="1400" dirty="0" err="1" smtClean="0">
                <a:solidFill>
                  <a:srgbClr val="000000"/>
                </a:solidFill>
                <a:latin typeface="Arial" pitchFamily="34" charset="0"/>
                <a:cs typeface="Arial" pitchFamily="34" charset="0"/>
              </a:rPr>
              <a:t>Keath</a:t>
            </a:r>
            <a:r>
              <a:rPr lang="en-US" sz="1400" dirty="0" smtClean="0">
                <a:solidFill>
                  <a:srgbClr val="000000"/>
                </a:solidFill>
                <a:latin typeface="Arial" pitchFamily="34" charset="0"/>
                <a:cs typeface="Arial" pitchFamily="34" charset="0"/>
              </a:rPr>
              <a:t> and Tony Wong)</a:t>
            </a:r>
            <a:endParaRPr lang="en-US" sz="1400" dirty="0">
              <a:solidFill>
                <a:srgbClr val="000000"/>
              </a:solidFill>
              <a:latin typeface="Arial" pitchFamily="34" charset="0"/>
              <a:cs typeface="Arial" pitchFamily="34" charset="0"/>
            </a:endParaRPr>
          </a:p>
        </p:txBody>
      </p:sp>
      <p:sp>
        <p:nvSpPr>
          <p:cNvPr id="5" name="TextBox 4"/>
          <p:cNvSpPr txBox="1"/>
          <p:nvPr/>
        </p:nvSpPr>
        <p:spPr>
          <a:xfrm>
            <a:off x="1964049" y="3194447"/>
            <a:ext cx="1083951" cy="615553"/>
          </a:xfrm>
          <a:prstGeom prst="rect">
            <a:avLst/>
          </a:prstGeom>
          <a:noFill/>
        </p:spPr>
        <p:txBody>
          <a:bodyPr wrap="none" rtlCol="0">
            <a:spAutoFit/>
          </a:bodyPr>
          <a:lstStyle/>
          <a:p>
            <a:pPr algn="ctr"/>
            <a:r>
              <a:rPr lang="en-US" sz="1700" b="1" dirty="0" err="1" smtClean="0">
                <a:latin typeface="+mj-lt"/>
              </a:rPr>
              <a:t>Sewered</a:t>
            </a:r>
            <a:endParaRPr lang="en-US" sz="1700" b="1" dirty="0" smtClean="0">
              <a:latin typeface="+mj-lt"/>
            </a:endParaRPr>
          </a:p>
          <a:p>
            <a:pPr algn="ctr"/>
            <a:r>
              <a:rPr lang="en-US" sz="1700" b="1" dirty="0" smtClean="0">
                <a:latin typeface="+mj-lt"/>
              </a:rPr>
              <a:t>City</a:t>
            </a:r>
            <a:endParaRPr lang="en-US" sz="1700" b="1" dirty="0">
              <a:latin typeface="+mj-lt"/>
            </a:endParaRPr>
          </a:p>
        </p:txBody>
      </p:sp>
      <p:sp>
        <p:nvSpPr>
          <p:cNvPr id="41" name="TextBox 40"/>
          <p:cNvSpPr txBox="1"/>
          <p:nvPr/>
        </p:nvSpPr>
        <p:spPr>
          <a:xfrm>
            <a:off x="3269811" y="3176184"/>
            <a:ext cx="997389" cy="615553"/>
          </a:xfrm>
          <a:prstGeom prst="rect">
            <a:avLst/>
          </a:prstGeom>
          <a:noFill/>
        </p:spPr>
        <p:txBody>
          <a:bodyPr wrap="none" rtlCol="0">
            <a:spAutoFit/>
          </a:bodyPr>
          <a:lstStyle/>
          <a:p>
            <a:pPr algn="ctr"/>
            <a:r>
              <a:rPr lang="en-US" sz="1700" b="1" dirty="0" smtClean="0">
                <a:latin typeface="+mj-lt"/>
              </a:rPr>
              <a:t>Drained</a:t>
            </a:r>
          </a:p>
          <a:p>
            <a:pPr algn="ctr"/>
            <a:r>
              <a:rPr lang="en-US" sz="1700" b="1" dirty="0" smtClean="0">
                <a:latin typeface="+mj-lt"/>
              </a:rPr>
              <a:t>City</a:t>
            </a:r>
            <a:endParaRPr lang="en-US" sz="1700" b="1" dirty="0">
              <a:latin typeface="+mj-lt"/>
            </a:endParaRPr>
          </a:p>
        </p:txBody>
      </p:sp>
      <p:sp>
        <p:nvSpPr>
          <p:cNvPr id="42" name="Rectangle 41"/>
          <p:cNvSpPr>
            <a:spLocks noChangeArrowheads="1"/>
          </p:cNvSpPr>
          <p:nvPr/>
        </p:nvSpPr>
        <p:spPr bwMode="auto">
          <a:xfrm>
            <a:off x="152399" y="215205"/>
            <a:ext cx="74501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2800" dirty="0" smtClean="0">
                <a:solidFill>
                  <a:srgbClr val="0070C0"/>
                </a:solidFill>
                <a:latin typeface="Arial" charset="0"/>
                <a:cs typeface="Arial" charset="0"/>
              </a:rPr>
              <a:t>Urban </a:t>
            </a:r>
            <a:r>
              <a:rPr lang="en-US" sz="2800" dirty="0">
                <a:solidFill>
                  <a:srgbClr val="0070C0"/>
                </a:solidFill>
                <a:latin typeface="Arial" charset="0"/>
                <a:cs typeface="Arial" charset="0"/>
              </a:rPr>
              <a:t>Water </a:t>
            </a:r>
            <a:r>
              <a:rPr lang="en-US" sz="2800" dirty="0" smtClean="0">
                <a:solidFill>
                  <a:srgbClr val="0070C0"/>
                </a:solidFill>
                <a:latin typeface="Arial" charset="0"/>
                <a:cs typeface="Arial" charset="0"/>
              </a:rPr>
              <a:t>Management under extremes</a:t>
            </a:r>
            <a:endParaRPr lang="en-US" sz="2800" dirty="0">
              <a:solidFill>
                <a:srgbClr val="0070C0"/>
              </a:solidFill>
              <a:latin typeface="Arial" charset="0"/>
              <a:cs typeface="Arial" charset="0"/>
            </a:endParaRPr>
          </a:p>
        </p:txBody>
      </p:sp>
      <p:sp>
        <p:nvSpPr>
          <p:cNvPr id="43" name="TextBox 42"/>
          <p:cNvSpPr txBox="1"/>
          <p:nvPr/>
        </p:nvSpPr>
        <p:spPr>
          <a:xfrm>
            <a:off x="4298714" y="3194447"/>
            <a:ext cx="1416286" cy="615553"/>
          </a:xfrm>
          <a:prstGeom prst="rect">
            <a:avLst/>
          </a:prstGeom>
          <a:noFill/>
        </p:spPr>
        <p:txBody>
          <a:bodyPr wrap="none" rtlCol="0">
            <a:spAutoFit/>
          </a:bodyPr>
          <a:lstStyle/>
          <a:p>
            <a:pPr algn="ctr"/>
            <a:r>
              <a:rPr lang="en-US" sz="1700" b="1" dirty="0" smtClean="0">
                <a:latin typeface="+mj-lt"/>
              </a:rPr>
              <a:t>Water-Ways</a:t>
            </a:r>
          </a:p>
          <a:p>
            <a:pPr algn="ctr"/>
            <a:r>
              <a:rPr lang="en-US" sz="1700" b="1" dirty="0" smtClean="0">
                <a:latin typeface="+mj-lt"/>
              </a:rPr>
              <a:t>City</a:t>
            </a:r>
            <a:endParaRPr lang="en-US" sz="1700" b="1" dirty="0">
              <a:latin typeface="+mj-lt"/>
            </a:endParaRPr>
          </a:p>
        </p:txBody>
      </p:sp>
      <p:sp>
        <p:nvSpPr>
          <p:cNvPr id="44" name="TextBox 43"/>
          <p:cNvSpPr txBox="1"/>
          <p:nvPr/>
        </p:nvSpPr>
        <p:spPr>
          <a:xfrm>
            <a:off x="5738211" y="3200400"/>
            <a:ext cx="1424589" cy="615553"/>
          </a:xfrm>
          <a:prstGeom prst="rect">
            <a:avLst/>
          </a:prstGeom>
          <a:noFill/>
        </p:spPr>
        <p:txBody>
          <a:bodyPr wrap="none" rtlCol="0">
            <a:spAutoFit/>
          </a:bodyPr>
          <a:lstStyle/>
          <a:p>
            <a:pPr algn="ctr"/>
            <a:r>
              <a:rPr lang="en-US" sz="1700" b="1" dirty="0" smtClean="0">
                <a:latin typeface="+mj-lt"/>
              </a:rPr>
              <a:t>Water Cycle</a:t>
            </a:r>
            <a:br>
              <a:rPr lang="en-US" sz="1700" b="1" dirty="0" smtClean="0">
                <a:latin typeface="+mj-lt"/>
              </a:rPr>
            </a:br>
            <a:r>
              <a:rPr lang="en-US" sz="1700" b="1" dirty="0" smtClean="0">
                <a:latin typeface="+mj-lt"/>
              </a:rPr>
              <a:t>City</a:t>
            </a:r>
            <a:endParaRPr lang="en-US" sz="1700" b="1" dirty="0">
              <a:latin typeface="+mj-lt"/>
            </a:endParaRPr>
          </a:p>
        </p:txBody>
      </p:sp>
      <p:sp>
        <p:nvSpPr>
          <p:cNvPr id="45" name="TextBox 44"/>
          <p:cNvSpPr txBox="1"/>
          <p:nvPr/>
        </p:nvSpPr>
        <p:spPr>
          <a:xfrm>
            <a:off x="7239000" y="3225224"/>
            <a:ext cx="1705114" cy="584776"/>
          </a:xfrm>
          <a:prstGeom prst="rect">
            <a:avLst/>
          </a:prstGeom>
          <a:noFill/>
        </p:spPr>
        <p:txBody>
          <a:bodyPr wrap="none" rtlCol="0">
            <a:spAutoFit/>
          </a:bodyPr>
          <a:lstStyle/>
          <a:p>
            <a:pPr algn="ctr"/>
            <a:r>
              <a:rPr lang="en-US" sz="1600" b="1" dirty="0" smtClean="0">
                <a:latin typeface="+mj-lt"/>
              </a:rPr>
              <a:t>Water Sensitive</a:t>
            </a:r>
            <a:br>
              <a:rPr lang="en-US" sz="1600" b="1" dirty="0" smtClean="0">
                <a:latin typeface="+mj-lt"/>
              </a:rPr>
            </a:br>
            <a:r>
              <a:rPr lang="en-US" sz="1600" b="1" dirty="0" smtClean="0">
                <a:latin typeface="+mj-lt"/>
              </a:rPr>
              <a:t>City</a:t>
            </a:r>
            <a:endParaRPr lang="en-US" sz="1600" b="1" dirty="0">
              <a:latin typeface="+mj-lt"/>
            </a:endParaRPr>
          </a:p>
        </p:txBody>
      </p:sp>
      <p:cxnSp>
        <p:nvCxnSpPr>
          <p:cNvPr id="46" name="Straight Arrow Connector 45"/>
          <p:cNvCxnSpPr/>
          <p:nvPr/>
        </p:nvCxnSpPr>
        <p:spPr bwMode="auto">
          <a:xfrm rot="5400000">
            <a:off x="1867230" y="4304971"/>
            <a:ext cx="838335" cy="794"/>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cxnSp>
        <p:nvCxnSpPr>
          <p:cNvPr id="47" name="Straight Arrow Connector 46"/>
          <p:cNvCxnSpPr/>
          <p:nvPr/>
        </p:nvCxnSpPr>
        <p:spPr bwMode="auto">
          <a:xfrm rot="5400000">
            <a:off x="3238830" y="4287624"/>
            <a:ext cx="838335" cy="794"/>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cxnSp>
        <p:nvCxnSpPr>
          <p:cNvPr id="48" name="Straight Arrow Connector 47"/>
          <p:cNvCxnSpPr/>
          <p:nvPr/>
        </p:nvCxnSpPr>
        <p:spPr bwMode="auto">
          <a:xfrm rot="5400000">
            <a:off x="4533435" y="4286170"/>
            <a:ext cx="838335" cy="794"/>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cxnSp>
        <p:nvCxnSpPr>
          <p:cNvPr id="49" name="Straight Arrow Connector 48"/>
          <p:cNvCxnSpPr/>
          <p:nvPr/>
        </p:nvCxnSpPr>
        <p:spPr bwMode="auto">
          <a:xfrm flipH="1">
            <a:off x="8001000" y="3810000"/>
            <a:ext cx="796" cy="762000"/>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cxnSp>
        <p:nvCxnSpPr>
          <p:cNvPr id="50" name="Straight Arrow Connector 49"/>
          <p:cNvCxnSpPr/>
          <p:nvPr/>
        </p:nvCxnSpPr>
        <p:spPr bwMode="auto">
          <a:xfrm flipH="1">
            <a:off x="6476205" y="3868857"/>
            <a:ext cx="795" cy="703149"/>
          </a:xfrm>
          <a:prstGeom prst="straightConnector1">
            <a:avLst/>
          </a:prstGeom>
          <a:solidFill>
            <a:schemeClr val="accent1"/>
          </a:solidFill>
          <a:ln w="38100" cap="flat" cmpd="sng" algn="ctr">
            <a:solidFill>
              <a:srgbClr val="92D050"/>
            </a:solidFill>
            <a:prstDash val="solid"/>
            <a:round/>
            <a:headEnd type="none" w="med" len="med"/>
            <a:tailEnd type="arrow"/>
          </a:ln>
          <a:effectLst/>
        </p:spPr>
      </p:cxnSp>
    </p:spTree>
    <p:extLst>
      <p:ext uri="{BB962C8B-B14F-4D97-AF65-F5344CB8AC3E}">
        <p14:creationId xmlns:p14="http://schemas.microsoft.com/office/powerpoint/2010/main" val="3903754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39AF0"/>
                </a:solidFill>
              </a:rPr>
              <a:t>Designing under climate uncertain can be very challenging</a:t>
            </a:r>
            <a:endParaRPr lang="en-US" dirty="0">
              <a:solidFill>
                <a:srgbClr val="139AF0"/>
              </a:solidFill>
            </a:endParaRPr>
          </a:p>
        </p:txBody>
      </p:sp>
      <p:sp>
        <p:nvSpPr>
          <p:cNvPr id="3" name="Slide Number Placeholder 2"/>
          <p:cNvSpPr>
            <a:spLocks noGrp="1"/>
          </p:cNvSpPr>
          <p:nvPr>
            <p:ph type="sldNum" sz="quarter" idx="4"/>
          </p:nvPr>
        </p:nvSpPr>
        <p:spPr>
          <a:xfrm>
            <a:off x="228600" y="5251976"/>
            <a:ext cx="480950" cy="365125"/>
          </a:xfrm>
        </p:spPr>
        <p:txBody>
          <a:bodyPr/>
          <a:lstStyle/>
          <a:p>
            <a:fld id="{F9F971E6-D8D4-4C59-A1A0-5FE329A63D94}" type="slidenum">
              <a:rPr lang="en-US" smtClean="0"/>
              <a:pPr/>
              <a:t>14</a:t>
            </a:fld>
            <a:endParaRPr lang="en-US" dirty="0"/>
          </a:p>
        </p:txBody>
      </p:sp>
      <p:pic>
        <p:nvPicPr>
          <p:cNvPr id="6" name="Picture 2" descr="http://upload.wikimedia.org/wikipedia/commons/b/b6/Lake_mead_july_2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167" y="2895916"/>
            <a:ext cx="2886640" cy="21649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4755" y="5210470"/>
            <a:ext cx="4305987" cy="492443"/>
          </a:xfrm>
          <a:prstGeom prst="rect">
            <a:avLst/>
          </a:prstGeom>
          <a:noFill/>
        </p:spPr>
        <p:txBody>
          <a:bodyPr wrap="none" rtlCol="0">
            <a:spAutoFit/>
          </a:bodyPr>
          <a:lstStyle/>
          <a:p>
            <a:r>
              <a:rPr lang="en-US" dirty="0" smtClean="0"/>
              <a:t>There might be less water than we expect</a:t>
            </a:r>
          </a:p>
          <a:p>
            <a:r>
              <a:rPr lang="en-US" sz="1000" i="1" dirty="0"/>
              <a:t>http://commons.wikimedia.org/wiki/File:Lake_mead_july_2009.jpg</a:t>
            </a:r>
          </a:p>
        </p:txBody>
      </p:sp>
      <p:sp>
        <p:nvSpPr>
          <p:cNvPr id="8" name="TextBox 7"/>
          <p:cNvSpPr txBox="1"/>
          <p:nvPr/>
        </p:nvSpPr>
        <p:spPr>
          <a:xfrm>
            <a:off x="4841308" y="5210470"/>
            <a:ext cx="3621504" cy="492443"/>
          </a:xfrm>
          <a:prstGeom prst="rect">
            <a:avLst/>
          </a:prstGeom>
          <a:noFill/>
        </p:spPr>
        <p:txBody>
          <a:bodyPr wrap="none" rtlCol="0">
            <a:spAutoFit/>
          </a:bodyPr>
          <a:lstStyle/>
          <a:p>
            <a:r>
              <a:rPr lang="en-US" dirty="0" smtClean="0"/>
              <a:t>Or there might be more</a:t>
            </a:r>
          </a:p>
          <a:p>
            <a:r>
              <a:rPr lang="en-US" sz="1000" i="1" dirty="0" smtClean="0"/>
              <a:t>http</a:t>
            </a:r>
            <a:r>
              <a:rPr lang="en-US" sz="1000" i="1" dirty="0"/>
              <a:t>://www.politico.com/news/stories/1012/83043.html</a:t>
            </a:r>
          </a:p>
        </p:txBody>
      </p:sp>
      <p:pic>
        <p:nvPicPr>
          <p:cNvPr id="9" name="Picture 4" descr="http://images.politico.com/global/2012/10/121030_floodingstreets_sandy_605_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891" y="2895916"/>
            <a:ext cx="3993331" cy="21649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755" y="5984780"/>
            <a:ext cx="8680645" cy="830997"/>
          </a:xfrm>
          <a:prstGeom prst="rect">
            <a:avLst/>
          </a:prstGeom>
          <a:solidFill>
            <a:schemeClr val="bg1"/>
          </a:solidFill>
        </p:spPr>
        <p:txBody>
          <a:bodyPr wrap="square" rtlCol="0">
            <a:spAutoFit/>
          </a:bodyPr>
          <a:lstStyle/>
          <a:p>
            <a:r>
              <a:rPr lang="en-US" sz="2400" smtClean="0">
                <a:solidFill>
                  <a:srgbClr val="0423BC"/>
                </a:solidFill>
                <a:sym typeface="Wingdings" panose="05000000000000000000" pitchFamily="2" charset="2"/>
              </a:rPr>
              <a:t> </a:t>
            </a:r>
            <a:r>
              <a:rPr lang="en-US" sz="2400" smtClean="0">
                <a:solidFill>
                  <a:srgbClr val="0423BC"/>
                </a:solidFill>
              </a:rPr>
              <a:t>Do not try </a:t>
            </a:r>
            <a:r>
              <a:rPr lang="en-US" sz="2400" dirty="0" smtClean="0">
                <a:solidFill>
                  <a:srgbClr val="0423BC"/>
                </a:solidFill>
              </a:rPr>
              <a:t>to guess what the future conditions will be</a:t>
            </a:r>
            <a:r>
              <a:rPr lang="en-US" sz="2400" smtClean="0">
                <a:solidFill>
                  <a:srgbClr val="0423BC"/>
                </a:solidFill>
              </a:rPr>
              <a:t>, try </a:t>
            </a:r>
            <a:r>
              <a:rPr lang="en-US" sz="2400" dirty="0" smtClean="0">
                <a:solidFill>
                  <a:srgbClr val="0423BC"/>
                </a:solidFill>
              </a:rPr>
              <a:t>to be robust and flexible.</a:t>
            </a:r>
            <a:endParaRPr lang="en-US" sz="2400" dirty="0">
              <a:solidFill>
                <a:srgbClr val="0423BC"/>
              </a:solidFill>
            </a:endParaRPr>
          </a:p>
        </p:txBody>
      </p:sp>
      <p:sp>
        <p:nvSpPr>
          <p:cNvPr id="11" name="Content Placeholder 3"/>
          <p:cNvSpPr>
            <a:spLocks noGrp="1"/>
          </p:cNvSpPr>
          <p:nvPr>
            <p:ph sz="quarter" idx="12"/>
          </p:nvPr>
        </p:nvSpPr>
        <p:spPr>
          <a:xfrm>
            <a:off x="339635" y="1448563"/>
            <a:ext cx="8451668" cy="2875243"/>
          </a:xfrm>
        </p:spPr>
        <p:txBody>
          <a:bodyPr/>
          <a:lstStyle/>
          <a:p>
            <a:pPr marL="457200" indent="-457200">
              <a:buFont typeface="Arial" panose="020B0604020202020204" pitchFamily="34" charset="0"/>
              <a:buChar char="•"/>
            </a:pPr>
            <a:r>
              <a:rPr lang="en-US" sz="2200" smtClean="0"/>
              <a:t>Climate model projections often disagree with each other…</a:t>
            </a:r>
          </a:p>
          <a:p>
            <a:pPr marL="457200" indent="-457200">
              <a:buFont typeface="Arial" panose="020B0604020202020204" pitchFamily="34" charset="0"/>
              <a:buChar char="•"/>
            </a:pPr>
            <a:r>
              <a:rPr lang="en-US" sz="2200" smtClean="0"/>
              <a:t>… and depend on hypothetic future </a:t>
            </a:r>
            <a:r>
              <a:rPr lang="en-US" sz="2200"/>
              <a:t>climate policies and socio-economic </a:t>
            </a:r>
            <a:r>
              <a:rPr lang="en-US" sz="2200" smtClean="0"/>
              <a:t>trends…</a:t>
            </a:r>
          </a:p>
          <a:p>
            <a:pPr marL="1200150" lvl="1" indent="-457200">
              <a:buFont typeface="Arial" panose="020B0604020202020204" pitchFamily="34" charset="0"/>
              <a:buChar char="•"/>
            </a:pPr>
            <a:endParaRPr lang="en-US"/>
          </a:p>
        </p:txBody>
      </p:sp>
    </p:spTree>
    <p:extLst>
      <p:ext uri="{BB962C8B-B14F-4D97-AF65-F5344CB8AC3E}">
        <p14:creationId xmlns:p14="http://schemas.microsoft.com/office/powerpoint/2010/main" val="3665518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15291"/>
            <a:ext cx="9144000" cy="534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Rectangle 2"/>
          <p:cNvSpPr>
            <a:spLocks noGrp="1" noChangeArrowheads="1"/>
          </p:cNvSpPr>
          <p:nvPr>
            <p:ph type="title"/>
          </p:nvPr>
        </p:nvSpPr>
        <p:spPr>
          <a:xfrm>
            <a:off x="457200" y="152400"/>
            <a:ext cx="8229600" cy="1143000"/>
          </a:xfrm>
        </p:spPr>
        <p:txBody>
          <a:bodyPr/>
          <a:lstStyle/>
          <a:p>
            <a:pPr algn="l" eaLnBrk="1" hangingPunct="1">
              <a:defRPr/>
            </a:pPr>
            <a:r>
              <a:rPr lang="en-US" altLang="ja-JP" sz="3200" b="0" dirty="0" smtClean="0">
                <a:solidFill>
                  <a:srgbClr val="000080"/>
                </a:solidFill>
                <a:latin typeface="+mn-lt"/>
              </a:rPr>
              <a:t>Example from Seattle Public Utilities</a:t>
            </a:r>
          </a:p>
        </p:txBody>
      </p:sp>
      <p:sp>
        <p:nvSpPr>
          <p:cNvPr id="7" name="Rectangle 3"/>
          <p:cNvSpPr txBox="1">
            <a:spLocks noChangeArrowheads="1"/>
          </p:cNvSpPr>
          <p:nvPr/>
        </p:nvSpPr>
        <p:spPr>
          <a:xfrm>
            <a:off x="457200" y="868362"/>
            <a:ext cx="6400800" cy="1219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1" charset="2"/>
              <a:buNone/>
              <a:tabLst/>
              <a:defRPr/>
            </a:pPr>
            <a:endParaRPr kumimoji="0" lang="en-US" altLang="ja-JP" sz="2600" b="0" i="0" u="none" strike="noStrike" kern="1200" cap="none" spc="0" normalizeH="0" baseline="0" noProof="0" dirty="0" smtClean="0">
              <a:ln>
                <a:noFill/>
              </a:ln>
              <a:solidFill>
                <a:srgbClr val="0033CC"/>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altLang="ja-JP" sz="2600" b="0" i="0" u="none" strike="noStrike" kern="1200" cap="none" spc="0" normalizeH="0" baseline="0" noProof="0" dirty="0" smtClean="0">
              <a:ln>
                <a:noFill/>
              </a:ln>
              <a:solidFill>
                <a:srgbClr val="0033CC"/>
              </a:solidFill>
              <a:effectLst/>
              <a:uLnTx/>
              <a:uFillTx/>
              <a:latin typeface="+mn-lt"/>
              <a:ea typeface="+mn-ea"/>
              <a:cs typeface="+mn-cs"/>
            </a:endParaRPr>
          </a:p>
        </p:txBody>
      </p:sp>
    </p:spTree>
    <p:extLst>
      <p:ext uri="{BB962C8B-B14F-4D97-AF65-F5344CB8AC3E}">
        <p14:creationId xmlns:p14="http://schemas.microsoft.com/office/powerpoint/2010/main" val="3258256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p:cNvSpPr>
          <p:nvPr/>
        </p:nvSpPr>
        <p:spPr bwMode="auto">
          <a:xfrm>
            <a:off x="5419730" y="2789238"/>
            <a:ext cx="2505075" cy="1249363"/>
          </a:xfrm>
          <a:prstGeom prst="rect">
            <a:avLst/>
          </a:prstGeom>
          <a:noFill/>
          <a:ln w="9525">
            <a:noFill/>
            <a:miter lim="800000"/>
            <a:headEnd/>
            <a:tailEnd/>
          </a:ln>
        </p:spPr>
        <p:txBody>
          <a:bodyPr/>
          <a:lstStyle/>
          <a:p>
            <a:pPr marL="342891" indent="-342891">
              <a:spcBef>
                <a:spcPct val="20000"/>
              </a:spcBef>
            </a:pPr>
            <a:r>
              <a:rPr lang="en-US" sz="2000" b="1" dirty="0">
                <a:solidFill>
                  <a:srgbClr val="FFFFFF"/>
                </a:solidFill>
                <a:cs typeface="Arial" charset="0"/>
              </a:rPr>
              <a:t>Urban Drainage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793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defRPr/>
            </a:pPr>
            <a:r>
              <a:rPr lang="en-US" altLang="ja-JP" sz="3200" b="0" dirty="0">
                <a:solidFill>
                  <a:srgbClr val="000080"/>
                </a:solidFill>
                <a:latin typeface="+mn-lt"/>
              </a:rPr>
              <a:t>C</a:t>
            </a:r>
            <a:r>
              <a:rPr lang="en-US" altLang="ja-JP" sz="3200" b="0" dirty="0" smtClean="0">
                <a:solidFill>
                  <a:srgbClr val="000080"/>
                </a:solidFill>
                <a:latin typeface="+mn-lt"/>
              </a:rPr>
              <a:t>limate program objectives</a:t>
            </a:r>
          </a:p>
        </p:txBody>
      </p:sp>
      <p:sp>
        <p:nvSpPr>
          <p:cNvPr id="22532" name="Rectangle 3"/>
          <p:cNvSpPr>
            <a:spLocks noGrp="1" noChangeArrowheads="1"/>
          </p:cNvSpPr>
          <p:nvPr>
            <p:ph sz="half" idx="1"/>
          </p:nvPr>
        </p:nvSpPr>
        <p:spPr>
          <a:xfrm>
            <a:off x="457200" y="1371600"/>
            <a:ext cx="6400800" cy="4724400"/>
          </a:xfrm>
        </p:spPr>
        <p:txBody>
          <a:bodyPr>
            <a:normAutofit fontScale="92500" lnSpcReduction="10000"/>
          </a:bodyPr>
          <a:lstStyle/>
          <a:p>
            <a:pPr marL="0" indent="0">
              <a:lnSpc>
                <a:spcPct val="90000"/>
              </a:lnSpc>
            </a:pPr>
            <a:r>
              <a:rPr lang="en-US" altLang="ja-JP" sz="2400" dirty="0" smtClean="0">
                <a:solidFill>
                  <a:srgbClr val="000080"/>
                </a:solidFill>
              </a:rPr>
              <a:t>Approach</a:t>
            </a:r>
          </a:p>
          <a:p>
            <a:pPr marL="342900" indent="-342900">
              <a:lnSpc>
                <a:spcPct val="90000"/>
              </a:lnSpc>
              <a:buFont typeface="Arial" panose="020B0604020202020204" pitchFamily="34" charset="0"/>
              <a:buChar char="•"/>
            </a:pPr>
            <a:r>
              <a:rPr lang="en-US" altLang="ja-JP" sz="2400" dirty="0">
                <a:solidFill>
                  <a:srgbClr val="000080"/>
                </a:solidFill>
              </a:rPr>
              <a:t> </a:t>
            </a:r>
            <a:r>
              <a:rPr lang="en-US" altLang="ja-JP" sz="2400" dirty="0" smtClean="0">
                <a:solidFill>
                  <a:srgbClr val="000080"/>
                </a:solidFill>
              </a:rPr>
              <a:t>enhance knowledge</a:t>
            </a:r>
            <a:endParaRPr lang="en-US" altLang="ja-JP" sz="2400" dirty="0">
              <a:solidFill>
                <a:srgbClr val="000080"/>
              </a:solidFill>
            </a:endParaRPr>
          </a:p>
          <a:p>
            <a:pPr>
              <a:lnSpc>
                <a:spcPct val="90000"/>
              </a:lnSpc>
              <a:buFont typeface="Arial" charset="0"/>
              <a:buChar char="•"/>
            </a:pPr>
            <a:r>
              <a:rPr lang="en-US" altLang="ja-JP" sz="2400" dirty="0">
                <a:solidFill>
                  <a:srgbClr val="000080"/>
                </a:solidFill>
              </a:rPr>
              <a:t>e</a:t>
            </a:r>
            <a:r>
              <a:rPr lang="en-US" altLang="ja-JP" sz="2400" dirty="0" smtClean="0">
                <a:solidFill>
                  <a:srgbClr val="000080"/>
                </a:solidFill>
              </a:rPr>
              <a:t>ngage science</a:t>
            </a:r>
          </a:p>
          <a:p>
            <a:pPr>
              <a:lnSpc>
                <a:spcPct val="90000"/>
              </a:lnSpc>
              <a:buFont typeface="Arial" charset="0"/>
              <a:buChar char="•"/>
            </a:pPr>
            <a:r>
              <a:rPr lang="en-US" altLang="ja-JP" sz="2400" dirty="0">
                <a:solidFill>
                  <a:srgbClr val="000080"/>
                </a:solidFill>
              </a:rPr>
              <a:t>b</a:t>
            </a:r>
            <a:r>
              <a:rPr lang="en-US" altLang="ja-JP" sz="2400" dirty="0" smtClean="0">
                <a:solidFill>
                  <a:srgbClr val="000080"/>
                </a:solidFill>
              </a:rPr>
              <a:t>uild collaborative networks</a:t>
            </a:r>
          </a:p>
          <a:p>
            <a:pPr>
              <a:lnSpc>
                <a:spcPct val="90000"/>
              </a:lnSpc>
              <a:buFont typeface="Arial" charset="0"/>
              <a:buChar char="•"/>
            </a:pPr>
            <a:r>
              <a:rPr lang="en-US" altLang="ja-JP" sz="2400" dirty="0" smtClean="0">
                <a:solidFill>
                  <a:srgbClr val="000080"/>
                </a:solidFill>
              </a:rPr>
              <a:t>embed what we learn in what we do</a:t>
            </a:r>
          </a:p>
          <a:p>
            <a:pPr>
              <a:lnSpc>
                <a:spcPct val="90000"/>
              </a:lnSpc>
              <a:buFont typeface="Arial" charset="0"/>
              <a:buChar char="•"/>
            </a:pPr>
            <a:endParaRPr lang="en-US" altLang="ja-JP" sz="2400" dirty="0">
              <a:solidFill>
                <a:srgbClr val="000080"/>
              </a:solidFill>
            </a:endParaRPr>
          </a:p>
          <a:p>
            <a:pPr marL="0" indent="0">
              <a:lnSpc>
                <a:spcPct val="90000"/>
              </a:lnSpc>
            </a:pPr>
            <a:r>
              <a:rPr lang="en-US" altLang="ja-JP" sz="2400" dirty="0" smtClean="0">
                <a:solidFill>
                  <a:srgbClr val="000080"/>
                </a:solidFill>
              </a:rPr>
              <a:t>And some lessons</a:t>
            </a:r>
          </a:p>
          <a:p>
            <a:pPr>
              <a:buFont typeface="Arial" panose="020B0604020202020204" pitchFamily="34" charset="0"/>
              <a:buChar char="•"/>
            </a:pPr>
            <a:r>
              <a:rPr lang="en-US" sz="2400" dirty="0" smtClean="0">
                <a:solidFill>
                  <a:srgbClr val="000080"/>
                </a:solidFill>
                <a:ea typeface="Verdana" panose="020B0604030504040204" pitchFamily="34" charset="0"/>
                <a:cs typeface="Verdana" panose="020B0604030504040204" pitchFamily="34" charset="0"/>
              </a:rPr>
              <a:t>strengthen </a:t>
            </a:r>
            <a:r>
              <a:rPr lang="en-US" sz="2400" dirty="0">
                <a:solidFill>
                  <a:srgbClr val="000080"/>
                </a:solidFill>
                <a:ea typeface="Verdana" panose="020B0604030504040204" pitchFamily="34" charset="0"/>
                <a:cs typeface="Verdana" panose="020B0604030504040204" pitchFamily="34" charset="0"/>
              </a:rPr>
              <a:t>institutions and people</a:t>
            </a:r>
            <a:endParaRPr lang="en-US" sz="2400" dirty="0">
              <a:solidFill>
                <a:srgbClr val="00009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400" dirty="0" smtClean="0">
                <a:solidFill>
                  <a:srgbClr val="000090"/>
                </a:solidFill>
                <a:latin typeface="Calibri" panose="020F0502020204030204" pitchFamily="34" charset="0"/>
                <a:cs typeface="Calibri" panose="020F0502020204030204" pitchFamily="34" charset="0"/>
              </a:rPr>
              <a:t>build </a:t>
            </a:r>
            <a:r>
              <a:rPr lang="en-US" sz="2400" dirty="0">
                <a:solidFill>
                  <a:srgbClr val="000090"/>
                </a:solidFill>
                <a:latin typeface="Calibri" panose="020F0502020204030204" pitchFamily="34" charset="0"/>
                <a:cs typeface="Calibri" panose="020F0502020204030204" pitchFamily="34" charset="0"/>
              </a:rPr>
              <a:t>enduring adaptive capacity and collaborative partnerships</a:t>
            </a:r>
          </a:p>
          <a:p>
            <a:pPr>
              <a:buFont typeface="Arial" panose="020B0604020202020204" pitchFamily="34" charset="0"/>
              <a:buChar char="•"/>
            </a:pPr>
            <a:r>
              <a:rPr lang="en-US" sz="2400" dirty="0">
                <a:solidFill>
                  <a:srgbClr val="000090"/>
                </a:solidFill>
                <a:latin typeface="Calibri" panose="020F0502020204030204" pitchFamily="34" charset="0"/>
                <a:cs typeface="Calibri" panose="020F0502020204030204" pitchFamily="34" charset="0"/>
              </a:rPr>
              <a:t>adaptation as a continuous process, not an end state</a:t>
            </a:r>
          </a:p>
          <a:p>
            <a:pPr>
              <a:buFont typeface="Arial" panose="020B0604020202020204" pitchFamily="34" charset="0"/>
              <a:buChar char="•"/>
            </a:pPr>
            <a:r>
              <a:rPr lang="en-US" sz="2400" dirty="0" smtClean="0">
                <a:solidFill>
                  <a:srgbClr val="000090"/>
                </a:solidFill>
                <a:latin typeface="Calibri" panose="020F0502020204030204" pitchFamily="34" charset="0"/>
                <a:cs typeface="Calibri" panose="020F0502020204030204" pitchFamily="34" charset="0"/>
              </a:rPr>
              <a:t>leverage </a:t>
            </a:r>
            <a:r>
              <a:rPr lang="en-US" sz="2400" dirty="0">
                <a:solidFill>
                  <a:srgbClr val="000090"/>
                </a:solidFill>
                <a:latin typeface="Calibri" panose="020F0502020204030204" pitchFamily="34" charset="0"/>
                <a:cs typeface="Calibri" panose="020F0502020204030204" pitchFamily="34" charset="0"/>
              </a:rPr>
              <a:t>what we learn, embed in what we do</a:t>
            </a:r>
          </a:p>
          <a:p>
            <a:pPr>
              <a:lnSpc>
                <a:spcPct val="90000"/>
              </a:lnSpc>
              <a:buFont typeface="Arial" charset="0"/>
              <a:buChar char="•"/>
            </a:pPr>
            <a:endParaRPr lang="en-US" altLang="ja-JP" sz="2400" dirty="0" smtClean="0">
              <a:solidFill>
                <a:srgbClr val="000080"/>
              </a:solidFill>
            </a:endParaRPr>
          </a:p>
          <a:p>
            <a:pPr lvl="1">
              <a:lnSpc>
                <a:spcPct val="90000"/>
              </a:lnSpc>
              <a:buFont typeface="Arial" charset="0"/>
              <a:buChar char="•"/>
            </a:pPr>
            <a:endParaRPr lang="en-US" altLang="ja-JP" sz="2000" dirty="0" smtClean="0">
              <a:solidFill>
                <a:srgbClr val="000080"/>
              </a:solidFill>
            </a:endParaRPr>
          </a:p>
          <a:p>
            <a:pPr>
              <a:lnSpc>
                <a:spcPct val="90000"/>
              </a:lnSpc>
              <a:buFont typeface="Arial" charset="0"/>
              <a:buChar char="•"/>
            </a:pPr>
            <a:endParaRPr lang="en-US" altLang="ja-JP" sz="2400" dirty="0" smtClean="0">
              <a:solidFill>
                <a:srgbClr val="000080"/>
              </a:solidFill>
            </a:endParaRPr>
          </a:p>
          <a:p>
            <a:pPr marL="457200" lvl="1" indent="0">
              <a:lnSpc>
                <a:spcPct val="90000"/>
              </a:lnSpc>
              <a:buNone/>
            </a:pPr>
            <a:endParaRPr lang="en-US" altLang="ja-JP" sz="2000" dirty="0" smtClean="0">
              <a:solidFill>
                <a:srgbClr val="000080"/>
              </a:solidFill>
            </a:endParaRPr>
          </a:p>
          <a:p>
            <a:pPr lvl="1">
              <a:lnSpc>
                <a:spcPct val="90000"/>
              </a:lnSpc>
              <a:buFont typeface="Courier New" panose="02070309020205020404" pitchFamily="49" charset="0"/>
              <a:buChar char="o"/>
            </a:pPr>
            <a:endParaRPr lang="en-US" altLang="ja-JP" sz="2000" dirty="0" smtClean="0">
              <a:solidFill>
                <a:srgbClr val="000080"/>
              </a:solidFill>
            </a:endParaRPr>
          </a:p>
          <a:p>
            <a:pPr eaLnBrk="1" hangingPunct="1">
              <a:lnSpc>
                <a:spcPct val="90000"/>
              </a:lnSpc>
              <a:buFont typeface="Wingdings" pitchFamily="1" charset="2"/>
              <a:buNone/>
            </a:pPr>
            <a:endParaRPr lang="en-US" altLang="ja-JP" sz="2600" dirty="0" smtClean="0">
              <a:solidFill>
                <a:srgbClr val="0033CC"/>
              </a:solidFill>
            </a:endParaRPr>
          </a:p>
          <a:p>
            <a:pPr eaLnBrk="1" hangingPunct="1">
              <a:lnSpc>
                <a:spcPct val="90000"/>
              </a:lnSpc>
              <a:buFont typeface="Wingdings" pitchFamily="1" charset="2"/>
              <a:buNone/>
            </a:pPr>
            <a:endParaRPr lang="en-US" altLang="ja-JP" sz="2600" dirty="0" smtClean="0">
              <a:solidFill>
                <a:srgbClr val="0033CC"/>
              </a:solidFill>
            </a:endParaRPr>
          </a:p>
          <a:p>
            <a:pPr eaLnBrk="1" hangingPunct="1">
              <a:lnSpc>
                <a:spcPct val="90000"/>
              </a:lnSpc>
            </a:pPr>
            <a:endParaRPr lang="en-US" altLang="ja-JP" sz="2600" dirty="0" smtClean="0">
              <a:solidFill>
                <a:srgbClr val="0033CC"/>
              </a:solidFill>
            </a:endParaRPr>
          </a:p>
        </p:txBody>
      </p:sp>
      <p:sp>
        <p:nvSpPr>
          <p:cNvPr id="22534" name="Rectangle 5"/>
          <p:cNvSpPr>
            <a:spLocks noChangeArrowheads="1"/>
          </p:cNvSpPr>
          <p:nvPr/>
        </p:nvSpPr>
        <p:spPr bwMode="auto">
          <a:xfrm>
            <a:off x="533400" y="1437854"/>
            <a:ext cx="8229600" cy="1371600"/>
          </a:xfrm>
          <a:prstGeom prst="rect">
            <a:avLst/>
          </a:prstGeom>
          <a:noFill/>
          <a:ln w="9525">
            <a:noFill/>
            <a:miter lim="800000"/>
            <a:headEnd/>
            <a:tailEnd/>
          </a:ln>
        </p:spPr>
        <p:txBody>
          <a:bodyPr anchor="ctr"/>
          <a:lstStyle/>
          <a:p>
            <a:endParaRPr lang="ja-JP" altLang="en-US" sz="3200" b="1">
              <a:solidFill>
                <a:srgbClr val="0033CC"/>
              </a:solidFill>
            </a:endParaRPr>
          </a:p>
        </p:txBody>
      </p:sp>
    </p:spTree>
    <p:extLst>
      <p:ext uri="{BB962C8B-B14F-4D97-AF65-F5344CB8AC3E}">
        <p14:creationId xmlns:p14="http://schemas.microsoft.com/office/powerpoint/2010/main" val="2946544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7200" y="6324600"/>
            <a:ext cx="2133600" cy="365125"/>
          </a:xfrm>
          <a:prstGeom prst="rect">
            <a:avLst/>
          </a:prstGeom>
        </p:spPr>
        <p:txBody>
          <a:bodyPr/>
          <a:lstStyle/>
          <a:p>
            <a:pPr>
              <a:defRPr/>
            </a:pPr>
            <a:fld id="{F5ABAFE4-BCE9-44FF-B24C-5667CFC6E0C9}" type="slidenum">
              <a:rPr lang="en-US" smtClean="0">
                <a:solidFill>
                  <a:prstClr val="black">
                    <a:tint val="75000"/>
                  </a:prstClr>
                </a:solidFill>
              </a:rPr>
              <a:pPr>
                <a:defRPr/>
              </a:pPr>
              <a:t>18</a:t>
            </a:fld>
            <a:endParaRPr lang="en-US" dirty="0">
              <a:solidFill>
                <a:prstClr val="black">
                  <a:tint val="75000"/>
                </a:prstClr>
              </a:solidFill>
            </a:endParaRPr>
          </a:p>
        </p:txBody>
      </p:sp>
      <p:pic>
        <p:nvPicPr>
          <p:cNvPr id="5" name="Picture 20" descr="united_states"/>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10667" y="685800"/>
            <a:ext cx="75438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951549" y="1151392"/>
            <a:ext cx="1828800" cy="685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80000"/>
              </a:lnSpc>
              <a:buFontTx/>
              <a:buNone/>
            </a:pPr>
            <a:r>
              <a:rPr lang="en-US" sz="1800" smtClean="0">
                <a:solidFill>
                  <a:schemeClr val="accent1">
                    <a:lumMod val="75000"/>
                  </a:schemeClr>
                </a:solidFill>
                <a:latin typeface="Calibri" panose="020F0502020204030204" pitchFamily="34" charset="0"/>
                <a:cs typeface="Calibri" panose="020F0502020204030204" pitchFamily="34" charset="0"/>
              </a:rPr>
              <a:t>Seattle</a:t>
            </a:r>
            <a:r>
              <a:rPr lang="en-US" sz="2000" smtClean="0">
                <a:solidFill>
                  <a:schemeClr val="accent1">
                    <a:lumMod val="75000"/>
                  </a:schemeClr>
                </a:solidFill>
                <a:latin typeface="Calibri" panose="020F0502020204030204" pitchFamily="34" charset="0"/>
                <a:cs typeface="Calibri" panose="020F0502020204030204" pitchFamily="34" charset="0"/>
              </a:rPr>
              <a:t> </a:t>
            </a:r>
          </a:p>
          <a:p>
            <a:pPr algn="ctr" eaLnBrk="1" hangingPunct="1">
              <a:lnSpc>
                <a:spcPct val="80000"/>
              </a:lnSpc>
              <a:buFontTx/>
              <a:buNone/>
            </a:pPr>
            <a:r>
              <a:rPr lang="en-US" sz="1400" smtClean="0">
                <a:solidFill>
                  <a:schemeClr val="accent1">
                    <a:lumMod val="75000"/>
                  </a:schemeClr>
                </a:solidFill>
                <a:latin typeface="Calibri" panose="020F0502020204030204" pitchFamily="34" charset="0"/>
                <a:cs typeface="Calibri" panose="020F0502020204030204" pitchFamily="34" charset="0"/>
              </a:rPr>
              <a:t>Public Utilities</a:t>
            </a:r>
            <a:endParaRPr lang="en-US" sz="1400" dirty="0" smtClean="0">
              <a:solidFill>
                <a:schemeClr val="accent1">
                  <a:lumMod val="75000"/>
                </a:schemeClr>
              </a:solidFill>
              <a:latin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27533" y="2514600"/>
            <a:ext cx="1447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pPr>
            <a:r>
              <a:rPr lang="en-US" dirty="0" smtClean="0">
                <a:solidFill>
                  <a:srgbClr val="4F81BD">
                    <a:lumMod val="75000"/>
                  </a:srgbClr>
                </a:solidFill>
                <a:latin typeface="Calibri" panose="020F0502020204030204" pitchFamily="34" charset="0"/>
                <a:cs typeface="Calibri" panose="020F0502020204030204" pitchFamily="34" charset="0"/>
              </a:rPr>
              <a:t>San Francisco</a:t>
            </a:r>
            <a:r>
              <a:rPr lang="en-US" sz="2000" dirty="0" smtClean="0">
                <a:solidFill>
                  <a:srgbClr val="4F81BD">
                    <a:lumMod val="75000"/>
                  </a:srgbClr>
                </a:solidFill>
                <a:latin typeface="Calibri" panose="020F0502020204030204" pitchFamily="34" charset="0"/>
                <a:cs typeface="Calibri" panose="020F0502020204030204" pitchFamily="34" charset="0"/>
              </a:rPr>
              <a:t> </a:t>
            </a:r>
          </a:p>
          <a:p>
            <a:pPr marL="342900" indent="-342900" algn="ctr">
              <a:lnSpc>
                <a:spcPct val="80000"/>
              </a:lnSpc>
              <a:spcBef>
                <a:spcPct val="20000"/>
              </a:spcBef>
              <a:buClr>
                <a:srgbClr val="000000"/>
              </a:buClr>
            </a:pPr>
            <a:r>
              <a:rPr lang="en-US" sz="1400" dirty="0" smtClean="0">
                <a:solidFill>
                  <a:srgbClr val="4F81BD">
                    <a:lumMod val="75000"/>
                  </a:srgbClr>
                </a:solidFill>
                <a:latin typeface="Calibri" panose="020F0502020204030204" pitchFamily="34" charset="0"/>
                <a:cs typeface="Calibri" panose="020F0502020204030204" pitchFamily="34" charset="0"/>
              </a:rPr>
              <a:t>Public Utilities </a:t>
            </a:r>
          </a:p>
          <a:p>
            <a:pPr marL="342900" indent="-342900" algn="ctr">
              <a:lnSpc>
                <a:spcPct val="80000"/>
              </a:lnSpc>
              <a:spcBef>
                <a:spcPct val="20000"/>
              </a:spcBef>
              <a:buClr>
                <a:srgbClr val="000000"/>
              </a:buClr>
            </a:pPr>
            <a:r>
              <a:rPr lang="en-US" sz="1400" dirty="0" smtClean="0">
                <a:solidFill>
                  <a:srgbClr val="4F81BD">
                    <a:lumMod val="75000"/>
                  </a:srgbClr>
                </a:solidFill>
                <a:latin typeface="Calibri" panose="020F0502020204030204" pitchFamily="34" charset="0"/>
                <a:cs typeface="Calibri" panose="020F0502020204030204" pitchFamily="34" charset="0"/>
              </a:rPr>
              <a:t>Commission</a:t>
            </a:r>
          </a:p>
        </p:txBody>
      </p:sp>
      <p:sp>
        <p:nvSpPr>
          <p:cNvPr id="8" name="Rectangle 6"/>
          <p:cNvSpPr>
            <a:spLocks noChangeArrowheads="1"/>
          </p:cNvSpPr>
          <p:nvPr/>
        </p:nvSpPr>
        <p:spPr bwMode="auto">
          <a:xfrm>
            <a:off x="-27533" y="3771900"/>
            <a:ext cx="1600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a:lstStyle/>
          <a:p>
            <a:pPr marL="342900" indent="-342900" algn="ctr">
              <a:lnSpc>
                <a:spcPct val="80000"/>
              </a:lnSpc>
              <a:spcBef>
                <a:spcPct val="20000"/>
              </a:spcBef>
              <a:buClr>
                <a:srgbClr val="000000"/>
              </a:buClr>
            </a:pPr>
            <a:r>
              <a:rPr lang="en-US" dirty="0" smtClean="0">
                <a:solidFill>
                  <a:srgbClr val="4F81BD">
                    <a:lumMod val="75000"/>
                  </a:srgbClr>
                </a:solidFill>
                <a:latin typeface="Calibri" panose="020F0502020204030204" pitchFamily="34" charset="0"/>
                <a:cs typeface="Calibri" panose="020F0502020204030204" pitchFamily="34" charset="0"/>
              </a:rPr>
              <a:t>Metropolitan </a:t>
            </a:r>
          </a:p>
          <a:p>
            <a:pPr marL="342900" indent="-342900" algn="ctr">
              <a:lnSpc>
                <a:spcPct val="80000"/>
              </a:lnSpc>
              <a:spcBef>
                <a:spcPct val="20000"/>
              </a:spcBef>
              <a:buClr>
                <a:srgbClr val="000000"/>
              </a:buClr>
            </a:pPr>
            <a:r>
              <a:rPr lang="en-US" dirty="0" smtClean="0">
                <a:solidFill>
                  <a:srgbClr val="4F81BD">
                    <a:lumMod val="75000"/>
                  </a:srgbClr>
                </a:solidFill>
                <a:latin typeface="Calibri" panose="020F0502020204030204" pitchFamily="34" charset="0"/>
                <a:cs typeface="Calibri" panose="020F0502020204030204" pitchFamily="34" charset="0"/>
              </a:rPr>
              <a:t>Water</a:t>
            </a:r>
          </a:p>
          <a:p>
            <a:pPr marL="342900" indent="-342900" algn="ctr">
              <a:lnSpc>
                <a:spcPct val="80000"/>
              </a:lnSpc>
              <a:spcBef>
                <a:spcPct val="20000"/>
              </a:spcBef>
              <a:buClr>
                <a:srgbClr val="000000"/>
              </a:buClr>
            </a:pPr>
            <a:r>
              <a:rPr lang="en-US" sz="1400" dirty="0" smtClean="0">
                <a:solidFill>
                  <a:srgbClr val="4F81BD">
                    <a:lumMod val="75000"/>
                  </a:srgbClr>
                </a:solidFill>
                <a:latin typeface="Calibri" panose="020F0502020204030204" pitchFamily="34" charset="0"/>
                <a:cs typeface="Calibri" panose="020F0502020204030204" pitchFamily="34" charset="0"/>
              </a:rPr>
              <a:t>District</a:t>
            </a:r>
            <a:r>
              <a:rPr lang="en-US" sz="2000" dirty="0" smtClean="0">
                <a:solidFill>
                  <a:srgbClr val="4F81BD">
                    <a:lumMod val="75000"/>
                  </a:srgbClr>
                </a:solidFill>
                <a:latin typeface="Calibri" panose="020F0502020204030204" pitchFamily="34" charset="0"/>
                <a:cs typeface="Calibri" panose="020F0502020204030204" pitchFamily="34" charset="0"/>
              </a:rPr>
              <a:t> </a:t>
            </a:r>
            <a:r>
              <a:rPr lang="en-US" sz="1400" dirty="0" smtClean="0">
                <a:solidFill>
                  <a:srgbClr val="4F81BD">
                    <a:lumMod val="75000"/>
                  </a:srgbClr>
                </a:solidFill>
                <a:latin typeface="Calibri" panose="020F0502020204030204" pitchFamily="34" charset="0"/>
                <a:cs typeface="Calibri" panose="020F0502020204030204" pitchFamily="34" charset="0"/>
              </a:rPr>
              <a:t>of </a:t>
            </a:r>
          </a:p>
          <a:p>
            <a:pPr marL="342900" indent="-342900" algn="ctr">
              <a:lnSpc>
                <a:spcPct val="80000"/>
              </a:lnSpc>
              <a:spcBef>
                <a:spcPct val="20000"/>
              </a:spcBef>
              <a:buClr>
                <a:srgbClr val="000000"/>
              </a:buClr>
            </a:pPr>
            <a:r>
              <a:rPr lang="en-US" sz="1400" dirty="0" smtClean="0">
                <a:solidFill>
                  <a:srgbClr val="4F81BD">
                    <a:lumMod val="75000"/>
                  </a:srgbClr>
                </a:solidFill>
                <a:latin typeface="Calibri" panose="020F0502020204030204" pitchFamily="34" charset="0"/>
                <a:cs typeface="Calibri" panose="020F0502020204030204" pitchFamily="34" charset="0"/>
              </a:rPr>
              <a:t>So. California</a:t>
            </a:r>
          </a:p>
        </p:txBody>
      </p:sp>
      <p:sp>
        <p:nvSpPr>
          <p:cNvPr id="9" name="Rectangle 7"/>
          <p:cNvSpPr>
            <a:spLocks noChangeArrowheads="1"/>
          </p:cNvSpPr>
          <p:nvPr/>
        </p:nvSpPr>
        <p:spPr bwMode="auto">
          <a:xfrm>
            <a:off x="1060698" y="4775200"/>
            <a:ext cx="2057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pPr>
            <a:r>
              <a:rPr lang="en-US" dirty="0" smtClean="0">
                <a:solidFill>
                  <a:srgbClr val="4F81BD">
                    <a:lumMod val="75000"/>
                  </a:srgbClr>
                </a:solidFill>
                <a:latin typeface="Calibri" panose="020F0502020204030204" pitchFamily="34" charset="0"/>
                <a:cs typeface="Calibri" panose="020F0502020204030204" pitchFamily="34" charset="0"/>
              </a:rPr>
              <a:t>San Diego </a:t>
            </a:r>
          </a:p>
          <a:p>
            <a:pPr marL="342900" indent="-342900" algn="ctr">
              <a:lnSpc>
                <a:spcPct val="80000"/>
              </a:lnSpc>
              <a:spcBef>
                <a:spcPct val="20000"/>
              </a:spcBef>
              <a:buClr>
                <a:srgbClr val="000000"/>
              </a:buClr>
            </a:pPr>
            <a:r>
              <a:rPr lang="en-US" sz="1400" dirty="0" smtClean="0">
                <a:solidFill>
                  <a:srgbClr val="4F81BD">
                    <a:lumMod val="75000"/>
                  </a:srgbClr>
                </a:solidFill>
                <a:latin typeface="Calibri" panose="020F0502020204030204" pitchFamily="34" charset="0"/>
                <a:cs typeface="Calibri" panose="020F0502020204030204" pitchFamily="34" charset="0"/>
              </a:rPr>
              <a:t>County Water Authority</a:t>
            </a:r>
          </a:p>
        </p:txBody>
      </p:sp>
      <p:sp>
        <p:nvSpPr>
          <p:cNvPr id="10" name="Rectangle 8"/>
          <p:cNvSpPr>
            <a:spLocks noChangeArrowheads="1"/>
          </p:cNvSpPr>
          <p:nvPr/>
        </p:nvSpPr>
        <p:spPr bwMode="auto">
          <a:xfrm>
            <a:off x="1315321" y="3025484"/>
            <a:ext cx="22860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pPr>
            <a:r>
              <a:rPr lang="en-US" dirty="0" smtClean="0">
                <a:solidFill>
                  <a:srgbClr val="4F81BD">
                    <a:lumMod val="60000"/>
                    <a:lumOff val="40000"/>
                  </a:srgbClr>
                </a:solidFill>
                <a:latin typeface="Calibri" panose="020F0502020204030204" pitchFamily="34" charset="0"/>
                <a:cs typeface="Calibri" panose="020F0502020204030204" pitchFamily="34" charset="0"/>
              </a:rPr>
              <a:t>Southern Nevada</a:t>
            </a:r>
          </a:p>
          <a:p>
            <a:pPr marL="342900" indent="-342900" algn="ctr">
              <a:lnSpc>
                <a:spcPct val="80000"/>
              </a:lnSpc>
              <a:spcBef>
                <a:spcPct val="20000"/>
              </a:spcBef>
              <a:buClr>
                <a:srgbClr val="000000"/>
              </a:buClr>
            </a:pPr>
            <a:r>
              <a:rPr lang="en-US" sz="1400" dirty="0" smtClean="0">
                <a:solidFill>
                  <a:srgbClr val="4F81BD">
                    <a:lumMod val="60000"/>
                    <a:lumOff val="40000"/>
                  </a:srgbClr>
                </a:solidFill>
                <a:latin typeface="Calibri" panose="020F0502020204030204" pitchFamily="34" charset="0"/>
                <a:cs typeface="Calibri" panose="020F0502020204030204" pitchFamily="34" charset="0"/>
              </a:rPr>
              <a:t>Water Authority</a:t>
            </a:r>
          </a:p>
          <a:p>
            <a:pPr marL="342900" indent="-342900" algn="ctr">
              <a:lnSpc>
                <a:spcPct val="80000"/>
              </a:lnSpc>
              <a:spcBef>
                <a:spcPct val="20000"/>
              </a:spcBef>
              <a:buClr>
                <a:srgbClr val="000000"/>
              </a:buClr>
            </a:pPr>
            <a:r>
              <a:rPr lang="en-US" sz="1400" dirty="0" smtClean="0">
                <a:solidFill>
                  <a:srgbClr val="4F81BD">
                    <a:lumMod val="60000"/>
                    <a:lumOff val="40000"/>
                  </a:srgbClr>
                </a:solidFill>
                <a:latin typeface="Calibri" panose="020F0502020204030204" pitchFamily="34" charset="0"/>
                <a:cs typeface="Calibri" panose="020F0502020204030204" pitchFamily="34" charset="0"/>
              </a:rPr>
              <a:t>(Chair)</a:t>
            </a:r>
          </a:p>
        </p:txBody>
      </p:sp>
      <p:sp>
        <p:nvSpPr>
          <p:cNvPr id="11" name="Rectangle 9"/>
          <p:cNvSpPr>
            <a:spLocks noChangeArrowheads="1"/>
          </p:cNvSpPr>
          <p:nvPr/>
        </p:nvSpPr>
        <p:spPr bwMode="auto">
          <a:xfrm>
            <a:off x="3401467" y="3350404"/>
            <a:ext cx="1143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pPr>
            <a:r>
              <a:rPr lang="en-US" dirty="0" smtClean="0">
                <a:solidFill>
                  <a:srgbClr val="4F81BD">
                    <a:lumMod val="60000"/>
                    <a:lumOff val="40000"/>
                  </a:srgbClr>
                </a:solidFill>
                <a:latin typeface="Calibri" panose="020F0502020204030204" pitchFamily="34" charset="0"/>
                <a:cs typeface="Calibri" panose="020F0502020204030204" pitchFamily="34" charset="0"/>
              </a:rPr>
              <a:t>Denver</a:t>
            </a:r>
            <a:r>
              <a:rPr lang="en-US" sz="2000" dirty="0" smtClean="0">
                <a:solidFill>
                  <a:srgbClr val="4F81BD">
                    <a:lumMod val="60000"/>
                    <a:lumOff val="40000"/>
                  </a:srgbClr>
                </a:solidFill>
                <a:latin typeface="Calibri" panose="020F0502020204030204" pitchFamily="34" charset="0"/>
                <a:cs typeface="Calibri" panose="020F0502020204030204" pitchFamily="34" charset="0"/>
              </a:rPr>
              <a:t> </a:t>
            </a:r>
          </a:p>
          <a:p>
            <a:pPr marL="342900" indent="-342900" algn="ctr">
              <a:lnSpc>
                <a:spcPct val="80000"/>
              </a:lnSpc>
              <a:spcBef>
                <a:spcPct val="20000"/>
              </a:spcBef>
              <a:buClr>
                <a:srgbClr val="000000"/>
              </a:buClr>
            </a:pPr>
            <a:r>
              <a:rPr lang="en-US" sz="1400" dirty="0" smtClean="0">
                <a:solidFill>
                  <a:srgbClr val="4F81BD">
                    <a:lumMod val="60000"/>
                    <a:lumOff val="40000"/>
                  </a:srgbClr>
                </a:solidFill>
                <a:latin typeface="Calibri" panose="020F0502020204030204" pitchFamily="34" charset="0"/>
                <a:cs typeface="Calibri" panose="020F0502020204030204" pitchFamily="34" charset="0"/>
              </a:rPr>
              <a:t>Water</a:t>
            </a:r>
          </a:p>
          <a:p>
            <a:pPr marL="342900" indent="-342900" algn="ctr">
              <a:lnSpc>
                <a:spcPct val="80000"/>
              </a:lnSpc>
              <a:spcBef>
                <a:spcPct val="20000"/>
              </a:spcBef>
              <a:buClr>
                <a:srgbClr val="000000"/>
              </a:buClr>
            </a:pPr>
            <a:r>
              <a:rPr lang="en-US" sz="1400" dirty="0" smtClean="0">
                <a:solidFill>
                  <a:srgbClr val="4F81BD">
                    <a:lumMod val="60000"/>
                    <a:lumOff val="40000"/>
                  </a:srgbClr>
                </a:solidFill>
                <a:latin typeface="Calibri" panose="020F0502020204030204" pitchFamily="34" charset="0"/>
                <a:cs typeface="Calibri" panose="020F0502020204030204" pitchFamily="34" charset="0"/>
              </a:rPr>
              <a:t>(Vice Chair)</a:t>
            </a:r>
          </a:p>
        </p:txBody>
      </p:sp>
      <p:sp>
        <p:nvSpPr>
          <p:cNvPr id="12" name="Rectangle 10"/>
          <p:cNvSpPr>
            <a:spLocks noChangeArrowheads="1"/>
          </p:cNvSpPr>
          <p:nvPr/>
        </p:nvSpPr>
        <p:spPr bwMode="auto">
          <a:xfrm>
            <a:off x="152400" y="1788304"/>
            <a:ext cx="15240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pPr>
            <a:r>
              <a:rPr lang="en-US" dirty="0" smtClean="0">
                <a:solidFill>
                  <a:srgbClr val="4F81BD">
                    <a:lumMod val="75000"/>
                  </a:srgbClr>
                </a:solidFill>
                <a:latin typeface="Calibri" panose="020F0502020204030204" pitchFamily="34" charset="0"/>
                <a:cs typeface="Calibri" panose="020F0502020204030204" pitchFamily="34" charset="0"/>
              </a:rPr>
              <a:t>Portland</a:t>
            </a:r>
            <a:r>
              <a:rPr lang="en-US" sz="2000" dirty="0" smtClean="0">
                <a:solidFill>
                  <a:srgbClr val="4F81BD">
                    <a:lumMod val="75000"/>
                  </a:srgbClr>
                </a:solidFill>
                <a:latin typeface="Calibri" panose="020F0502020204030204" pitchFamily="34" charset="0"/>
                <a:cs typeface="Calibri" panose="020F0502020204030204" pitchFamily="34" charset="0"/>
              </a:rPr>
              <a:t> </a:t>
            </a:r>
          </a:p>
          <a:p>
            <a:pPr marL="342900" indent="-342900" algn="ctr">
              <a:lnSpc>
                <a:spcPct val="80000"/>
              </a:lnSpc>
              <a:spcBef>
                <a:spcPct val="20000"/>
              </a:spcBef>
              <a:buClr>
                <a:srgbClr val="000000"/>
              </a:buClr>
            </a:pPr>
            <a:r>
              <a:rPr lang="en-US" sz="1400" dirty="0" smtClean="0">
                <a:solidFill>
                  <a:srgbClr val="4F81BD">
                    <a:lumMod val="75000"/>
                  </a:srgbClr>
                </a:solidFill>
                <a:latin typeface="Calibri" panose="020F0502020204030204" pitchFamily="34" charset="0"/>
                <a:cs typeface="Calibri" panose="020F0502020204030204" pitchFamily="34" charset="0"/>
              </a:rPr>
              <a:t>Water Bureau</a:t>
            </a:r>
          </a:p>
        </p:txBody>
      </p:sp>
      <p:sp>
        <p:nvSpPr>
          <p:cNvPr id="13" name="Rectangle 11"/>
          <p:cNvSpPr>
            <a:spLocks noChangeArrowheads="1"/>
          </p:cNvSpPr>
          <p:nvPr/>
        </p:nvSpPr>
        <p:spPr bwMode="auto">
          <a:xfrm>
            <a:off x="6893739" y="3023556"/>
            <a:ext cx="1828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80000"/>
              </a:lnSpc>
              <a:spcBef>
                <a:spcPct val="20000"/>
              </a:spcBef>
              <a:buClr>
                <a:srgbClr val="000000"/>
              </a:buClr>
            </a:pPr>
            <a:r>
              <a:rPr lang="en-US" dirty="0" smtClean="0">
                <a:solidFill>
                  <a:srgbClr val="4F81BD">
                    <a:lumMod val="75000"/>
                  </a:srgbClr>
                </a:solidFill>
                <a:latin typeface="Calibri" panose="020F0502020204030204" pitchFamily="34" charset="0"/>
                <a:cs typeface="Calibri" panose="020F0502020204030204" pitchFamily="34" charset="0"/>
              </a:rPr>
              <a:t>New York City</a:t>
            </a:r>
            <a:r>
              <a:rPr lang="en-US" sz="2000" dirty="0" smtClean="0">
                <a:solidFill>
                  <a:srgbClr val="4F81BD">
                    <a:lumMod val="75000"/>
                  </a:srgbClr>
                </a:solidFill>
                <a:latin typeface="Calibri" panose="020F0502020204030204" pitchFamily="34" charset="0"/>
                <a:cs typeface="Calibri" panose="020F0502020204030204" pitchFamily="34" charset="0"/>
              </a:rPr>
              <a:t> </a:t>
            </a:r>
          </a:p>
          <a:p>
            <a:pPr marL="342900" indent="-342900" algn="ctr">
              <a:lnSpc>
                <a:spcPct val="80000"/>
              </a:lnSpc>
              <a:spcBef>
                <a:spcPct val="20000"/>
              </a:spcBef>
              <a:buClr>
                <a:srgbClr val="000000"/>
              </a:buClr>
            </a:pPr>
            <a:r>
              <a:rPr lang="en-US" sz="1400" dirty="0" smtClean="0">
                <a:solidFill>
                  <a:srgbClr val="4F81BD">
                    <a:lumMod val="75000"/>
                  </a:srgbClr>
                </a:solidFill>
                <a:latin typeface="Calibri" panose="020F0502020204030204" pitchFamily="34" charset="0"/>
                <a:cs typeface="Calibri" panose="020F0502020204030204" pitchFamily="34" charset="0"/>
              </a:rPr>
              <a:t>Department of Environmental Protection</a:t>
            </a:r>
          </a:p>
        </p:txBody>
      </p:sp>
      <p:sp>
        <p:nvSpPr>
          <p:cNvPr id="14" name="Text Box 13"/>
          <p:cNvSpPr txBox="1">
            <a:spLocks noChangeArrowheads="1"/>
          </p:cNvSpPr>
          <p:nvPr/>
        </p:nvSpPr>
        <p:spPr bwMode="auto">
          <a:xfrm>
            <a:off x="6330854" y="4876480"/>
            <a:ext cx="1985513" cy="60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20000"/>
              </a:spcBef>
              <a:buClr>
                <a:srgbClr val="003366"/>
              </a:buClr>
              <a:buSzPct val="70000"/>
              <a:buFont typeface="Wingdings" pitchFamily="2" charset="2"/>
              <a:buNone/>
              <a:defRPr/>
            </a:pPr>
            <a:r>
              <a:rPr lang="en-US" sz="2400" dirty="0">
                <a:solidFill>
                  <a:srgbClr val="4F81BD">
                    <a:lumMod val="75000"/>
                  </a:srgbClr>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dirty="0">
                <a:solidFill>
                  <a:srgbClr val="4F81BD">
                    <a:lumMod val="75000"/>
                  </a:srgbClr>
                </a:solidFill>
                <a:latin typeface="Calibri" panose="020F0502020204030204" pitchFamily="34" charset="0"/>
                <a:cs typeface="Calibri" panose="020F0502020204030204" pitchFamily="34" charset="0"/>
              </a:rPr>
              <a:t>Tampa Bay</a:t>
            </a:r>
            <a:r>
              <a:rPr lang="en-US" sz="2000" dirty="0">
                <a:solidFill>
                  <a:srgbClr val="4F81BD">
                    <a:lumMod val="75000"/>
                  </a:srgbClr>
                </a:solidFill>
                <a:latin typeface="Calibri" panose="020F0502020204030204" pitchFamily="34" charset="0"/>
                <a:cs typeface="Calibri" panose="020F0502020204030204" pitchFamily="34" charset="0"/>
              </a:rPr>
              <a:t> </a:t>
            </a:r>
            <a:endParaRPr lang="en-US" sz="2000" dirty="0" smtClean="0">
              <a:solidFill>
                <a:srgbClr val="4F81BD">
                  <a:lumMod val="75000"/>
                </a:srgbClr>
              </a:solidFill>
              <a:latin typeface="Calibri" panose="020F0502020204030204" pitchFamily="34" charset="0"/>
              <a:cs typeface="Calibri" panose="020F0502020204030204" pitchFamily="34" charset="0"/>
            </a:endParaRPr>
          </a:p>
          <a:p>
            <a:pPr algn="ctr">
              <a:lnSpc>
                <a:spcPct val="80000"/>
              </a:lnSpc>
              <a:spcBef>
                <a:spcPct val="20000"/>
              </a:spcBef>
              <a:buClr>
                <a:srgbClr val="003366"/>
              </a:buClr>
              <a:buSzPct val="70000"/>
              <a:buFont typeface="Wingdings" pitchFamily="2" charset="2"/>
              <a:buNone/>
              <a:defRPr/>
            </a:pPr>
            <a:r>
              <a:rPr lang="en-US" sz="1400" dirty="0" smtClean="0">
                <a:solidFill>
                  <a:srgbClr val="4F81BD">
                    <a:lumMod val="75000"/>
                  </a:srgbClr>
                </a:solidFill>
                <a:latin typeface="Calibri" panose="020F0502020204030204" pitchFamily="34" charset="0"/>
                <a:cs typeface="Calibri" panose="020F0502020204030204" pitchFamily="34" charset="0"/>
              </a:rPr>
              <a:t>Water</a:t>
            </a:r>
            <a:endParaRPr lang="en-US" sz="1400" dirty="0">
              <a:solidFill>
                <a:srgbClr val="4F81BD">
                  <a:lumMod val="75000"/>
                </a:srgbClr>
              </a:solidFill>
              <a:latin typeface="Calibri" panose="020F0502020204030204" pitchFamily="34" charset="0"/>
              <a:cs typeface="Calibri" panose="020F0502020204030204" pitchFamily="34" charset="0"/>
            </a:endParaRPr>
          </a:p>
        </p:txBody>
      </p:sp>
      <p:sp>
        <p:nvSpPr>
          <p:cNvPr id="15" name="Text Box 14"/>
          <p:cNvSpPr txBox="1">
            <a:spLocks noChangeArrowheads="1"/>
          </p:cNvSpPr>
          <p:nvPr/>
        </p:nvSpPr>
        <p:spPr bwMode="auto">
          <a:xfrm>
            <a:off x="2592324" y="4089400"/>
            <a:ext cx="1745286" cy="60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spcBef>
                <a:spcPct val="20000"/>
              </a:spcBef>
              <a:buClr>
                <a:srgbClr val="003366"/>
              </a:buClr>
              <a:buSzPct val="70000"/>
              <a:buFont typeface="Wingdings" pitchFamily="2" charset="2"/>
              <a:buNone/>
              <a:defRPr/>
            </a:pPr>
            <a:r>
              <a:rPr lang="en-US" sz="2400" dirty="0">
                <a:solidFill>
                  <a:srgbClr val="4F81BD">
                    <a:lumMod val="60000"/>
                    <a:lumOff val="40000"/>
                  </a:srgbClr>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dirty="0">
                <a:solidFill>
                  <a:srgbClr val="1F497D">
                    <a:lumMod val="40000"/>
                    <a:lumOff val="60000"/>
                  </a:srgbClr>
                </a:solidFill>
                <a:latin typeface="Calibri" panose="020F0502020204030204" pitchFamily="34" charset="0"/>
                <a:cs typeface="Calibri" panose="020F0502020204030204" pitchFamily="34" charset="0"/>
              </a:rPr>
              <a:t>Central Arizona</a:t>
            </a:r>
            <a:r>
              <a:rPr lang="en-US" sz="2000" dirty="0">
                <a:solidFill>
                  <a:srgbClr val="1F497D">
                    <a:lumMod val="40000"/>
                    <a:lumOff val="60000"/>
                  </a:srgbClr>
                </a:solidFill>
                <a:latin typeface="Calibri" panose="020F0502020204030204" pitchFamily="34" charset="0"/>
                <a:cs typeface="Calibri" panose="020F0502020204030204" pitchFamily="34" charset="0"/>
              </a:rPr>
              <a:t> </a:t>
            </a:r>
          </a:p>
          <a:p>
            <a:pPr algn="ctr">
              <a:lnSpc>
                <a:spcPct val="80000"/>
              </a:lnSpc>
              <a:spcBef>
                <a:spcPct val="20000"/>
              </a:spcBef>
              <a:buClr>
                <a:srgbClr val="003366"/>
              </a:buClr>
              <a:buSzPct val="70000"/>
              <a:buFont typeface="Wingdings" pitchFamily="2" charset="2"/>
              <a:buNone/>
              <a:defRPr/>
            </a:pPr>
            <a:r>
              <a:rPr lang="en-US" sz="1400" dirty="0">
                <a:solidFill>
                  <a:srgbClr val="1F497D">
                    <a:lumMod val="40000"/>
                    <a:lumOff val="60000"/>
                  </a:srgbClr>
                </a:solidFill>
                <a:latin typeface="Calibri" panose="020F0502020204030204" pitchFamily="34" charset="0"/>
                <a:cs typeface="Calibri" panose="020F0502020204030204" pitchFamily="34" charset="0"/>
              </a:rPr>
              <a:t>Project</a:t>
            </a:r>
          </a:p>
        </p:txBody>
      </p:sp>
      <p:pic>
        <p:nvPicPr>
          <p:cNvPr id="16" name="Picture 4" descr="wuca logo 5_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1692" y="19655"/>
            <a:ext cx="1716108" cy="150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21"/>
          <p:cNvSpPr>
            <a:spLocks noChangeArrowheads="1"/>
          </p:cNvSpPr>
          <p:nvPr/>
        </p:nvSpPr>
        <p:spPr bwMode="auto">
          <a:xfrm>
            <a:off x="1420267" y="32385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18" name="AutoShape 22"/>
          <p:cNvSpPr>
            <a:spLocks noChangeArrowheads="1"/>
          </p:cNvSpPr>
          <p:nvPr/>
        </p:nvSpPr>
        <p:spPr bwMode="auto">
          <a:xfrm>
            <a:off x="1752600" y="17526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19" name="AutoShape 23"/>
          <p:cNvSpPr>
            <a:spLocks noChangeArrowheads="1"/>
          </p:cNvSpPr>
          <p:nvPr/>
        </p:nvSpPr>
        <p:spPr bwMode="auto">
          <a:xfrm>
            <a:off x="1648867" y="20955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20" name="AutoShape 27"/>
          <p:cNvSpPr>
            <a:spLocks noChangeArrowheads="1"/>
          </p:cNvSpPr>
          <p:nvPr/>
        </p:nvSpPr>
        <p:spPr bwMode="auto">
          <a:xfrm>
            <a:off x="2321967" y="36957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21" name="AutoShape 29"/>
          <p:cNvSpPr>
            <a:spLocks noChangeArrowheads="1"/>
          </p:cNvSpPr>
          <p:nvPr/>
        </p:nvSpPr>
        <p:spPr bwMode="auto">
          <a:xfrm>
            <a:off x="6373267" y="52959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22" name="AutoShape 30"/>
          <p:cNvSpPr>
            <a:spLocks noChangeArrowheads="1"/>
          </p:cNvSpPr>
          <p:nvPr/>
        </p:nvSpPr>
        <p:spPr bwMode="auto">
          <a:xfrm>
            <a:off x="6982867" y="30099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23" name="AutoShape 21"/>
          <p:cNvSpPr>
            <a:spLocks noChangeArrowheads="1"/>
          </p:cNvSpPr>
          <p:nvPr/>
        </p:nvSpPr>
        <p:spPr bwMode="auto">
          <a:xfrm>
            <a:off x="1585367" y="39370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24" name="AutoShape 21"/>
          <p:cNvSpPr>
            <a:spLocks noChangeArrowheads="1"/>
          </p:cNvSpPr>
          <p:nvPr/>
        </p:nvSpPr>
        <p:spPr bwMode="auto">
          <a:xfrm>
            <a:off x="2487067" y="415290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25" name="AutoShape 21"/>
          <p:cNvSpPr>
            <a:spLocks noChangeArrowheads="1"/>
          </p:cNvSpPr>
          <p:nvPr/>
        </p:nvSpPr>
        <p:spPr bwMode="auto">
          <a:xfrm>
            <a:off x="1864767" y="4222750"/>
            <a:ext cx="152400" cy="152400"/>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mtClean="0">
              <a:solidFill>
                <a:srgbClr val="003366"/>
              </a:solidFill>
              <a:latin typeface="Arial Unicode MS" pitchFamily="34" charset="-128"/>
            </a:endParaRPr>
          </a:p>
        </p:txBody>
      </p:sp>
      <p:sp>
        <p:nvSpPr>
          <p:cNvPr id="26" name="TextBox 25"/>
          <p:cNvSpPr txBox="1">
            <a:spLocks noChangeArrowheads="1"/>
          </p:cNvSpPr>
          <p:nvPr/>
        </p:nvSpPr>
        <p:spPr bwMode="auto">
          <a:xfrm>
            <a:off x="-27533" y="5688449"/>
            <a:ext cx="6248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Unicode MS" pitchFamily="34" charset="-128"/>
                <a:ea typeface="ＭＳ Ｐゴシック" charset="-128"/>
              </a:defRPr>
            </a:lvl1pPr>
            <a:lvl2pPr marL="742950" indent="-285750">
              <a:defRPr>
                <a:solidFill>
                  <a:schemeClr val="tx1"/>
                </a:solidFill>
                <a:latin typeface="Arial Unicode MS" pitchFamily="34" charset="-128"/>
                <a:ea typeface="ＭＳ Ｐゴシック" charset="-128"/>
              </a:defRPr>
            </a:lvl2pPr>
            <a:lvl3pPr marL="1143000" indent="-228600">
              <a:defRPr>
                <a:solidFill>
                  <a:schemeClr val="tx1"/>
                </a:solidFill>
                <a:latin typeface="Arial Unicode MS" pitchFamily="34" charset="-128"/>
                <a:ea typeface="ＭＳ Ｐゴシック" charset="-128"/>
              </a:defRPr>
            </a:lvl3pPr>
            <a:lvl4pPr marL="1600200" indent="-228600">
              <a:defRPr>
                <a:solidFill>
                  <a:schemeClr val="tx1"/>
                </a:solidFill>
                <a:latin typeface="Arial Unicode MS" pitchFamily="34" charset="-128"/>
                <a:ea typeface="ＭＳ Ｐゴシック" charset="-128"/>
              </a:defRPr>
            </a:lvl4pPr>
            <a:lvl5pPr marL="2057400" indent="-228600">
              <a:defRPr>
                <a:solidFill>
                  <a:schemeClr val="tx1"/>
                </a:solidFill>
                <a:latin typeface="Arial Unicode MS" pitchFamily="34" charset="-128"/>
                <a:ea typeface="ＭＳ Ｐゴシック" charset="-128"/>
              </a:defRPr>
            </a:lvl5pPr>
            <a:lvl6pPr marL="2514600" indent="-228600" eaLnBrk="0" fontAlgn="base" hangingPunct="0">
              <a:spcBef>
                <a:spcPct val="0"/>
              </a:spcBef>
              <a:spcAft>
                <a:spcPct val="0"/>
              </a:spcAft>
              <a:defRPr>
                <a:solidFill>
                  <a:schemeClr val="tx1"/>
                </a:solidFill>
                <a:latin typeface="Arial Unicode MS" pitchFamily="34" charset="-128"/>
                <a:ea typeface="ＭＳ Ｐゴシック" charset="-128"/>
              </a:defRPr>
            </a:lvl6pPr>
            <a:lvl7pPr marL="2971800" indent="-228600" eaLnBrk="0" fontAlgn="base" hangingPunct="0">
              <a:spcBef>
                <a:spcPct val="0"/>
              </a:spcBef>
              <a:spcAft>
                <a:spcPct val="0"/>
              </a:spcAft>
              <a:defRPr>
                <a:solidFill>
                  <a:schemeClr val="tx1"/>
                </a:solidFill>
                <a:latin typeface="Arial Unicode MS" pitchFamily="34" charset="-128"/>
                <a:ea typeface="ＭＳ Ｐゴシック" charset="-128"/>
              </a:defRPr>
            </a:lvl7pPr>
            <a:lvl8pPr marL="3429000" indent="-228600" eaLnBrk="0" fontAlgn="base" hangingPunct="0">
              <a:spcBef>
                <a:spcPct val="0"/>
              </a:spcBef>
              <a:spcAft>
                <a:spcPct val="0"/>
              </a:spcAft>
              <a:defRPr>
                <a:solidFill>
                  <a:schemeClr val="tx1"/>
                </a:solidFill>
                <a:latin typeface="Arial Unicode MS" pitchFamily="34" charset="-128"/>
                <a:ea typeface="ＭＳ Ｐゴシック" charset="-128"/>
              </a:defRPr>
            </a:lvl8pPr>
            <a:lvl9pPr marL="3886200" indent="-228600" eaLnBrk="0" fontAlgn="base" hangingPunct="0">
              <a:spcBef>
                <a:spcPct val="0"/>
              </a:spcBef>
              <a:spcAft>
                <a:spcPct val="0"/>
              </a:spcAft>
              <a:defRPr>
                <a:solidFill>
                  <a:schemeClr val="tx1"/>
                </a:solidFill>
                <a:latin typeface="Arial Unicode MS" pitchFamily="34" charset="-128"/>
                <a:ea typeface="ＭＳ Ｐゴシック" charset="-128"/>
              </a:defRPr>
            </a:lvl9pPr>
          </a:lstStyle>
          <a:p>
            <a:r>
              <a:rPr lang="en-US" sz="1400" i="1" u="sng" dirty="0" smtClean="0">
                <a:solidFill>
                  <a:prstClr val="black"/>
                </a:solidFill>
                <a:latin typeface="Calibri" panose="020F0502020204030204" pitchFamily="34" charset="0"/>
                <a:cs typeface="Calibri" panose="020F0502020204030204" pitchFamily="34" charset="0"/>
              </a:rPr>
              <a:t>Mission</a:t>
            </a:r>
            <a:r>
              <a:rPr lang="en-US" sz="1400" i="1" dirty="0" smtClean="0">
                <a:solidFill>
                  <a:prstClr val="black"/>
                </a:solidFill>
                <a:latin typeface="Calibri" panose="020F0502020204030204" pitchFamily="34" charset="0"/>
                <a:cs typeface="Calibri" panose="020F0502020204030204" pitchFamily="34" charset="0"/>
              </a:rPr>
              <a:t>: The Water Utility Climate Alliances provides leadership in assessing and adapting to the potential effects of climate change through collaborative action.  We seek to enhance the </a:t>
            </a:r>
            <a:r>
              <a:rPr lang="en-US" sz="1400" b="1" i="1" dirty="0" smtClean="0">
                <a:solidFill>
                  <a:prstClr val="black"/>
                </a:solidFill>
                <a:latin typeface="Calibri" panose="020F0502020204030204" pitchFamily="34" charset="0"/>
                <a:cs typeface="Calibri" panose="020F0502020204030204" pitchFamily="34" charset="0"/>
              </a:rPr>
              <a:t>usefulness of climate science</a:t>
            </a:r>
            <a:r>
              <a:rPr lang="en-US" sz="1400" i="1" dirty="0" smtClean="0">
                <a:solidFill>
                  <a:prstClr val="black"/>
                </a:solidFill>
                <a:latin typeface="Calibri" panose="020F0502020204030204" pitchFamily="34" charset="0"/>
                <a:cs typeface="Calibri" panose="020F0502020204030204" pitchFamily="34" charset="0"/>
              </a:rPr>
              <a:t> for the adaptation community and improve water management</a:t>
            </a:r>
            <a:r>
              <a:rPr lang="en-US" sz="1400" b="1" i="1" dirty="0" smtClean="0">
                <a:solidFill>
                  <a:prstClr val="black"/>
                </a:solidFill>
                <a:latin typeface="Calibri" panose="020F0502020204030204" pitchFamily="34" charset="0"/>
                <a:cs typeface="Calibri" panose="020F0502020204030204" pitchFamily="34" charset="0"/>
              </a:rPr>
              <a:t> decision-making in the face of climate uncertainty.</a:t>
            </a:r>
            <a:endParaRPr lang="en-US" sz="1400" b="1" dirty="0" smtClean="0">
              <a:solidFill>
                <a:prstClr val="black"/>
              </a:solidFill>
              <a:latin typeface="Calibri" panose="020F0502020204030204" pitchFamily="34" charset="0"/>
              <a:cs typeface="Calibri" panose="020F0502020204030204" pitchFamily="34" charset="0"/>
            </a:endParaRPr>
          </a:p>
        </p:txBody>
      </p:sp>
      <p:sp>
        <p:nvSpPr>
          <p:cNvPr id="27" name="TextBox 26"/>
          <p:cNvSpPr txBox="1"/>
          <p:nvPr/>
        </p:nvSpPr>
        <p:spPr>
          <a:xfrm>
            <a:off x="7391400" y="1371600"/>
            <a:ext cx="1628270" cy="369332"/>
          </a:xfrm>
          <a:prstGeom prst="rect">
            <a:avLst/>
          </a:prstGeom>
          <a:noFill/>
        </p:spPr>
        <p:txBody>
          <a:bodyPr wrap="none" rtlCol="0">
            <a:spAutoFit/>
          </a:bodyPr>
          <a:lstStyle/>
          <a:p>
            <a:r>
              <a:rPr lang="en-US" dirty="0" err="1" smtClean="0">
                <a:solidFill>
                  <a:schemeClr val="tx1">
                    <a:lumMod val="75000"/>
                    <a:lumOff val="25000"/>
                  </a:schemeClr>
                </a:solidFill>
              </a:rPr>
              <a:t>wucaonline.org</a:t>
            </a:r>
            <a:endParaRPr lang="en-US" dirty="0">
              <a:solidFill>
                <a:schemeClr val="tx1">
                  <a:lumMod val="75000"/>
                  <a:lumOff val="25000"/>
                </a:schemeClr>
              </a:solidFill>
            </a:endParaRPr>
          </a:p>
        </p:txBody>
      </p:sp>
      <p:sp>
        <p:nvSpPr>
          <p:cNvPr id="2" name="TextBox 1"/>
          <p:cNvSpPr txBox="1"/>
          <p:nvPr/>
        </p:nvSpPr>
        <p:spPr>
          <a:xfrm>
            <a:off x="152400" y="172620"/>
            <a:ext cx="6485959" cy="461665"/>
          </a:xfrm>
          <a:prstGeom prst="rect">
            <a:avLst/>
          </a:prstGeom>
          <a:noFill/>
        </p:spPr>
        <p:txBody>
          <a:bodyPr wrap="square" rtlCol="0">
            <a:spAutoFit/>
          </a:bodyPr>
          <a:lstStyle/>
          <a:p>
            <a:r>
              <a:rPr lang="en-US" sz="2400" dirty="0" smtClean="0">
                <a:solidFill>
                  <a:schemeClr val="bg2"/>
                </a:solidFill>
                <a:latin typeface="+mj-lt"/>
              </a:rPr>
              <a:t>Importance of Partnerships and Networks</a:t>
            </a:r>
            <a:endParaRPr lang="en-US" sz="2400" dirty="0">
              <a:solidFill>
                <a:schemeClr val="bg2"/>
              </a:solidFill>
              <a:latin typeface="+mj-lt"/>
            </a:endParaRPr>
          </a:p>
        </p:txBody>
      </p:sp>
    </p:spTree>
    <p:extLst>
      <p:ext uri="{BB962C8B-B14F-4D97-AF65-F5344CB8AC3E}">
        <p14:creationId xmlns:p14="http://schemas.microsoft.com/office/powerpoint/2010/main" val="3984877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solidFill>
              </a:rPr>
              <a:t>Addressing the Double Challenges… times 3</a:t>
            </a:r>
            <a:endParaRPr lang="en-US" dirty="0">
              <a:solidFill>
                <a:schemeClr val="bg2"/>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1</a:t>
            </a:fld>
            <a:endParaRPr lang="en-US" dirty="0"/>
          </a:p>
        </p:txBody>
      </p:sp>
      <p:sp>
        <p:nvSpPr>
          <p:cNvPr id="4" name="Content Placeholder 3"/>
          <p:cNvSpPr>
            <a:spLocks noGrp="1"/>
          </p:cNvSpPr>
          <p:nvPr>
            <p:ph sz="quarter" idx="12"/>
          </p:nvPr>
        </p:nvSpPr>
        <p:spPr/>
        <p:txBody>
          <a:bodyPr>
            <a:normAutofit/>
          </a:bodyPr>
          <a:lstStyle/>
          <a:p>
            <a:pPr marL="514350" indent="-514350">
              <a:spcAft>
                <a:spcPts val="1200"/>
              </a:spcAft>
              <a:buFont typeface="+mj-lt"/>
              <a:buAutoNum type="arabicPeriod"/>
            </a:pPr>
            <a:r>
              <a:rPr lang="en-US" dirty="0" smtClean="0"/>
              <a:t>Addressing respective </a:t>
            </a:r>
            <a:r>
              <a:rPr lang="en-US" b="1" dirty="0" smtClean="0"/>
              <a:t>sector shortcomings </a:t>
            </a:r>
            <a:r>
              <a:rPr lang="en-US" dirty="0" smtClean="0"/>
              <a:t>and also meeting the </a:t>
            </a:r>
            <a:r>
              <a:rPr lang="en-US" b="1" dirty="0" smtClean="0"/>
              <a:t>EU accession goals</a:t>
            </a:r>
          </a:p>
          <a:p>
            <a:pPr marL="514350" indent="-514350">
              <a:spcAft>
                <a:spcPts val="1200"/>
              </a:spcAft>
              <a:buFont typeface="+mj-lt"/>
              <a:buAutoNum type="arabicPeriod"/>
            </a:pPr>
            <a:r>
              <a:rPr lang="en-US" dirty="0" smtClean="0"/>
              <a:t>Transitioning from </a:t>
            </a:r>
            <a:r>
              <a:rPr lang="en-US" b="1" dirty="0" smtClean="0"/>
              <a:t>MDGs </a:t>
            </a:r>
            <a:r>
              <a:rPr lang="en-US" dirty="0" smtClean="0"/>
              <a:t>to </a:t>
            </a:r>
            <a:r>
              <a:rPr lang="en-US" b="1" dirty="0" smtClean="0"/>
              <a:t>SDGs </a:t>
            </a:r>
            <a:r>
              <a:rPr lang="en-US" dirty="0" smtClean="0"/>
              <a:t>as a major paradigm shift in the water sector</a:t>
            </a:r>
          </a:p>
          <a:p>
            <a:pPr marL="514350" indent="-514350">
              <a:spcAft>
                <a:spcPts val="1200"/>
              </a:spcAft>
              <a:buFont typeface="+mj-lt"/>
              <a:buAutoNum type="arabicPeriod"/>
            </a:pPr>
            <a:r>
              <a:rPr lang="en-US" b="1" dirty="0" smtClean="0"/>
              <a:t>Climate change </a:t>
            </a:r>
            <a:r>
              <a:rPr lang="en-US" dirty="0" smtClean="0"/>
              <a:t>and </a:t>
            </a:r>
            <a:r>
              <a:rPr lang="en-US" b="1" dirty="0" smtClean="0"/>
              <a:t>new water security challenges</a:t>
            </a:r>
            <a:r>
              <a:rPr lang="en-US" dirty="0" smtClean="0"/>
              <a:t> with major implications for the region and its utilities</a:t>
            </a:r>
            <a:endParaRPr lang="en-US" b="1" dirty="0" smtClean="0"/>
          </a:p>
          <a:p>
            <a:pPr marL="457200" indent="-457200">
              <a:spcAft>
                <a:spcPts val="1200"/>
              </a:spcAft>
              <a:buFont typeface="Arial" panose="020B0604020202020204" pitchFamily="34" charset="0"/>
              <a:buChar char="•"/>
            </a:pPr>
            <a:endParaRPr lang="en-US" b="1" dirty="0"/>
          </a:p>
        </p:txBody>
      </p:sp>
    </p:spTree>
    <p:extLst>
      <p:ext uri="{BB962C8B-B14F-4D97-AF65-F5344CB8AC3E}">
        <p14:creationId xmlns:p14="http://schemas.microsoft.com/office/powerpoint/2010/main" val="857085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9F971E6-D8D4-4C59-A1A0-5FE329A63D94}" type="slidenum">
              <a:rPr lang="en-US" smtClean="0"/>
              <a:pPr/>
              <a:t>19</a:t>
            </a:fld>
            <a:endParaRPr lang="en-US" dirty="0"/>
          </a:p>
        </p:txBody>
      </p:sp>
      <p:sp>
        <p:nvSpPr>
          <p:cNvPr id="6" name="Title 1"/>
          <p:cNvSpPr>
            <a:spLocks noGrp="1"/>
          </p:cNvSpPr>
          <p:nvPr>
            <p:ph type="title"/>
          </p:nvPr>
        </p:nvSpPr>
        <p:spPr>
          <a:xfrm>
            <a:off x="457200" y="216763"/>
            <a:ext cx="8229600" cy="710100"/>
          </a:xfrm>
        </p:spPr>
        <p:txBody>
          <a:bodyPr>
            <a:normAutofit fontScale="90000"/>
          </a:bodyPr>
          <a:lstStyle/>
          <a:p>
            <a:pPr algn="ctr"/>
            <a:r>
              <a:rPr lang="en-US" sz="3100">
                <a:latin typeface="Arial"/>
                <a:cs typeface="Arial"/>
              </a:rPr>
              <a:t>Robust Decision Making (RDM) methods ask: </a:t>
            </a:r>
            <a:r>
              <a:rPr lang="en-US" sz="2000" i="1">
                <a:latin typeface="Arial"/>
                <a:cs typeface="Arial"/>
              </a:rPr>
              <a:t>What are the limitations of our plans and investments and how can we improve them?</a:t>
            </a:r>
            <a:endParaRPr lang="en-US" sz="2200" i="1" dirty="0">
              <a:latin typeface="Arial"/>
              <a:cs typeface="Arial"/>
            </a:endParaRPr>
          </a:p>
        </p:txBody>
      </p:sp>
      <p:grpSp>
        <p:nvGrpSpPr>
          <p:cNvPr id="37" name="Group 36"/>
          <p:cNvGrpSpPr/>
          <p:nvPr/>
        </p:nvGrpSpPr>
        <p:grpSpPr>
          <a:xfrm>
            <a:off x="36960" y="1327102"/>
            <a:ext cx="9144000" cy="2332099"/>
            <a:chOff x="36960" y="1616477"/>
            <a:chExt cx="9144000" cy="2332099"/>
          </a:xfrm>
        </p:grpSpPr>
        <p:sp>
          <p:nvSpPr>
            <p:cNvPr id="38" name="Rounded Rectangle 37"/>
            <p:cNvSpPr/>
            <p:nvPr/>
          </p:nvSpPr>
          <p:spPr>
            <a:xfrm>
              <a:off x="36960" y="1616477"/>
              <a:ext cx="9144000" cy="2332099"/>
            </a:xfrm>
            <a:prstGeom prst="roundRect">
              <a:avLst/>
            </a:prstGeom>
            <a:solidFill>
              <a:srgbClr val="D9D9D9">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VE" dirty="0">
                <a:latin typeface="Arial"/>
              </a:endParaRPr>
            </a:p>
          </p:txBody>
        </p:sp>
        <p:cxnSp>
          <p:nvCxnSpPr>
            <p:cNvPr id="39" name="Straight Arrow Connector 38"/>
            <p:cNvCxnSpPr/>
            <p:nvPr/>
          </p:nvCxnSpPr>
          <p:spPr>
            <a:xfrm>
              <a:off x="5539559" y="2792104"/>
              <a:ext cx="475485" cy="20795"/>
            </a:xfrm>
            <a:prstGeom prst="straightConnector1">
              <a:avLst/>
            </a:prstGeom>
            <a:ln w="28575" cmpd="sng">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2732039" y="2812899"/>
              <a:ext cx="475485" cy="1"/>
            </a:xfrm>
            <a:prstGeom prst="straightConnector1">
              <a:avLst/>
            </a:prstGeom>
            <a:ln w="28575" cmpd="sng">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Rounded Rectangle 40"/>
            <p:cNvSpPr/>
            <p:nvPr/>
          </p:nvSpPr>
          <p:spPr>
            <a:xfrm>
              <a:off x="620267" y="2225031"/>
              <a:ext cx="2323412" cy="1175736"/>
            </a:xfrm>
            <a:prstGeom prst="roundRect">
              <a:avLst/>
            </a:prstGeom>
            <a:solidFill>
              <a:schemeClr val="accent5"/>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s-VE" dirty="0" smtClean="0">
                  <a:solidFill>
                    <a:srgbClr val="000000"/>
                  </a:solidFill>
                  <a:latin typeface="Arial"/>
                  <a:cs typeface="Futura Std Book"/>
                </a:rPr>
                <a:t>What will the </a:t>
              </a:r>
            </a:p>
            <a:p>
              <a:pPr algn="ctr">
                <a:lnSpc>
                  <a:spcPct val="90000"/>
                </a:lnSpc>
              </a:pPr>
              <a:r>
                <a:rPr lang="es-VE" dirty="0" smtClean="0">
                  <a:solidFill>
                    <a:srgbClr val="000000"/>
                  </a:solidFill>
                  <a:latin typeface="Arial"/>
                  <a:cs typeface="Futura Std Book"/>
                </a:rPr>
                <a:t>future be?</a:t>
              </a:r>
              <a:endParaRPr lang="es-VE" dirty="0">
                <a:solidFill>
                  <a:srgbClr val="000000"/>
                </a:solidFill>
                <a:latin typeface="Arial"/>
                <a:cs typeface="Futura Std Book"/>
              </a:endParaRPr>
            </a:p>
          </p:txBody>
        </p:sp>
        <p:sp>
          <p:nvSpPr>
            <p:cNvPr id="42" name="Rounded Rectangle 41"/>
            <p:cNvSpPr/>
            <p:nvPr/>
          </p:nvSpPr>
          <p:spPr>
            <a:xfrm>
              <a:off x="3419164" y="2207592"/>
              <a:ext cx="2323412" cy="1175736"/>
            </a:xfrm>
            <a:prstGeom prst="roundRect">
              <a:avLst/>
            </a:prstGeom>
            <a:solidFill>
              <a:schemeClr val="accent5"/>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s-VE" dirty="0" smtClean="0">
                  <a:solidFill>
                    <a:srgbClr val="000000"/>
                  </a:solidFill>
                  <a:latin typeface="Arial"/>
                  <a:cs typeface="Futura Std Book"/>
                </a:rPr>
                <a:t>What is the best near-term decision?</a:t>
              </a:r>
              <a:endParaRPr lang="es-VE" dirty="0">
                <a:solidFill>
                  <a:srgbClr val="000000"/>
                </a:solidFill>
                <a:latin typeface="Arial"/>
                <a:cs typeface="Futura Std Book"/>
              </a:endParaRPr>
            </a:p>
          </p:txBody>
        </p:sp>
        <p:sp>
          <p:nvSpPr>
            <p:cNvPr id="43" name="Rounded Rectangle 42"/>
            <p:cNvSpPr/>
            <p:nvPr/>
          </p:nvSpPr>
          <p:spPr>
            <a:xfrm>
              <a:off x="6226684" y="2225284"/>
              <a:ext cx="2323412" cy="1175736"/>
            </a:xfrm>
            <a:prstGeom prst="roundRect">
              <a:avLst/>
            </a:prstGeom>
            <a:solidFill>
              <a:schemeClr val="accent5"/>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s-VE" dirty="0" smtClean="0">
                  <a:solidFill>
                    <a:srgbClr val="000000"/>
                  </a:solidFill>
                  <a:latin typeface="Arial"/>
                  <a:cs typeface="Futura Std Book"/>
                </a:rPr>
                <a:t>How sensitive is our decision to our predictions? </a:t>
              </a:r>
              <a:endParaRPr lang="es-VE" dirty="0">
                <a:solidFill>
                  <a:srgbClr val="000000"/>
                </a:solidFill>
                <a:latin typeface="Arial"/>
                <a:cs typeface="Futura Std Book"/>
              </a:endParaRPr>
            </a:p>
          </p:txBody>
        </p:sp>
        <p:grpSp>
          <p:nvGrpSpPr>
            <p:cNvPr id="44" name="Group 43"/>
            <p:cNvGrpSpPr/>
            <p:nvPr/>
          </p:nvGrpSpPr>
          <p:grpSpPr>
            <a:xfrm>
              <a:off x="1812041" y="3490735"/>
              <a:ext cx="5540097" cy="441224"/>
              <a:chOff x="1779288" y="3517199"/>
              <a:chExt cx="5783748" cy="823771"/>
            </a:xfrm>
            <a:effectLst/>
          </p:grpSpPr>
          <p:cxnSp>
            <p:nvCxnSpPr>
              <p:cNvPr id="46" name="Straight Arrow Connector 45"/>
              <p:cNvCxnSpPr/>
              <p:nvPr/>
            </p:nvCxnSpPr>
            <p:spPr>
              <a:xfrm flipV="1">
                <a:off x="1781695" y="3517199"/>
                <a:ext cx="0" cy="823771"/>
              </a:xfrm>
              <a:prstGeom prst="straightConnector1">
                <a:avLst/>
              </a:prstGeom>
              <a:ln w="28575" cmpd="sng">
                <a:solidFill>
                  <a:srgbClr val="5E5E5E"/>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563035" y="3690606"/>
                <a:ext cx="1" cy="614267"/>
              </a:xfrm>
              <a:prstGeom prst="line">
                <a:avLst/>
              </a:prstGeom>
              <a:ln>
                <a:solidFill>
                  <a:schemeClr val="tx2">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779288" y="4324338"/>
                <a:ext cx="5781339" cy="0"/>
              </a:xfrm>
              <a:prstGeom prst="line">
                <a:avLst/>
              </a:prstGeom>
              <a:ln>
                <a:solidFill>
                  <a:srgbClr val="5E5E5E"/>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3444017" y="1616477"/>
              <a:ext cx="2241081" cy="369332"/>
            </a:xfrm>
            <a:prstGeom prst="rect">
              <a:avLst/>
            </a:prstGeom>
            <a:noFill/>
            <a:effectLst/>
          </p:spPr>
          <p:txBody>
            <a:bodyPr wrap="none" rtlCol="0">
              <a:spAutoFit/>
            </a:bodyPr>
            <a:lstStyle/>
            <a:p>
              <a:r>
                <a:rPr lang="es-VE" b="1" dirty="0" smtClean="0">
                  <a:latin typeface="Arial"/>
                </a:rPr>
                <a:t>“Predict Then Act”</a:t>
              </a:r>
              <a:endParaRPr lang="es-VE" b="1" dirty="0">
                <a:latin typeface="Arial"/>
              </a:endParaRPr>
            </a:p>
          </p:txBody>
        </p:sp>
      </p:grpSp>
      <p:grpSp>
        <p:nvGrpSpPr>
          <p:cNvPr id="49" name="Group 48"/>
          <p:cNvGrpSpPr/>
          <p:nvPr/>
        </p:nvGrpSpPr>
        <p:grpSpPr>
          <a:xfrm>
            <a:off x="18783" y="3795504"/>
            <a:ext cx="9144000" cy="2449322"/>
            <a:chOff x="18783" y="4084879"/>
            <a:chExt cx="9144000" cy="2449322"/>
          </a:xfrm>
        </p:grpSpPr>
        <p:grpSp>
          <p:nvGrpSpPr>
            <p:cNvPr id="50" name="Group 49"/>
            <p:cNvGrpSpPr/>
            <p:nvPr/>
          </p:nvGrpSpPr>
          <p:grpSpPr>
            <a:xfrm>
              <a:off x="18783" y="4096946"/>
              <a:ext cx="9144000" cy="2437255"/>
              <a:chOff x="95743" y="4096946"/>
              <a:chExt cx="9144000" cy="2437255"/>
            </a:xfrm>
          </p:grpSpPr>
          <p:cxnSp>
            <p:nvCxnSpPr>
              <p:cNvPr id="52" name="Straight Arrow Connector 51"/>
              <p:cNvCxnSpPr/>
              <p:nvPr/>
            </p:nvCxnSpPr>
            <p:spPr>
              <a:xfrm>
                <a:off x="5596709" y="5225900"/>
                <a:ext cx="475485" cy="20795"/>
              </a:xfrm>
              <a:prstGeom prst="straightConnector1">
                <a:avLst/>
              </a:prstGeom>
              <a:ln w="28575" cmpd="sng">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2815363" y="5242832"/>
                <a:ext cx="475485" cy="1"/>
              </a:xfrm>
              <a:prstGeom prst="straightConnector1">
                <a:avLst/>
              </a:prstGeom>
              <a:ln w="28575" cmpd="sng">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95743" y="4096946"/>
                <a:ext cx="9144000" cy="2437255"/>
                <a:chOff x="95743" y="4096946"/>
                <a:chExt cx="9144000" cy="2437255"/>
              </a:xfrm>
            </p:grpSpPr>
            <p:sp>
              <p:nvSpPr>
                <p:cNvPr id="59" name="Rounded Rectangle 58"/>
                <p:cNvSpPr/>
                <p:nvPr/>
              </p:nvSpPr>
              <p:spPr>
                <a:xfrm>
                  <a:off x="95743" y="4096946"/>
                  <a:ext cx="9144000" cy="2437255"/>
                </a:xfrm>
                <a:prstGeom prst="roundRect">
                  <a:avLst/>
                </a:prstGeom>
                <a:solidFill>
                  <a:srgbClr val="D9D9D9">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VE" dirty="0">
                    <a:latin typeface="Arial"/>
                  </a:endParaRPr>
                </a:p>
              </p:txBody>
            </p:sp>
            <p:sp>
              <p:nvSpPr>
                <p:cNvPr id="60" name="Rounded Rectangle 59"/>
                <p:cNvSpPr/>
                <p:nvPr/>
              </p:nvSpPr>
              <p:spPr>
                <a:xfrm>
                  <a:off x="6252084" y="4587484"/>
                  <a:ext cx="2323412" cy="1175736"/>
                </a:xfrm>
                <a:prstGeom prst="roundRect">
                  <a:avLst/>
                </a:prstGeom>
                <a:solidFill>
                  <a:srgbClr val="3E3474"/>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dirty="0" smtClean="0">
                      <a:solidFill>
                        <a:schemeClr val="bg1"/>
                      </a:solidFill>
                      <a:latin typeface="Arial"/>
                      <a:cs typeface="Futura Std Book"/>
                    </a:rPr>
                    <a:t>How can we reduce the vulnerabilities? </a:t>
                  </a:r>
                  <a:endParaRPr lang="en-US" dirty="0">
                    <a:solidFill>
                      <a:schemeClr val="bg1"/>
                    </a:solidFill>
                    <a:latin typeface="Arial"/>
                    <a:cs typeface="Futura Std Book"/>
                  </a:endParaRPr>
                </a:p>
              </p:txBody>
            </p:sp>
            <p:sp>
              <p:nvSpPr>
                <p:cNvPr id="61" name="Rounded Rectangle 60"/>
                <p:cNvSpPr/>
                <p:nvPr/>
              </p:nvSpPr>
              <p:spPr>
                <a:xfrm>
                  <a:off x="3444564" y="4569792"/>
                  <a:ext cx="2323412" cy="1175736"/>
                </a:xfrm>
                <a:prstGeom prst="roundRect">
                  <a:avLst/>
                </a:prstGeom>
                <a:solidFill>
                  <a:srgbClr val="3E3474"/>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chemeClr val="bg1"/>
                      </a:solidFill>
                      <a:latin typeface="Arial"/>
                      <a:cs typeface="Futura Std Book"/>
                    </a:rPr>
                    <a:t>What are the vulnerabilities of our plan/investment?</a:t>
                  </a:r>
                  <a:endParaRPr lang="en-US" dirty="0">
                    <a:solidFill>
                      <a:schemeClr val="bg1"/>
                    </a:solidFill>
                    <a:latin typeface="Arial"/>
                    <a:cs typeface="Futura Std Book"/>
                  </a:endParaRPr>
                </a:p>
              </p:txBody>
            </p:sp>
            <p:sp>
              <p:nvSpPr>
                <p:cNvPr id="62" name="Rounded Rectangle 61"/>
                <p:cNvSpPr/>
                <p:nvPr/>
              </p:nvSpPr>
              <p:spPr>
                <a:xfrm>
                  <a:off x="645667" y="4587231"/>
                  <a:ext cx="2323412" cy="1175736"/>
                </a:xfrm>
                <a:prstGeom prst="roundRect">
                  <a:avLst/>
                </a:prstGeom>
                <a:solidFill>
                  <a:srgbClr val="3E3474"/>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chemeClr val="bg1"/>
                      </a:solidFill>
                      <a:latin typeface="Arial"/>
                      <a:cs typeface="Futura Std Book"/>
                    </a:rPr>
                    <a:t>What options we have?</a:t>
                  </a:r>
                  <a:endParaRPr lang="en-US" dirty="0">
                    <a:solidFill>
                      <a:schemeClr val="bg1"/>
                    </a:solidFill>
                    <a:latin typeface="Arial"/>
                    <a:cs typeface="Futura Std Book"/>
                  </a:endParaRPr>
                </a:p>
              </p:txBody>
            </p:sp>
          </p:grpSp>
          <p:grpSp>
            <p:nvGrpSpPr>
              <p:cNvPr id="55" name="Group 54"/>
              <p:cNvGrpSpPr/>
              <p:nvPr/>
            </p:nvGrpSpPr>
            <p:grpSpPr>
              <a:xfrm>
                <a:off x="1837441" y="5873731"/>
                <a:ext cx="5540097" cy="441224"/>
                <a:chOff x="1779288" y="3517199"/>
                <a:chExt cx="5783748" cy="823771"/>
              </a:xfrm>
              <a:effectLst/>
            </p:grpSpPr>
            <p:cxnSp>
              <p:nvCxnSpPr>
                <p:cNvPr id="56" name="Straight Arrow Connector 55"/>
                <p:cNvCxnSpPr/>
                <p:nvPr/>
              </p:nvCxnSpPr>
              <p:spPr>
                <a:xfrm flipV="1">
                  <a:off x="1781695" y="3517199"/>
                  <a:ext cx="0" cy="823771"/>
                </a:xfrm>
                <a:prstGeom prst="straightConnector1">
                  <a:avLst/>
                </a:prstGeom>
                <a:ln w="28575" cmpd="sng">
                  <a:solidFill>
                    <a:srgbClr val="5E5E5E"/>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563035" y="3690606"/>
                  <a:ext cx="1" cy="614267"/>
                </a:xfrm>
                <a:prstGeom prst="line">
                  <a:avLst/>
                </a:prstGeom>
                <a:ln>
                  <a:solidFill>
                    <a:schemeClr val="tx2">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1779288" y="4324338"/>
                  <a:ext cx="5781339" cy="0"/>
                </a:xfrm>
                <a:prstGeom prst="line">
                  <a:avLst/>
                </a:prstGeom>
                <a:ln>
                  <a:solidFill>
                    <a:srgbClr val="5E5E5E"/>
                  </a:solidFill>
                  <a:prstDash val="dash"/>
                </a:ln>
                <a:effectLst/>
              </p:spPr>
              <p:style>
                <a:lnRef idx="2">
                  <a:schemeClr val="accent1"/>
                </a:lnRef>
                <a:fillRef idx="0">
                  <a:schemeClr val="accent1"/>
                </a:fillRef>
                <a:effectRef idx="1">
                  <a:schemeClr val="accent1"/>
                </a:effectRef>
                <a:fontRef idx="minor">
                  <a:schemeClr val="tx1"/>
                </a:fontRef>
              </p:style>
            </p:cxnSp>
          </p:grpSp>
        </p:grpSp>
        <p:sp>
          <p:nvSpPr>
            <p:cNvPr id="51" name="TextBox 50"/>
            <p:cNvSpPr txBox="1"/>
            <p:nvPr/>
          </p:nvSpPr>
          <p:spPr>
            <a:xfrm>
              <a:off x="3103847" y="4084879"/>
              <a:ext cx="3286477" cy="338554"/>
            </a:xfrm>
            <a:prstGeom prst="rect">
              <a:avLst/>
            </a:prstGeom>
            <a:noFill/>
            <a:effectLst/>
          </p:spPr>
          <p:txBody>
            <a:bodyPr wrap="none" rtlCol="0">
              <a:spAutoFit/>
            </a:bodyPr>
            <a:lstStyle/>
            <a:p>
              <a:r>
                <a:rPr lang="en-US" b="1" dirty="0" smtClean="0">
                  <a:latin typeface="Arial"/>
                </a:rPr>
                <a:t>Robust Decision Making (RDM) </a:t>
              </a:r>
              <a:endParaRPr lang="en-US" b="1" dirty="0">
                <a:latin typeface="Arial"/>
              </a:endParaRPr>
            </a:p>
          </p:txBody>
        </p:sp>
      </p:grpSp>
      <p:sp>
        <p:nvSpPr>
          <p:cNvPr id="64" name="Rounded Rectangle 63"/>
          <p:cNvSpPr/>
          <p:nvPr/>
        </p:nvSpPr>
        <p:spPr>
          <a:xfrm>
            <a:off x="618747" y="1953348"/>
            <a:ext cx="2323412" cy="1175736"/>
          </a:xfrm>
          <a:prstGeom prst="roundRect">
            <a:avLst/>
          </a:prstGeom>
          <a:solidFill>
            <a:schemeClr val="bg2"/>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latin typeface="Arial"/>
                <a:cs typeface="Futura Std Book"/>
              </a:rPr>
              <a:t>What is the future?</a:t>
            </a:r>
            <a:endParaRPr lang="en-US" dirty="0">
              <a:solidFill>
                <a:srgbClr val="000000"/>
              </a:solidFill>
              <a:latin typeface="Arial"/>
              <a:cs typeface="Futura Std Book"/>
            </a:endParaRPr>
          </a:p>
        </p:txBody>
      </p:sp>
      <p:sp>
        <p:nvSpPr>
          <p:cNvPr id="65" name="Rounded Rectangle 64"/>
          <p:cNvSpPr/>
          <p:nvPr/>
        </p:nvSpPr>
        <p:spPr>
          <a:xfrm>
            <a:off x="3417644" y="1935909"/>
            <a:ext cx="2323412" cy="1175736"/>
          </a:xfrm>
          <a:prstGeom prst="roundRect">
            <a:avLst/>
          </a:prstGeom>
          <a:solidFill>
            <a:schemeClr val="bg2"/>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latin typeface="Arial"/>
                <a:cs typeface="Futura Std Book"/>
              </a:rPr>
              <a:t>What is the best decision based on our forecast/scenario? </a:t>
            </a:r>
            <a:endParaRPr lang="en-US" dirty="0">
              <a:solidFill>
                <a:srgbClr val="000000"/>
              </a:solidFill>
              <a:latin typeface="Arial"/>
              <a:cs typeface="Futura Std Book"/>
            </a:endParaRPr>
          </a:p>
        </p:txBody>
      </p:sp>
      <p:sp>
        <p:nvSpPr>
          <p:cNvPr id="66" name="Rounded Rectangle 65"/>
          <p:cNvSpPr/>
          <p:nvPr/>
        </p:nvSpPr>
        <p:spPr>
          <a:xfrm>
            <a:off x="6225164" y="1953601"/>
            <a:ext cx="2323412" cy="1175736"/>
          </a:xfrm>
          <a:prstGeom prst="roundRect">
            <a:avLst/>
          </a:prstGeom>
          <a:solidFill>
            <a:schemeClr val="bg2"/>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latin typeface="Arial"/>
                <a:cs typeface="Futura Std Book"/>
              </a:rPr>
              <a:t>To what extend the decision depends on our forecast/scenario?</a:t>
            </a:r>
            <a:endParaRPr lang="en-US" dirty="0">
              <a:solidFill>
                <a:srgbClr val="000000"/>
              </a:solidFill>
              <a:latin typeface="Arial"/>
              <a:cs typeface="Futura Std Book"/>
            </a:endParaRPr>
          </a:p>
        </p:txBody>
      </p:sp>
    </p:spTree>
    <p:extLst>
      <p:ext uri="{BB962C8B-B14F-4D97-AF65-F5344CB8AC3E}">
        <p14:creationId xmlns:p14="http://schemas.microsoft.com/office/powerpoint/2010/main" val="375645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39AF0"/>
                </a:solidFill>
              </a:rPr>
              <a:t>What does this mean for Danube utilities?</a:t>
            </a:r>
            <a:endParaRPr lang="en-US" dirty="0">
              <a:solidFill>
                <a:srgbClr val="139AF0"/>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20</a:t>
            </a:fld>
            <a:endParaRPr lang="en-US" dirty="0"/>
          </a:p>
        </p:txBody>
      </p:sp>
      <p:sp>
        <p:nvSpPr>
          <p:cNvPr id="4" name="Content Placeholder 3"/>
          <p:cNvSpPr>
            <a:spLocks noGrp="1"/>
          </p:cNvSpPr>
          <p:nvPr>
            <p:ph sz="quarter" idx="12"/>
          </p:nvPr>
        </p:nvSpPr>
        <p:spPr>
          <a:xfrm>
            <a:off x="339635" y="1448563"/>
            <a:ext cx="8451668" cy="4560887"/>
          </a:xfrm>
        </p:spPr>
        <p:txBody>
          <a:bodyPr/>
          <a:lstStyle/>
          <a:p>
            <a:pPr marL="457200" indent="-457200">
              <a:buFont typeface="Arial" panose="020B0604020202020204" pitchFamily="34" charset="0"/>
              <a:buChar char="•"/>
            </a:pPr>
            <a:r>
              <a:rPr lang="en-US" smtClean="0"/>
              <a:t>Further efforts on climate change </a:t>
            </a:r>
            <a:r>
              <a:rPr lang="en-US" b="1" smtClean="0"/>
              <a:t>mitigation</a:t>
            </a:r>
            <a:r>
              <a:rPr lang="en-US" smtClean="0"/>
              <a:t> </a:t>
            </a:r>
          </a:p>
          <a:p>
            <a:pPr marL="1200150" lvl="1" indent="-457200">
              <a:buFont typeface="Arial" panose="020B0604020202020204" pitchFamily="34" charset="0"/>
              <a:buChar char="•"/>
            </a:pPr>
            <a:r>
              <a:rPr lang="en-US"/>
              <a:t>Reduction of GHGs through improved wastewater treatment and disposal </a:t>
            </a:r>
            <a:r>
              <a:rPr lang="en-US" smtClean="0"/>
              <a:t>– included in EU countries INDC</a:t>
            </a:r>
            <a:endParaRPr lang="en-US"/>
          </a:p>
          <a:p>
            <a:pPr marL="457200" indent="-457200">
              <a:buFont typeface="Arial" panose="020B0604020202020204" pitchFamily="34" charset="0"/>
              <a:buChar char="•"/>
            </a:pPr>
            <a:r>
              <a:rPr lang="en-US" smtClean="0"/>
              <a:t>Need to build climate </a:t>
            </a:r>
            <a:r>
              <a:rPr lang="en-US" b="1" smtClean="0"/>
              <a:t>resilience</a:t>
            </a:r>
            <a:r>
              <a:rPr lang="en-US" smtClean="0"/>
              <a:t>:</a:t>
            </a:r>
          </a:p>
          <a:p>
            <a:pPr marL="1200150" lvl="1" indent="-457200">
              <a:buFont typeface="Arial" panose="020B0604020202020204" pitchFamily="34" charset="0"/>
              <a:buChar char="-"/>
            </a:pPr>
            <a:r>
              <a:rPr lang="en-US" smtClean="0"/>
              <a:t>Incorporate climate uncertainty in infrastructure designs</a:t>
            </a:r>
          </a:p>
          <a:p>
            <a:pPr marL="1200150" lvl="1" indent="-457200">
              <a:buFont typeface="Arial" panose="020B0604020202020204" pitchFamily="34" charset="0"/>
              <a:buChar char="-"/>
            </a:pPr>
            <a:r>
              <a:rPr lang="en-US" smtClean="0"/>
              <a:t>Develop utilities emergency preparedness plans</a:t>
            </a:r>
          </a:p>
          <a:p>
            <a:pPr marL="1200150" lvl="1" indent="-457200">
              <a:buFont typeface="Arial" panose="020B0604020202020204" pitchFamily="34" charset="0"/>
              <a:buChar char="-"/>
            </a:pPr>
            <a:r>
              <a:rPr lang="en-US" smtClean="0"/>
              <a:t>Increase awareness of competing water use and engage in water allocation, IWRM mechanisms</a:t>
            </a:r>
          </a:p>
          <a:p>
            <a:pPr marL="1200150" lvl="1" indent="-457200">
              <a:buFont typeface="Arial" panose="020B0604020202020204" pitchFamily="34" charset="0"/>
              <a:buChar char="•"/>
            </a:pPr>
            <a:endParaRPr lang="en-US"/>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6875"/>
                    </a14:imgEffect>
                  </a14:imgLayer>
                </a14:imgProps>
              </a:ext>
              <a:ext uri="{28A0092B-C50C-407E-A947-70E740481C1C}">
                <a14:useLocalDpi xmlns:a14="http://schemas.microsoft.com/office/drawing/2010/main" val="0"/>
              </a:ext>
            </a:extLst>
          </a:blip>
          <a:stretch>
            <a:fillRect/>
          </a:stretch>
        </p:blipFill>
        <p:spPr>
          <a:xfrm>
            <a:off x="1929108" y="4902878"/>
            <a:ext cx="5090600" cy="1759263"/>
          </a:xfrm>
          <a:prstGeom prst="rect">
            <a:avLst/>
          </a:prstGeom>
          <a:effectLst>
            <a:glow rad="127000">
              <a:schemeClr val="bg1"/>
            </a:glow>
            <a:outerShdw blurRad="50800" dist="50800" dir="5400000" algn="ctr" rotWithShape="0">
              <a:schemeClr val="bg1"/>
            </a:outerShdw>
          </a:effectLst>
        </p:spPr>
      </p:pic>
    </p:spTree>
    <p:extLst>
      <p:ext uri="{BB962C8B-B14F-4D97-AF65-F5344CB8AC3E}">
        <p14:creationId xmlns:p14="http://schemas.microsoft.com/office/powerpoint/2010/main" val="1505415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39AF0"/>
                </a:solidFill>
              </a:rPr>
              <a:t>…and some even more critical principles</a:t>
            </a:r>
            <a:endParaRPr lang="en-US" dirty="0">
              <a:solidFill>
                <a:srgbClr val="139AF0"/>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21</a:t>
            </a:fld>
            <a:endParaRPr lang="en-US" dirty="0"/>
          </a:p>
        </p:txBody>
      </p:sp>
      <p:sp>
        <p:nvSpPr>
          <p:cNvPr id="4" name="Content Placeholder 3"/>
          <p:cNvSpPr>
            <a:spLocks noGrp="1"/>
          </p:cNvSpPr>
          <p:nvPr>
            <p:ph sz="quarter" idx="12"/>
          </p:nvPr>
        </p:nvSpPr>
        <p:spPr/>
        <p:txBody>
          <a:bodyPr>
            <a:normAutofit lnSpcReduction="10000"/>
          </a:bodyPr>
          <a:lstStyle/>
          <a:p>
            <a:pPr marL="457200" indent="-457200">
              <a:buFont typeface="Arial" panose="020B0604020202020204" pitchFamily="34" charset="0"/>
              <a:buChar char="•"/>
            </a:pPr>
            <a:r>
              <a:rPr lang="en-US" smtClean="0"/>
              <a:t>More important than models: </a:t>
            </a:r>
            <a:r>
              <a:rPr lang="en-US" b="1" smtClean="0"/>
              <a:t>people</a:t>
            </a:r>
            <a:r>
              <a:rPr lang="en-US" smtClean="0"/>
              <a:t> who design and run them</a:t>
            </a:r>
          </a:p>
          <a:p>
            <a:pPr marL="457200" indent="-457200">
              <a:buFont typeface="Arial" panose="020B0604020202020204" pitchFamily="34" charset="0"/>
              <a:buChar char="•"/>
            </a:pPr>
            <a:endParaRPr lang="en-US" sz="2400" smtClean="0"/>
          </a:p>
          <a:p>
            <a:pPr marL="457200" indent="-457200">
              <a:spcAft>
                <a:spcPts val="1200"/>
              </a:spcAft>
              <a:buFont typeface="Arial" panose="020B0604020202020204" pitchFamily="34" charset="0"/>
              <a:buChar char="•"/>
            </a:pPr>
            <a:r>
              <a:rPr lang="en-US" smtClean="0"/>
              <a:t>Wealth of ideas to be discussed</a:t>
            </a:r>
            <a:br>
              <a:rPr lang="en-US" smtClean="0"/>
            </a:br>
            <a:r>
              <a:rPr lang="en-US" smtClean="0"/>
              <a:t> during the conference, gathered </a:t>
            </a:r>
            <a:br>
              <a:rPr lang="en-US" smtClean="0"/>
            </a:br>
            <a:r>
              <a:rPr lang="en-US" smtClean="0"/>
              <a:t>and </a:t>
            </a:r>
            <a:r>
              <a:rPr lang="en-US" b="1" smtClean="0"/>
              <a:t>brought back home</a:t>
            </a:r>
            <a:r>
              <a:rPr lang="en-US" smtClean="0"/>
              <a:t>…</a:t>
            </a:r>
          </a:p>
          <a:p>
            <a:pPr marL="457200" indent="-457200">
              <a:spcAft>
                <a:spcPts val="1200"/>
              </a:spcAft>
              <a:buFont typeface="Arial" panose="020B0604020202020204" pitchFamily="34" charset="0"/>
              <a:buChar char="•"/>
            </a:pPr>
            <a:endParaRPr lang="en-US" sz="800" smtClean="0"/>
          </a:p>
          <a:p>
            <a:pPr marL="457200" indent="-457200">
              <a:spcAft>
                <a:spcPts val="1200"/>
              </a:spcAft>
              <a:buFont typeface="Arial" panose="020B0604020202020204" pitchFamily="34" charset="0"/>
              <a:buChar char="•"/>
            </a:pPr>
            <a:r>
              <a:rPr lang="en-US" smtClean="0"/>
              <a:t>Share your problems, challenges, mistakes, so they can be discussed and </a:t>
            </a:r>
            <a:r>
              <a:rPr lang="en-US" b="1" smtClean="0"/>
              <a:t>learned from</a:t>
            </a:r>
          </a:p>
          <a:p>
            <a:pPr marL="457200" indent="-457200">
              <a:spcAft>
                <a:spcPts val="1200"/>
              </a:spcAft>
              <a:buFont typeface="Arial" panose="020B0604020202020204" pitchFamily="34" charset="0"/>
              <a:buChar char="•"/>
            </a:pPr>
            <a:endParaRPr lang="en-US" sz="600" b="1" smtClean="0"/>
          </a:p>
          <a:p>
            <a:pPr>
              <a:spcAft>
                <a:spcPts val="1200"/>
              </a:spcAft>
            </a:pPr>
            <a:r>
              <a:rPr lang="en-US" i="1" smtClean="0"/>
              <a:t>We are here to help…</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2928" y="2268635"/>
            <a:ext cx="2403872" cy="174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757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solidFill>
              </a:rPr>
              <a:t>Double </a:t>
            </a:r>
            <a:r>
              <a:rPr lang="en-US" dirty="0">
                <a:solidFill>
                  <a:schemeClr val="bg2"/>
                </a:solidFill>
              </a:rPr>
              <a:t>Challenges… times 3</a:t>
            </a:r>
            <a:br>
              <a:rPr lang="en-US" dirty="0">
                <a:solidFill>
                  <a:schemeClr val="bg2"/>
                </a:solidFill>
              </a:rPr>
            </a:br>
            <a:r>
              <a:rPr lang="en-US" dirty="0" smtClean="0">
                <a:solidFill>
                  <a:schemeClr val="bg2"/>
                </a:solidFill>
              </a:rPr>
              <a:t>Conclusions</a:t>
            </a:r>
            <a:endParaRPr lang="en-US" dirty="0"/>
          </a:p>
        </p:txBody>
      </p:sp>
      <p:sp>
        <p:nvSpPr>
          <p:cNvPr id="3" name="Slide Number Placeholder 2"/>
          <p:cNvSpPr>
            <a:spLocks noGrp="1"/>
          </p:cNvSpPr>
          <p:nvPr>
            <p:ph type="sldNum" sz="quarter" idx="4"/>
          </p:nvPr>
        </p:nvSpPr>
        <p:spPr/>
        <p:txBody>
          <a:bodyPr/>
          <a:lstStyle/>
          <a:p>
            <a:fld id="{F9F971E6-D8D4-4C59-A1A0-5FE329A63D94}" type="slidenum">
              <a:rPr lang="en-US" smtClean="0"/>
              <a:pPr/>
              <a:t>22</a:t>
            </a:fld>
            <a:endParaRPr lang="en-US" dirty="0"/>
          </a:p>
        </p:txBody>
      </p:sp>
      <p:sp>
        <p:nvSpPr>
          <p:cNvPr id="4" name="Content Placeholder 3"/>
          <p:cNvSpPr>
            <a:spLocks noGrp="1"/>
          </p:cNvSpPr>
          <p:nvPr>
            <p:ph sz="quarter" idx="12"/>
          </p:nvPr>
        </p:nvSpPr>
        <p:spPr/>
        <p:txBody>
          <a:bodyPr/>
          <a:lstStyle/>
          <a:p>
            <a:pPr marL="457200" indent="-457200">
              <a:spcAft>
                <a:spcPts val="1200"/>
              </a:spcAft>
              <a:buFont typeface="Arial" panose="020B0604020202020204" pitchFamily="34" charset="0"/>
              <a:buChar char="•"/>
            </a:pPr>
            <a:r>
              <a:rPr lang="en-US" smtClean="0"/>
              <a:t>With the </a:t>
            </a:r>
            <a:r>
              <a:rPr lang="en-US" b="1" smtClean="0"/>
              <a:t>SDGs</a:t>
            </a:r>
            <a:r>
              <a:rPr lang="en-US" smtClean="0"/>
              <a:t>, a </a:t>
            </a:r>
            <a:r>
              <a:rPr lang="en-US" b="1" smtClean="0"/>
              <a:t>quantum leap </a:t>
            </a:r>
            <a:r>
              <a:rPr lang="en-US" smtClean="0"/>
              <a:t>in ambitions and a focus broadened to water security issues</a:t>
            </a:r>
          </a:p>
          <a:p>
            <a:pPr marL="457200" indent="-457200">
              <a:spcAft>
                <a:spcPts val="1200"/>
              </a:spcAft>
              <a:buFont typeface="Arial" panose="020B0604020202020204" pitchFamily="34" charset="0"/>
              <a:buChar char="•"/>
            </a:pPr>
            <a:r>
              <a:rPr lang="en-US" smtClean="0"/>
              <a:t>Under climate uncertainty, </a:t>
            </a:r>
            <a:r>
              <a:rPr lang="en-US" b="1" smtClean="0"/>
              <a:t>resilience of services </a:t>
            </a:r>
            <a:r>
              <a:rPr lang="en-US" smtClean="0"/>
              <a:t>is the next great challenge for utilities</a:t>
            </a:r>
            <a:endParaRPr lang="en-US" b="1" smtClean="0"/>
          </a:p>
          <a:p>
            <a:pPr marL="457200" indent="-457200">
              <a:spcAft>
                <a:spcPts val="1200"/>
              </a:spcAft>
              <a:buFont typeface="Arial" panose="020B0604020202020204" pitchFamily="34" charset="0"/>
              <a:buChar char="•"/>
            </a:pPr>
            <a:r>
              <a:rPr lang="en-US" smtClean="0"/>
              <a:t>No one model, but every time a </a:t>
            </a:r>
            <a:r>
              <a:rPr lang="en-US" b="1" smtClean="0"/>
              <a:t>tailored solution </a:t>
            </a:r>
            <a:r>
              <a:rPr lang="en-US" smtClean="0"/>
              <a:t>to a unique set of sector challenges</a:t>
            </a:r>
          </a:p>
          <a:p>
            <a:pPr marL="457200" indent="-457200">
              <a:spcAft>
                <a:spcPts val="1200"/>
              </a:spcAft>
              <a:buFont typeface="Arial" panose="020B0604020202020204" pitchFamily="34" charset="0"/>
              <a:buChar char="•"/>
            </a:pPr>
            <a:endParaRPr lang="en-US" b="1"/>
          </a:p>
        </p:txBody>
      </p:sp>
    </p:spTree>
    <p:extLst>
      <p:ext uri="{BB962C8B-B14F-4D97-AF65-F5344CB8AC3E}">
        <p14:creationId xmlns:p14="http://schemas.microsoft.com/office/powerpoint/2010/main" val="287282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Thank You</a:t>
            </a:r>
            <a:endParaRPr lang="en-US"/>
          </a:p>
        </p:txBody>
      </p:sp>
      <p:sp>
        <p:nvSpPr>
          <p:cNvPr id="8" name="Rectangle 7"/>
          <p:cNvSpPr/>
          <p:nvPr/>
        </p:nvSpPr>
        <p:spPr bwMode="auto">
          <a:xfrm>
            <a:off x="108642" y="6174463"/>
            <a:ext cx="6446065" cy="3802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835349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1. </a:t>
            </a:r>
            <a:r>
              <a:rPr lang="en-US" dirty="0" smtClean="0">
                <a:solidFill>
                  <a:srgbClr val="139AF0"/>
                </a:solidFill>
              </a:rPr>
              <a:t>Challenges existing in the sector</a:t>
            </a:r>
            <a:br>
              <a:rPr lang="en-US" dirty="0" smtClean="0">
                <a:solidFill>
                  <a:srgbClr val="139AF0"/>
                </a:solidFill>
              </a:rPr>
            </a:br>
            <a:r>
              <a:rPr lang="en-US" sz="3600" dirty="0" smtClean="0">
                <a:solidFill>
                  <a:srgbClr val="139AF0"/>
                </a:solidFill>
              </a:rPr>
              <a:t>State of the Sector Report - </a:t>
            </a:r>
            <a:r>
              <a:rPr lang="en-US" sz="3600" dirty="0">
                <a:solidFill>
                  <a:srgbClr val="139AF0"/>
                </a:solidFill>
              </a:rPr>
              <a:t>M</a:t>
            </a:r>
            <a:r>
              <a:rPr lang="en-US" sz="3600" dirty="0" smtClean="0">
                <a:solidFill>
                  <a:srgbClr val="139AF0"/>
                </a:solidFill>
              </a:rPr>
              <a:t>ay 2015</a:t>
            </a:r>
            <a:endParaRPr lang="en-US" sz="3600" dirty="0">
              <a:solidFill>
                <a:srgbClr val="139AF0"/>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2</a:t>
            </a:fld>
            <a:endParaRPr lang="en-US" dirty="0"/>
          </a:p>
        </p:txBody>
      </p:sp>
      <p:sp>
        <p:nvSpPr>
          <p:cNvPr id="4" name="Content Placeholder 3"/>
          <p:cNvSpPr>
            <a:spLocks noGrp="1"/>
          </p:cNvSpPr>
          <p:nvPr>
            <p:ph sz="quarter" idx="12"/>
          </p:nvPr>
        </p:nvSpPr>
        <p:spPr>
          <a:xfrm>
            <a:off x="306725" y="1736129"/>
            <a:ext cx="8229600" cy="4560887"/>
          </a:xfrm>
        </p:spPr>
        <p:txBody>
          <a:bodyPr>
            <a:normAutofit/>
          </a:bodyPr>
          <a:lstStyle/>
          <a:p>
            <a:pPr marL="457200" indent="-457200">
              <a:buFont typeface="Arial" panose="020B0604020202020204" pitchFamily="34" charset="0"/>
              <a:buChar char="•"/>
            </a:pPr>
            <a:r>
              <a:rPr lang="en-US" b="1" dirty="0" smtClean="0"/>
              <a:t>Service Access: </a:t>
            </a:r>
            <a:r>
              <a:rPr lang="en-US" kern="0" dirty="0" smtClean="0"/>
              <a:t>22.5M w/out </a:t>
            </a:r>
            <a:r>
              <a:rPr lang="en-US" kern="0" dirty="0"/>
              <a:t>piped </a:t>
            </a:r>
            <a:r>
              <a:rPr lang="en-US" kern="0" dirty="0" smtClean="0"/>
              <a:t>water, 28M w/out </a:t>
            </a:r>
            <a:r>
              <a:rPr lang="en-US" kern="0" dirty="0"/>
              <a:t>flush </a:t>
            </a:r>
            <a:r>
              <a:rPr lang="en-US" kern="0" dirty="0" smtClean="0"/>
              <a:t>toilets</a:t>
            </a:r>
          </a:p>
          <a:p>
            <a:pPr marL="457200" indent="-457200">
              <a:buFont typeface="Arial" panose="020B0604020202020204" pitchFamily="34" charset="0"/>
              <a:buChar char="•"/>
            </a:pPr>
            <a:r>
              <a:rPr lang="en-US" b="1" dirty="0" smtClean="0"/>
              <a:t>Performance</a:t>
            </a:r>
            <a:r>
              <a:rPr lang="en-US" dirty="0" smtClean="0"/>
              <a:t> </a:t>
            </a:r>
            <a:r>
              <a:rPr lang="en-US" b="1" dirty="0"/>
              <a:t>of </a:t>
            </a:r>
            <a:r>
              <a:rPr lang="en-US" b="1" dirty="0" smtClean="0"/>
              <a:t>service providers</a:t>
            </a:r>
            <a:r>
              <a:rPr lang="en-US" dirty="0" smtClean="0"/>
              <a:t>: improving but still </a:t>
            </a:r>
            <a:r>
              <a:rPr lang="en-US" dirty="0"/>
              <a:t>below </a:t>
            </a:r>
            <a:r>
              <a:rPr lang="en-US" dirty="0" smtClean="0"/>
              <a:t>international standards</a:t>
            </a:r>
            <a:endParaRPr lang="en-US" dirty="0"/>
          </a:p>
          <a:p>
            <a:pPr marL="457200" indent="-457200">
              <a:buFont typeface="Arial" panose="020B0604020202020204" pitchFamily="34" charset="0"/>
              <a:buChar char="•"/>
            </a:pPr>
            <a:r>
              <a:rPr lang="en-US" b="1" dirty="0" smtClean="0"/>
              <a:t>Financing</a:t>
            </a:r>
            <a:r>
              <a:rPr lang="en-US" dirty="0" smtClean="0"/>
              <a:t>: need </a:t>
            </a:r>
            <a:r>
              <a:rPr lang="en-US" dirty="0"/>
              <a:t>to increase financing, </a:t>
            </a:r>
            <a:r>
              <a:rPr lang="en-US" dirty="0" smtClean="0"/>
              <a:t>tariffs</a:t>
            </a:r>
          </a:p>
          <a:p>
            <a:pPr marL="457200" indent="-457200">
              <a:buFont typeface="Arial" panose="020B0604020202020204" pitchFamily="34" charset="0"/>
              <a:buChar char="•"/>
            </a:pPr>
            <a:r>
              <a:rPr lang="en-US" b="1" dirty="0" smtClean="0"/>
              <a:t>Institutions</a:t>
            </a:r>
            <a:r>
              <a:rPr lang="en-US" dirty="0" smtClean="0"/>
              <a:t>: role clarification and strengthening needed</a:t>
            </a: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161851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s.danubis.org/files/Image/report/thumb2_figure61.png"/>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rcRect r="10657"/>
          <a:stretch/>
        </p:blipFill>
        <p:spPr bwMode="auto">
          <a:xfrm>
            <a:off x="1123405" y="966651"/>
            <a:ext cx="6638311" cy="5460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1497" y="169277"/>
            <a:ext cx="6184706" cy="523220"/>
          </a:xfrm>
          <a:prstGeom prst="rect">
            <a:avLst/>
          </a:prstGeom>
          <a:noFill/>
        </p:spPr>
        <p:txBody>
          <a:bodyPr wrap="none" rtlCol="0">
            <a:spAutoFit/>
          </a:bodyPr>
          <a:lstStyle/>
          <a:p>
            <a:r>
              <a:rPr lang="en-US" sz="2800" dirty="0" smtClean="0">
                <a:solidFill>
                  <a:srgbClr val="139AF0"/>
                </a:solidFill>
              </a:rPr>
              <a:t>Sector Challenges Differ by Country</a:t>
            </a:r>
            <a:endParaRPr lang="en-US" sz="2800" dirty="0">
              <a:solidFill>
                <a:srgbClr val="139AF0"/>
              </a:solidFill>
            </a:endParaRPr>
          </a:p>
        </p:txBody>
      </p:sp>
    </p:spTree>
    <p:extLst>
      <p:ext uri="{BB962C8B-B14F-4D97-AF65-F5344CB8AC3E}">
        <p14:creationId xmlns:p14="http://schemas.microsoft.com/office/powerpoint/2010/main" val="288873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 y="1223663"/>
            <a:ext cx="8969420" cy="552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18011" y="391886"/>
            <a:ext cx="6897850" cy="461665"/>
          </a:xfrm>
          <a:prstGeom prst="rect">
            <a:avLst/>
          </a:prstGeom>
          <a:noFill/>
        </p:spPr>
        <p:txBody>
          <a:bodyPr wrap="none" rtlCol="0">
            <a:spAutoFit/>
          </a:bodyPr>
          <a:lstStyle/>
          <a:p>
            <a:r>
              <a:rPr lang="en-US" sz="2400" dirty="0" smtClean="0">
                <a:solidFill>
                  <a:schemeClr val="accent1"/>
                </a:solidFill>
                <a:latin typeface="Arial" panose="020B0604020202020204" pitchFamily="34" charset="0"/>
                <a:cs typeface="Arial" panose="020B0604020202020204" pitchFamily="34" charset="0"/>
              </a:rPr>
              <a:t>Challenge: Utility Performance versus Access</a:t>
            </a:r>
            <a:endParaRPr lang="en-US"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33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39AF0"/>
                </a:solidFill>
              </a:rPr>
              <a:t>Some general principles…</a:t>
            </a:r>
            <a:endParaRPr lang="en-US" dirty="0">
              <a:solidFill>
                <a:srgbClr val="139AF0"/>
              </a:solidFill>
            </a:endParaRPr>
          </a:p>
        </p:txBody>
      </p:sp>
      <p:sp>
        <p:nvSpPr>
          <p:cNvPr id="3" name="Slide Number Placeholder 2"/>
          <p:cNvSpPr>
            <a:spLocks noGrp="1"/>
          </p:cNvSpPr>
          <p:nvPr>
            <p:ph type="sldNum" sz="quarter" idx="4"/>
          </p:nvPr>
        </p:nvSpPr>
        <p:spPr/>
        <p:txBody>
          <a:bodyPr/>
          <a:lstStyle/>
          <a:p>
            <a:fld id="{F9F971E6-D8D4-4C59-A1A0-5FE329A63D94}" type="slidenum">
              <a:rPr lang="en-US" smtClean="0"/>
              <a:pPr/>
              <a:t>5</a:t>
            </a:fld>
            <a:endParaRPr lang="en-US" dirty="0"/>
          </a:p>
        </p:txBody>
      </p:sp>
      <p:sp>
        <p:nvSpPr>
          <p:cNvPr id="5" name="Content Placeholder 4"/>
          <p:cNvSpPr>
            <a:spLocks noGrp="1"/>
          </p:cNvSpPr>
          <p:nvPr>
            <p:ph sz="quarter" idx="12"/>
          </p:nvPr>
        </p:nvSpPr>
        <p:spPr>
          <a:xfrm>
            <a:off x="457200" y="1448563"/>
            <a:ext cx="8374284" cy="5041380"/>
          </a:xfrm>
          <a:prstGeom prst="rect">
            <a:avLst/>
          </a:prstGeom>
        </p:spPr>
        <p:txBody>
          <a:bodyPr wrap="square">
            <a:spAutoFit/>
          </a:bodyPr>
          <a:lstStyle/>
          <a:p>
            <a:pPr marL="342900" indent="-342900" fontAlgn="auto">
              <a:spcAft>
                <a:spcPts val="1200"/>
              </a:spcAft>
              <a:buFont typeface="Wingdings" panose="05000000000000000000" pitchFamily="2" charset="2"/>
              <a:buChar char="Ø"/>
              <a:defRPr/>
            </a:pPr>
            <a:r>
              <a:rPr lang="en-US" sz="2200" b="0" dirty="0" smtClean="0">
                <a:latin typeface="+mj-lt"/>
              </a:rPr>
              <a:t>Clear national policies and programs setting access targets and quality standards</a:t>
            </a:r>
          </a:p>
          <a:p>
            <a:pPr marL="342900" indent="-342900" fontAlgn="auto">
              <a:spcAft>
                <a:spcPts val="1200"/>
              </a:spcAft>
              <a:buFont typeface="Wingdings" panose="05000000000000000000" pitchFamily="2" charset="2"/>
              <a:buChar char="Ø"/>
              <a:defRPr/>
            </a:pPr>
            <a:r>
              <a:rPr lang="en-US" sz="2200" dirty="0" smtClean="0">
                <a:latin typeface="+mj-lt"/>
              </a:rPr>
              <a:t>S</a:t>
            </a:r>
            <a:r>
              <a:rPr lang="en-US" sz="2200" b="1" dirty="0" smtClean="0">
                <a:latin typeface="+mj-lt"/>
              </a:rPr>
              <a:t>ector</a:t>
            </a:r>
            <a:r>
              <a:rPr lang="en-US" sz="2200" b="0" dirty="0" smtClean="0">
                <a:latin typeface="+mj-lt"/>
              </a:rPr>
              <a:t> </a:t>
            </a:r>
            <a:r>
              <a:rPr lang="en-US" sz="2200" b="1" dirty="0" smtClean="0">
                <a:latin typeface="+mj-lt"/>
              </a:rPr>
              <a:t>financing strategies </a:t>
            </a:r>
            <a:r>
              <a:rPr lang="en-US" sz="2200" dirty="0" smtClean="0">
                <a:latin typeface="+mj-lt"/>
              </a:rPr>
              <a:t>incentivizing performance improvement, promoting cost recovery and ensuring mechanism for extending services to all (cross-subsidy, social safety net, </a:t>
            </a:r>
            <a:r>
              <a:rPr lang="en-US" sz="2200" dirty="0" err="1" smtClean="0">
                <a:latin typeface="+mj-lt"/>
              </a:rPr>
              <a:t>etc</a:t>
            </a:r>
            <a:r>
              <a:rPr lang="en-US" sz="2200" dirty="0" smtClean="0">
                <a:latin typeface="+mj-lt"/>
              </a:rPr>
              <a:t>)</a:t>
            </a:r>
            <a:endParaRPr lang="en-US" sz="2200" b="1" dirty="0" smtClean="0">
              <a:latin typeface="+mj-lt"/>
            </a:endParaRPr>
          </a:p>
          <a:p>
            <a:pPr marL="342900" indent="-342900" fontAlgn="auto">
              <a:spcAft>
                <a:spcPts val="1200"/>
              </a:spcAft>
              <a:buFont typeface="Wingdings" panose="05000000000000000000" pitchFamily="2" charset="2"/>
              <a:buChar char="Ø"/>
              <a:defRPr/>
            </a:pPr>
            <a:r>
              <a:rPr lang="en-US" sz="2200" b="0" dirty="0" smtClean="0">
                <a:latin typeface="+mj-lt"/>
              </a:rPr>
              <a:t>Sustain efforts on development of clear </a:t>
            </a:r>
            <a:r>
              <a:rPr lang="en-US" sz="2200" b="1" dirty="0" smtClean="0">
                <a:latin typeface="+mj-lt"/>
              </a:rPr>
              <a:t>regulatory</a:t>
            </a:r>
            <a:r>
              <a:rPr lang="en-US" sz="2200" dirty="0">
                <a:latin typeface="+mj-lt"/>
              </a:rPr>
              <a:t> </a:t>
            </a:r>
            <a:r>
              <a:rPr lang="en-US" sz="2200" dirty="0" smtClean="0">
                <a:latin typeface="+mj-lt"/>
              </a:rPr>
              <a:t>and </a:t>
            </a:r>
            <a:r>
              <a:rPr lang="en-US" sz="2200" b="1" dirty="0" smtClean="0">
                <a:latin typeface="+mj-lt"/>
              </a:rPr>
              <a:t>accountability </a:t>
            </a:r>
            <a:r>
              <a:rPr lang="en-US" sz="2200" dirty="0" smtClean="0">
                <a:latin typeface="+mj-lt"/>
              </a:rPr>
              <a:t>frameworks </a:t>
            </a:r>
            <a:r>
              <a:rPr lang="en-US" sz="2200" b="0" dirty="0" smtClean="0">
                <a:latin typeface="+mj-lt"/>
              </a:rPr>
              <a:t>for service providers and local governments</a:t>
            </a:r>
          </a:p>
          <a:p>
            <a:pPr marL="342900" indent="-342900" fontAlgn="auto">
              <a:spcAft>
                <a:spcPts val="1200"/>
              </a:spcAft>
              <a:buFont typeface="Wingdings" panose="05000000000000000000" pitchFamily="2" charset="2"/>
              <a:buChar char="Ø"/>
              <a:defRPr/>
            </a:pPr>
            <a:r>
              <a:rPr lang="en-US" sz="2200" b="0" dirty="0" smtClean="0">
                <a:latin typeface="+mj-lt"/>
              </a:rPr>
              <a:t>Bank experience worldwide: there is </a:t>
            </a:r>
            <a:r>
              <a:rPr lang="en-US" sz="2200" b="1" dirty="0" smtClean="0">
                <a:latin typeface="+mj-lt"/>
              </a:rPr>
              <a:t>no “best”</a:t>
            </a:r>
            <a:r>
              <a:rPr lang="en-US" sz="2200" b="0" dirty="0" smtClean="0">
                <a:latin typeface="+mj-lt"/>
              </a:rPr>
              <a:t> </a:t>
            </a:r>
            <a:r>
              <a:rPr lang="en-US" sz="2200" b="1" dirty="0" smtClean="0">
                <a:latin typeface="+mj-lt"/>
              </a:rPr>
              <a:t>model </a:t>
            </a:r>
            <a:r>
              <a:rPr lang="en-US" sz="2200" dirty="0" smtClean="0">
                <a:latin typeface="+mj-lt"/>
              </a:rPr>
              <a:t>for </a:t>
            </a:r>
            <a:r>
              <a:rPr lang="en-US" sz="2200" b="0" dirty="0" smtClean="0">
                <a:latin typeface="+mj-lt"/>
              </a:rPr>
              <a:t>sector governance, regulation, financing, service provision</a:t>
            </a:r>
          </a:p>
          <a:p>
            <a:pPr marL="342900" indent="-342900" fontAlgn="auto">
              <a:spcAft>
                <a:spcPts val="1200"/>
              </a:spcAft>
              <a:buFont typeface="Wingdings" panose="05000000000000000000" pitchFamily="2" charset="2"/>
              <a:buChar char="Ø"/>
              <a:defRPr/>
            </a:pPr>
            <a:r>
              <a:rPr lang="en-US" sz="2200" dirty="0" smtClean="0">
                <a:latin typeface="+mj-lt"/>
              </a:rPr>
              <a:t>Models are successful if they are </a:t>
            </a:r>
            <a:r>
              <a:rPr lang="en-US" sz="2200" b="1" dirty="0" smtClean="0">
                <a:latin typeface="+mj-lt"/>
              </a:rPr>
              <a:t>adapted to local </a:t>
            </a:r>
            <a:r>
              <a:rPr lang="en-US" sz="2200" dirty="0" smtClean="0">
                <a:latin typeface="+mj-lt"/>
              </a:rPr>
              <a:t>objectives, challenges and constraints </a:t>
            </a:r>
            <a:endParaRPr lang="en-US" sz="2200" b="0" dirty="0">
              <a:latin typeface="+mj-lt"/>
            </a:endParaRPr>
          </a:p>
        </p:txBody>
      </p:sp>
    </p:spTree>
    <p:extLst>
      <p:ext uri="{BB962C8B-B14F-4D97-AF65-F5344CB8AC3E}">
        <p14:creationId xmlns:p14="http://schemas.microsoft.com/office/powerpoint/2010/main" val="231338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0190"/>
            <a:ext cx="8229600" cy="1143000"/>
          </a:xfrm>
        </p:spPr>
        <p:txBody>
          <a:bodyPr/>
          <a:lstStyle/>
          <a:p>
            <a:pPr>
              <a:lnSpc>
                <a:spcPct val="100000"/>
              </a:lnSpc>
              <a:spcBef>
                <a:spcPts val="770"/>
              </a:spcBef>
              <a:spcAft>
                <a:spcPts val="600"/>
              </a:spcAft>
            </a:pPr>
            <a:r>
              <a:rPr lang="en-US" sz="2400" i="1" smtClean="0">
                <a:solidFill>
                  <a:schemeClr val="tx2"/>
                </a:solidFill>
                <a:ea typeface="+mn-ea"/>
                <a:cs typeface="+mn-cs"/>
              </a:rPr>
              <a:t>Ensure </a:t>
            </a:r>
            <a:r>
              <a:rPr lang="en-US" sz="2400" i="1" dirty="0">
                <a:solidFill>
                  <a:schemeClr val="tx2"/>
                </a:solidFill>
                <a:ea typeface="+mn-ea"/>
                <a:cs typeface="+mn-cs"/>
              </a:rPr>
              <a:t>availability and sustainable management of water and sanitation for all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3139396"/>
              </p:ext>
            </p:extLst>
          </p:nvPr>
        </p:nvGraphicFramePr>
        <p:xfrm>
          <a:off x="1143000" y="2050542"/>
          <a:ext cx="3890001" cy="4630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807714" y="2437900"/>
            <a:ext cx="2676318" cy="369332"/>
          </a:xfrm>
          <a:prstGeom prst="rect">
            <a:avLst/>
          </a:prstGeom>
          <a:noFill/>
        </p:spPr>
        <p:txBody>
          <a:bodyPr wrap="square" rtlCol="0">
            <a:spAutoFit/>
          </a:bodyPr>
          <a:lstStyle/>
          <a:p>
            <a:pPr fontAlgn="auto">
              <a:spcBef>
                <a:spcPts val="0"/>
              </a:spcBef>
              <a:spcAft>
                <a:spcPts val="0"/>
              </a:spcAft>
            </a:pPr>
            <a:r>
              <a:rPr lang="fr-CH" sz="1800" b="0" dirty="0" err="1">
                <a:solidFill>
                  <a:prstClr val="black"/>
                </a:solidFill>
                <a:latin typeface="Calibri"/>
              </a:rPr>
              <a:t>Means</a:t>
            </a:r>
            <a:r>
              <a:rPr lang="fr-CH" sz="1800" b="0" dirty="0">
                <a:solidFill>
                  <a:prstClr val="black"/>
                </a:solidFill>
                <a:latin typeface="Calibri"/>
              </a:rPr>
              <a:t> of </a:t>
            </a:r>
            <a:r>
              <a:rPr lang="fr-CH" sz="1800" b="0" dirty="0" err="1">
                <a:solidFill>
                  <a:prstClr val="black"/>
                </a:solidFill>
                <a:latin typeface="Calibri"/>
              </a:rPr>
              <a:t>Implementation</a:t>
            </a:r>
            <a:endParaRPr lang="en-GB" sz="1800" b="0" dirty="0">
              <a:solidFill>
                <a:prstClr val="black"/>
              </a:solidFill>
              <a:latin typeface="Calibri"/>
            </a:endParaRPr>
          </a:p>
        </p:txBody>
      </p:sp>
      <p:sp>
        <p:nvSpPr>
          <p:cNvPr id="11" name="Hexagon 10"/>
          <p:cNvSpPr/>
          <p:nvPr/>
        </p:nvSpPr>
        <p:spPr>
          <a:xfrm>
            <a:off x="6212559" y="3005496"/>
            <a:ext cx="1708694" cy="1291201"/>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fontAlgn="auto">
              <a:spcBef>
                <a:spcPts val="0"/>
              </a:spcBef>
              <a:spcAft>
                <a:spcPts val="0"/>
              </a:spcAft>
            </a:pPr>
            <a:r>
              <a:rPr lang="fr-CH" sz="1400" b="0" u="sng">
                <a:solidFill>
                  <a:prstClr val="black"/>
                </a:solidFill>
              </a:rPr>
              <a:t>6.A</a:t>
            </a:r>
            <a:r>
              <a:rPr lang="fr-CH" sz="1400" b="0">
                <a:solidFill>
                  <a:prstClr val="black"/>
                </a:solidFill>
              </a:rPr>
              <a:t/>
            </a:r>
            <a:br>
              <a:rPr lang="fr-CH" sz="1400" b="0">
                <a:solidFill>
                  <a:prstClr val="black"/>
                </a:solidFill>
              </a:rPr>
            </a:br>
            <a:r>
              <a:rPr lang="fr-CH" sz="1400" b="0">
                <a:solidFill>
                  <a:prstClr val="black"/>
                </a:solidFill>
              </a:rPr>
              <a:t>International cooperation</a:t>
            </a:r>
            <a:br>
              <a:rPr lang="fr-CH" sz="1400" b="0">
                <a:solidFill>
                  <a:prstClr val="black"/>
                </a:solidFill>
              </a:rPr>
            </a:br>
            <a:r>
              <a:rPr lang="fr-CH" sz="1400" b="0">
                <a:solidFill>
                  <a:prstClr val="black"/>
                </a:solidFill>
              </a:rPr>
              <a:t> and </a:t>
            </a:r>
            <a:r>
              <a:rPr lang="fr-CH" sz="1400" b="0" err="1">
                <a:solidFill>
                  <a:prstClr val="black"/>
                </a:solidFill>
              </a:rPr>
              <a:t>capacity</a:t>
            </a:r>
            <a:r>
              <a:rPr lang="fr-CH" sz="1400" b="0">
                <a:solidFill>
                  <a:prstClr val="black"/>
                </a:solidFill>
              </a:rPr>
              <a:t> </a:t>
            </a:r>
            <a:r>
              <a:rPr lang="fr-CH" sz="1400" b="0" err="1">
                <a:solidFill>
                  <a:prstClr val="black"/>
                </a:solidFill>
              </a:rPr>
              <a:t>development</a:t>
            </a:r>
            <a:endParaRPr lang="en-GB" sz="1400" b="0">
              <a:solidFill>
                <a:prstClr val="black"/>
              </a:solidFill>
            </a:endParaRPr>
          </a:p>
        </p:txBody>
      </p:sp>
      <p:sp>
        <p:nvSpPr>
          <p:cNvPr id="12" name="Hexagon 11"/>
          <p:cNvSpPr/>
          <p:nvPr/>
        </p:nvSpPr>
        <p:spPr>
          <a:xfrm>
            <a:off x="6212559" y="4779359"/>
            <a:ext cx="1708694" cy="1171408"/>
          </a:xfrm>
          <a:prstGeom prst="hexagon">
            <a:avLst/>
          </a:prstGeom>
          <a:solidFill>
            <a:srgbClr val="B6E22A"/>
          </a:solidFill>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fontAlgn="auto">
              <a:spcBef>
                <a:spcPts val="0"/>
              </a:spcBef>
              <a:spcAft>
                <a:spcPts val="0"/>
              </a:spcAft>
            </a:pPr>
            <a:r>
              <a:rPr lang="fr-CH" sz="1400" b="0" u="sng">
                <a:solidFill>
                  <a:prstClr val="black"/>
                </a:solidFill>
              </a:rPr>
              <a:t>6.B</a:t>
            </a:r>
            <a:r>
              <a:rPr lang="fr-CH" sz="1400" b="0">
                <a:solidFill>
                  <a:prstClr val="black"/>
                </a:solidFill>
              </a:rPr>
              <a:t/>
            </a:r>
            <a:br>
              <a:rPr lang="fr-CH" sz="1400" b="0">
                <a:solidFill>
                  <a:prstClr val="black"/>
                </a:solidFill>
              </a:rPr>
            </a:br>
            <a:r>
              <a:rPr lang="fr-CH" sz="1400" b="0">
                <a:solidFill>
                  <a:prstClr val="black"/>
                </a:solidFill>
              </a:rPr>
              <a:t>Local participation</a:t>
            </a:r>
            <a:endParaRPr lang="en-GB" sz="1400" b="0">
              <a:solidFill>
                <a:prstClr val="black"/>
              </a:solidFill>
            </a:endParaRPr>
          </a:p>
        </p:txBody>
      </p:sp>
      <p:sp>
        <p:nvSpPr>
          <p:cNvPr id="3" name="TextBox 2"/>
          <p:cNvSpPr txBox="1"/>
          <p:nvPr/>
        </p:nvSpPr>
        <p:spPr>
          <a:xfrm>
            <a:off x="7971561" y="6251052"/>
            <a:ext cx="1024942" cy="523220"/>
          </a:xfrm>
          <a:prstGeom prst="rect">
            <a:avLst/>
          </a:prstGeom>
          <a:noFill/>
        </p:spPr>
        <p:txBody>
          <a:bodyPr wrap="square" rtlCol="0">
            <a:spAutoFit/>
          </a:bodyPr>
          <a:lstStyle/>
          <a:p>
            <a:pPr fontAlgn="auto">
              <a:spcBef>
                <a:spcPts val="0"/>
              </a:spcBef>
              <a:spcAft>
                <a:spcPts val="0"/>
              </a:spcAft>
            </a:pPr>
            <a:r>
              <a:rPr lang="en-US" sz="1400" b="0" i="1" dirty="0" smtClean="0">
                <a:solidFill>
                  <a:prstClr val="black"/>
                </a:solidFill>
                <a:latin typeface="Calibri"/>
              </a:rPr>
              <a:t>Source: UNICEF</a:t>
            </a:r>
            <a:endParaRPr lang="en-US" sz="1400" b="0" i="1" dirty="0">
              <a:solidFill>
                <a:prstClr val="black"/>
              </a:solidFill>
              <a:latin typeface="Calibri"/>
            </a:endParaRPr>
          </a:p>
        </p:txBody>
      </p:sp>
      <p:sp>
        <p:nvSpPr>
          <p:cNvPr id="9" name="Rectangle 8"/>
          <p:cNvSpPr/>
          <p:nvPr/>
        </p:nvSpPr>
        <p:spPr>
          <a:xfrm>
            <a:off x="0" y="1143000"/>
            <a:ext cx="9144000" cy="85342"/>
          </a:xfrm>
          <a:prstGeom prst="rect">
            <a:avLst/>
          </a:prstGeom>
          <a:solidFill>
            <a:srgbClr val="139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457200" y="274638"/>
            <a:ext cx="8229600" cy="7101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139AF0"/>
                </a:solidFill>
                <a:effectLst/>
                <a:uLnTx/>
                <a:uFillTx/>
              </a:rPr>
              <a:t>2.  Adding a new double challenge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139AF0"/>
                </a:solidFill>
                <a:effectLst/>
                <a:uLnTx/>
                <a:uFillTx/>
              </a:rPr>
              <a:t>	SDG6 beyond access</a:t>
            </a:r>
            <a:endParaRPr kumimoji="0" lang="en-US" sz="2800" b="1" i="0" u="none" strike="noStrike" kern="1200" cap="none" spc="0" normalizeH="0" baseline="0" noProof="0" dirty="0">
              <a:ln>
                <a:noFill/>
              </a:ln>
              <a:solidFill>
                <a:srgbClr val="139AF0"/>
              </a:solidFill>
              <a:effectLst/>
              <a:uLnTx/>
              <a:uFillTx/>
            </a:endParaRPr>
          </a:p>
        </p:txBody>
      </p:sp>
    </p:spTree>
    <p:extLst>
      <p:ext uri="{BB962C8B-B14F-4D97-AF65-F5344CB8AC3E}">
        <p14:creationId xmlns:p14="http://schemas.microsoft.com/office/powerpoint/2010/main" val="2230207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36" y="74576"/>
            <a:ext cx="8747684" cy="990600"/>
          </a:xfrm>
          <a:solidFill>
            <a:schemeClr val="bg1"/>
          </a:solidFill>
        </p:spPr>
        <p:txBody>
          <a:bodyPr>
            <a:noAutofit/>
          </a:bodyPr>
          <a:lstStyle/>
          <a:p>
            <a:pPr lvl="0"/>
            <a:r>
              <a:rPr lang="en-GB" sz="3000" b="1" dirty="0">
                <a:solidFill>
                  <a:srgbClr val="139AF0"/>
                </a:solidFill>
                <a:latin typeface="Arial" panose="020B0604020202020204" pitchFamily="34" charset="0"/>
                <a:cs typeface="Arial" panose="020B0604020202020204" pitchFamily="34" charset="0"/>
              </a:rPr>
              <a:t>SDG 6.1 and </a:t>
            </a:r>
            <a:r>
              <a:rPr lang="en-GB" sz="3000" b="1" dirty="0" smtClean="0">
                <a:solidFill>
                  <a:srgbClr val="139AF0"/>
                </a:solidFill>
                <a:latin typeface="Arial" panose="020B0604020202020204" pitchFamily="34" charset="0"/>
                <a:cs typeface="Arial" panose="020B0604020202020204" pitchFamily="34" charset="0"/>
              </a:rPr>
              <a:t>6.2 set a new standard </a:t>
            </a:r>
            <a:br>
              <a:rPr lang="en-GB" sz="3000" b="1" dirty="0" smtClean="0">
                <a:solidFill>
                  <a:srgbClr val="139AF0"/>
                </a:solidFill>
                <a:latin typeface="Arial" panose="020B0604020202020204" pitchFamily="34" charset="0"/>
                <a:cs typeface="Arial" panose="020B0604020202020204" pitchFamily="34" charset="0"/>
              </a:rPr>
            </a:br>
            <a:r>
              <a:rPr lang="en-GB" sz="3000" b="1" dirty="0" smtClean="0">
                <a:solidFill>
                  <a:srgbClr val="139AF0"/>
                </a:solidFill>
                <a:latin typeface="Arial" panose="020B0604020202020204" pitchFamily="34" charset="0"/>
                <a:cs typeface="Arial" panose="020B0604020202020204" pitchFamily="34" charset="0"/>
              </a:rPr>
              <a:t>for WASH access…</a:t>
            </a:r>
            <a:endParaRPr lang="en-GB" sz="3000" b="1" dirty="0">
              <a:solidFill>
                <a:srgbClr val="139AF0"/>
              </a:solidFill>
              <a:latin typeface="Arial" panose="020B0604020202020204" pitchFamily="34" charset="0"/>
              <a:cs typeface="Arial" panose="020B0604020202020204" pitchFamily="34" charset="0"/>
            </a:endParaRPr>
          </a:p>
        </p:txBody>
      </p:sp>
      <p:sp>
        <p:nvSpPr>
          <p:cNvPr id="4" name="Rectangle 3"/>
          <p:cNvSpPr/>
          <p:nvPr/>
        </p:nvSpPr>
        <p:spPr>
          <a:xfrm>
            <a:off x="622570" y="1566520"/>
            <a:ext cx="7888166" cy="3970318"/>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pPr>
            <a:r>
              <a:rPr lang="en-US" sz="2800" smtClean="0">
                <a:solidFill>
                  <a:srgbClr val="4F81BD">
                    <a:lumMod val="75000"/>
                  </a:srgbClr>
                </a:solidFill>
                <a:latin typeface="Calibri"/>
              </a:rPr>
              <a:t>Target </a:t>
            </a:r>
            <a:r>
              <a:rPr lang="en-US" sz="2800" dirty="0">
                <a:solidFill>
                  <a:srgbClr val="4F81BD">
                    <a:lumMod val="75000"/>
                  </a:srgbClr>
                </a:solidFill>
                <a:latin typeface="Calibri"/>
              </a:rPr>
              <a:t>6.1: </a:t>
            </a:r>
            <a:r>
              <a:rPr lang="en-US" sz="2800" b="0" i="1" dirty="0">
                <a:solidFill>
                  <a:srgbClr val="4F81BD">
                    <a:lumMod val="75000"/>
                  </a:srgbClr>
                </a:solidFill>
                <a:latin typeface="Calibri"/>
              </a:rPr>
              <a:t>By 2030, achieve </a:t>
            </a:r>
            <a:r>
              <a:rPr lang="en-US" sz="2800" b="0" i="1" dirty="0">
                <a:solidFill>
                  <a:srgbClr val="F79646">
                    <a:lumMod val="75000"/>
                  </a:srgbClr>
                </a:solidFill>
                <a:latin typeface="Calibri"/>
              </a:rPr>
              <a:t>universal</a:t>
            </a:r>
            <a:r>
              <a:rPr lang="en-US" sz="2800" b="0" i="1" dirty="0">
                <a:solidFill>
                  <a:srgbClr val="4F81BD">
                    <a:lumMod val="75000"/>
                  </a:srgbClr>
                </a:solidFill>
                <a:latin typeface="Calibri"/>
              </a:rPr>
              <a:t> and </a:t>
            </a:r>
            <a:r>
              <a:rPr lang="en-US" sz="2800" b="0" i="1" dirty="0">
                <a:solidFill>
                  <a:srgbClr val="F79646">
                    <a:lumMod val="75000"/>
                  </a:srgbClr>
                </a:solidFill>
                <a:latin typeface="Calibri"/>
              </a:rPr>
              <a:t>equitable</a:t>
            </a:r>
            <a:r>
              <a:rPr lang="en-US" sz="2800" b="0" i="1" dirty="0">
                <a:solidFill>
                  <a:srgbClr val="4F81BD">
                    <a:lumMod val="75000"/>
                  </a:srgbClr>
                </a:solidFill>
                <a:latin typeface="Calibri"/>
              </a:rPr>
              <a:t> access to </a:t>
            </a:r>
            <a:r>
              <a:rPr lang="en-US" sz="2800" b="0" i="1" dirty="0">
                <a:solidFill>
                  <a:srgbClr val="F79646">
                    <a:lumMod val="75000"/>
                  </a:srgbClr>
                </a:solidFill>
                <a:latin typeface="Calibri"/>
              </a:rPr>
              <a:t>safe</a:t>
            </a:r>
            <a:r>
              <a:rPr lang="en-US" sz="2800" b="0" i="1" dirty="0">
                <a:solidFill>
                  <a:srgbClr val="4F81BD">
                    <a:lumMod val="75000"/>
                  </a:srgbClr>
                </a:solidFill>
                <a:latin typeface="Calibri"/>
              </a:rPr>
              <a:t> and </a:t>
            </a:r>
            <a:r>
              <a:rPr lang="en-US" sz="2800" b="0" i="1" dirty="0">
                <a:solidFill>
                  <a:srgbClr val="F79646">
                    <a:lumMod val="75000"/>
                  </a:srgbClr>
                </a:solidFill>
                <a:latin typeface="Calibri"/>
              </a:rPr>
              <a:t>affordable</a:t>
            </a:r>
            <a:r>
              <a:rPr lang="en-US" sz="2800" b="0" i="1" dirty="0">
                <a:solidFill>
                  <a:srgbClr val="4F81BD">
                    <a:lumMod val="75000"/>
                  </a:srgbClr>
                </a:solidFill>
                <a:latin typeface="Calibri"/>
              </a:rPr>
              <a:t> </a:t>
            </a:r>
            <a:r>
              <a:rPr lang="en-US" sz="2800" i="1" dirty="0">
                <a:solidFill>
                  <a:srgbClr val="F79646">
                    <a:lumMod val="75000"/>
                  </a:srgbClr>
                </a:solidFill>
                <a:latin typeface="Calibri"/>
              </a:rPr>
              <a:t>drinking water </a:t>
            </a:r>
            <a:r>
              <a:rPr lang="en-US" sz="2800" i="1">
                <a:solidFill>
                  <a:srgbClr val="F79646">
                    <a:lumMod val="75000"/>
                  </a:srgbClr>
                </a:solidFill>
                <a:latin typeface="Calibri"/>
              </a:rPr>
              <a:t>for </a:t>
            </a:r>
            <a:r>
              <a:rPr lang="en-US" sz="2800" i="1" smtClean="0">
                <a:solidFill>
                  <a:srgbClr val="F79646">
                    <a:lumMod val="75000"/>
                  </a:srgbClr>
                </a:solidFill>
                <a:latin typeface="Calibri"/>
              </a:rPr>
              <a:t>ALL</a:t>
            </a:r>
          </a:p>
          <a:p>
            <a:pPr fontAlgn="auto">
              <a:spcBef>
                <a:spcPts val="0"/>
              </a:spcBef>
              <a:spcAft>
                <a:spcPts val="0"/>
              </a:spcAft>
            </a:pPr>
            <a:endParaRPr lang="en-US" sz="2800" i="1" dirty="0">
              <a:solidFill>
                <a:srgbClr val="F79646">
                  <a:lumMod val="75000"/>
                </a:srgbClr>
              </a:solidFill>
              <a:latin typeface="Calibri"/>
            </a:endParaRPr>
          </a:p>
          <a:p>
            <a:pPr marL="457200" indent="-457200" fontAlgn="auto">
              <a:spcBef>
                <a:spcPts val="0"/>
              </a:spcBef>
              <a:spcAft>
                <a:spcPts val="0"/>
              </a:spcAft>
              <a:buFont typeface="Arial" panose="020B0604020202020204" pitchFamily="34" charset="0"/>
              <a:buChar char="•"/>
            </a:pPr>
            <a:r>
              <a:rPr lang="en-US" sz="2800" dirty="0" smtClean="0">
                <a:solidFill>
                  <a:srgbClr val="4F81BD">
                    <a:lumMod val="75000"/>
                  </a:srgbClr>
                </a:solidFill>
                <a:latin typeface="Calibri"/>
              </a:rPr>
              <a:t>Target 6.2: </a:t>
            </a:r>
            <a:r>
              <a:rPr lang="en-US" sz="2800" b="0" i="1" dirty="0" smtClean="0">
                <a:solidFill>
                  <a:srgbClr val="4F81BD">
                    <a:lumMod val="75000"/>
                  </a:srgbClr>
                </a:solidFill>
                <a:latin typeface="Calibri"/>
              </a:rPr>
              <a:t>By 2030, achieve access to </a:t>
            </a:r>
            <a:r>
              <a:rPr lang="en-US" sz="2800" b="0" i="1" dirty="0" smtClean="0">
                <a:solidFill>
                  <a:srgbClr val="F79646">
                    <a:lumMod val="75000"/>
                  </a:srgbClr>
                </a:solidFill>
                <a:latin typeface="Calibri"/>
              </a:rPr>
              <a:t>adequate</a:t>
            </a:r>
            <a:r>
              <a:rPr lang="en-US" sz="2800" b="0" i="1" dirty="0" smtClean="0">
                <a:solidFill>
                  <a:srgbClr val="4F81BD">
                    <a:lumMod val="75000"/>
                  </a:srgbClr>
                </a:solidFill>
                <a:latin typeface="Calibri"/>
              </a:rPr>
              <a:t> and </a:t>
            </a:r>
            <a:r>
              <a:rPr lang="en-US" sz="2800" b="0" i="1" dirty="0" smtClean="0">
                <a:solidFill>
                  <a:srgbClr val="F79646">
                    <a:lumMod val="75000"/>
                  </a:srgbClr>
                </a:solidFill>
                <a:latin typeface="Calibri"/>
              </a:rPr>
              <a:t>equitable </a:t>
            </a:r>
            <a:r>
              <a:rPr lang="en-US" sz="2800" i="1" dirty="0" smtClean="0">
                <a:solidFill>
                  <a:srgbClr val="F46710"/>
                </a:solidFill>
                <a:latin typeface="Calibri"/>
              </a:rPr>
              <a:t>sanitation and hygiene for ALL</a:t>
            </a:r>
            <a:r>
              <a:rPr lang="en-US" sz="2800" b="0" i="1" dirty="0" smtClean="0">
                <a:solidFill>
                  <a:srgbClr val="4F81BD">
                    <a:lumMod val="75000"/>
                  </a:srgbClr>
                </a:solidFill>
                <a:latin typeface="Calibri"/>
              </a:rPr>
              <a:t>, and </a:t>
            </a:r>
            <a:r>
              <a:rPr lang="en-US" sz="2800" b="0" i="1" dirty="0" smtClean="0">
                <a:solidFill>
                  <a:srgbClr val="F79646">
                    <a:lumMod val="75000"/>
                  </a:srgbClr>
                </a:solidFill>
                <a:latin typeface="Calibri"/>
              </a:rPr>
              <a:t>end open defecation</a:t>
            </a:r>
            <a:r>
              <a:rPr lang="en-US" sz="2800" b="0" i="1" dirty="0" smtClean="0">
                <a:solidFill>
                  <a:srgbClr val="4F81BD">
                    <a:lumMod val="75000"/>
                  </a:srgbClr>
                </a:solidFill>
                <a:latin typeface="Calibri"/>
              </a:rPr>
              <a:t>, paying special attention to the needs of </a:t>
            </a:r>
            <a:r>
              <a:rPr lang="en-US" sz="2800" b="0" i="1" dirty="0" smtClean="0">
                <a:solidFill>
                  <a:srgbClr val="F79646">
                    <a:lumMod val="75000"/>
                  </a:srgbClr>
                </a:solidFill>
                <a:latin typeface="Calibri"/>
              </a:rPr>
              <a:t>women and girls </a:t>
            </a:r>
            <a:r>
              <a:rPr lang="en-US" sz="2800" b="0" i="1" dirty="0" smtClean="0">
                <a:solidFill>
                  <a:srgbClr val="4F81BD">
                    <a:lumMod val="75000"/>
                  </a:srgbClr>
                </a:solidFill>
                <a:latin typeface="Calibri"/>
              </a:rPr>
              <a:t>and those in </a:t>
            </a:r>
            <a:r>
              <a:rPr lang="en-US" sz="2800" b="0" i="1" dirty="0" smtClean="0">
                <a:solidFill>
                  <a:srgbClr val="F46710"/>
                </a:solidFill>
                <a:latin typeface="Calibri"/>
              </a:rPr>
              <a:t>vulnerable situations</a:t>
            </a:r>
            <a:r>
              <a:rPr lang="en-US" sz="2800" b="0" i="1" dirty="0" smtClean="0">
                <a:solidFill>
                  <a:srgbClr val="4F81BD">
                    <a:lumMod val="75000"/>
                  </a:srgbClr>
                </a:solidFill>
                <a:latin typeface="Calibri"/>
              </a:rPr>
              <a:t>  </a:t>
            </a:r>
            <a:endParaRPr lang="en-US" sz="2800" b="0" i="1" dirty="0">
              <a:solidFill>
                <a:srgbClr val="4F81BD">
                  <a:lumMod val="75000"/>
                </a:srgbClr>
              </a:solidFill>
              <a:latin typeface="Calibri"/>
            </a:endParaRPr>
          </a:p>
        </p:txBody>
      </p:sp>
      <p:sp>
        <p:nvSpPr>
          <p:cNvPr id="5" name="Rectangle 4"/>
          <p:cNvSpPr/>
          <p:nvPr/>
        </p:nvSpPr>
        <p:spPr>
          <a:xfrm>
            <a:off x="0" y="1143000"/>
            <a:ext cx="9144000" cy="85342"/>
          </a:xfrm>
          <a:prstGeom prst="rect">
            <a:avLst/>
          </a:prstGeom>
          <a:solidFill>
            <a:srgbClr val="139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69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393891747"/>
              </p:ext>
            </p:extLst>
          </p:nvPr>
        </p:nvGraphicFramePr>
        <p:xfrm>
          <a:off x="437745" y="1628775"/>
          <a:ext cx="8374834" cy="4656328"/>
        </p:xfrm>
        <a:graphic>
          <a:graphicData uri="http://schemas.openxmlformats.org/drawingml/2006/table">
            <a:tbl>
              <a:tblPr firstRow="1" bandRow="1">
                <a:tableStyleId>{5C22544A-7EE6-4342-B048-85BDC9FD1C3A}</a:tableStyleId>
              </a:tblPr>
              <a:tblGrid>
                <a:gridCol w="1809344"/>
                <a:gridCol w="2096312"/>
                <a:gridCol w="4469178"/>
              </a:tblGrid>
              <a:tr h="810047">
                <a:tc>
                  <a:txBody>
                    <a:bodyPr/>
                    <a:lstStyle/>
                    <a:p>
                      <a:pPr algn="ctr" fontAlgn="ctr"/>
                      <a:endParaRPr lang="en-GB" sz="2400" b="1" i="0" u="none" strike="noStrike" dirty="0">
                        <a:solidFill>
                          <a:schemeClr val="bg1"/>
                        </a:solidFill>
                        <a:effectLst/>
                        <a:latin typeface="Calibri"/>
                      </a:endParaRPr>
                    </a:p>
                  </a:txBody>
                  <a:tcPr marL="6466" marR="6466" marT="8621" marB="0" anchor="ctr">
                    <a:solidFill>
                      <a:schemeClr val="bg1"/>
                    </a:solidFill>
                  </a:tcPr>
                </a:tc>
                <a:tc>
                  <a:txBody>
                    <a:bodyPr/>
                    <a:lstStyle/>
                    <a:p>
                      <a:pPr algn="ctr" fontAlgn="ctr"/>
                      <a:r>
                        <a:rPr lang="en-GB" sz="2400" u="none" strike="noStrike" dirty="0" smtClean="0">
                          <a:effectLst/>
                        </a:rPr>
                        <a:t>Service ladder</a:t>
                      </a:r>
                      <a:endParaRPr lang="en-GB" sz="2400" b="1" i="0" u="none" strike="noStrike" dirty="0">
                        <a:solidFill>
                          <a:schemeClr val="bg1"/>
                        </a:solidFill>
                        <a:effectLst/>
                        <a:latin typeface="Calibri"/>
                      </a:endParaRPr>
                    </a:p>
                  </a:txBody>
                  <a:tcPr marL="6466" marR="6466" marT="8621" marB="0" anchor="ctr">
                    <a:solidFill>
                      <a:schemeClr val="bg1">
                        <a:lumMod val="75000"/>
                      </a:schemeClr>
                    </a:solidFill>
                  </a:tcPr>
                </a:tc>
                <a:tc>
                  <a:txBody>
                    <a:bodyPr/>
                    <a:lstStyle/>
                    <a:p>
                      <a:pPr algn="ctr" fontAlgn="ctr"/>
                      <a:r>
                        <a:rPr lang="en-GB" sz="2400" u="none" strike="noStrike" dirty="0" smtClean="0">
                          <a:effectLst/>
                        </a:rPr>
                        <a:t>Progressive realization</a:t>
                      </a:r>
                      <a:endParaRPr lang="en-GB" sz="2400" b="1" i="0" u="none" strike="noStrike" dirty="0">
                        <a:solidFill>
                          <a:schemeClr val="bg1"/>
                        </a:solidFill>
                        <a:effectLst/>
                        <a:latin typeface="Calibri"/>
                      </a:endParaRPr>
                    </a:p>
                  </a:txBody>
                  <a:tcPr marL="6466" marR="6466" marT="8621" marB="0" anchor="ctr">
                    <a:solidFill>
                      <a:schemeClr val="bg1">
                        <a:lumMod val="75000"/>
                      </a:schemeClr>
                    </a:solidFill>
                  </a:tcPr>
                </a:tc>
              </a:tr>
              <a:tr h="10612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u="none" strike="noStrike" smtClean="0">
                          <a:effectLst/>
                        </a:rPr>
                        <a:t>SDG 6.1</a:t>
                      </a:r>
                      <a:endParaRPr lang="en-GB"/>
                    </a:p>
                  </a:txBody>
                  <a:tcPr marL="68580" marR="68580" anchor="ctr"/>
                </a:tc>
                <a:tc>
                  <a:txBody>
                    <a:bodyPr/>
                    <a:lstStyle/>
                    <a:p>
                      <a:pPr algn="ctr"/>
                      <a:r>
                        <a:rPr lang="en-US" dirty="0" smtClean="0">
                          <a:solidFill>
                            <a:schemeClr val="bg1"/>
                          </a:solidFill>
                        </a:rPr>
                        <a:t>Safely managed drinking water</a:t>
                      </a:r>
                      <a:endParaRPr lang="en-GB" dirty="0">
                        <a:solidFill>
                          <a:schemeClr val="bg1"/>
                        </a:solidFill>
                      </a:endParaRPr>
                    </a:p>
                  </a:txBody>
                  <a:tcPr marL="108000" marR="108000" marT="0" marB="18000" anchor="ctr" anchorCtr="1">
                    <a:solidFill>
                      <a:srgbClr val="0070C0"/>
                    </a:solidFill>
                  </a:tcPr>
                </a:tc>
                <a:tc>
                  <a:txBody>
                    <a:bodyPr/>
                    <a:lstStyle/>
                    <a:p>
                      <a:pPr algn="l"/>
                      <a:r>
                        <a:rPr lang="en-US" dirty="0" smtClean="0">
                          <a:solidFill>
                            <a:schemeClr val="bg1"/>
                          </a:solidFill>
                        </a:rPr>
                        <a:t>Improved</a:t>
                      </a:r>
                      <a:r>
                        <a:rPr lang="en-US" baseline="0" dirty="0" smtClean="0">
                          <a:solidFill>
                            <a:schemeClr val="bg1"/>
                          </a:solidFill>
                        </a:rPr>
                        <a:t> facility located o</a:t>
                      </a:r>
                      <a:r>
                        <a:rPr lang="en-US" dirty="0" smtClean="0">
                          <a:solidFill>
                            <a:schemeClr val="bg1"/>
                          </a:solidFill>
                        </a:rPr>
                        <a:t>n premises,</a:t>
                      </a:r>
                      <a:r>
                        <a:rPr lang="en-US" baseline="0" dirty="0" smtClean="0">
                          <a:solidFill>
                            <a:schemeClr val="bg1"/>
                          </a:solidFill>
                        </a:rPr>
                        <a:t> available when needed, and free from contamination</a:t>
                      </a:r>
                      <a:endParaRPr lang="en-GB" dirty="0">
                        <a:solidFill>
                          <a:schemeClr val="bg1"/>
                        </a:solidFill>
                      </a:endParaRPr>
                    </a:p>
                  </a:txBody>
                  <a:tcPr marL="94500" marR="405000" marT="18000" marB="18000" anchor="ctr">
                    <a:solidFill>
                      <a:srgbClr val="0070C0"/>
                    </a:solidFill>
                  </a:tcPr>
                </a:tc>
              </a:tr>
              <a:tr h="928331">
                <a:tc rowSpan="3">
                  <a:txBody>
                    <a:bodyPr/>
                    <a:lstStyle/>
                    <a:p>
                      <a:pPr algn="ctr" fontAlgn="ctr"/>
                      <a:r>
                        <a:rPr lang="en-GB" sz="2800" u="none" strike="noStrike" smtClean="0">
                          <a:effectLst/>
                        </a:rPr>
                        <a:t>MDG</a:t>
                      </a:r>
                      <a:r>
                        <a:rPr lang="en-GB" sz="2800" u="none" strike="noStrike" baseline="0" smtClean="0">
                          <a:effectLst/>
                        </a:rPr>
                        <a:t> 7.8 continuity</a:t>
                      </a:r>
                      <a:endParaRPr lang="en-GB" sz="2800" u="none" strike="noStrike" smtClean="0">
                        <a:effectLst/>
                      </a:endParaRPr>
                    </a:p>
                  </a:txBody>
                  <a:tcPr marL="68580" marR="68580" anchor="ctr"/>
                </a:tc>
                <a:tc>
                  <a:txBody>
                    <a:bodyPr/>
                    <a:lstStyle/>
                    <a:p>
                      <a:pPr algn="ctr"/>
                      <a:r>
                        <a:rPr lang="en-US" smtClean="0"/>
                        <a:t>Basic water</a:t>
                      </a:r>
                      <a:endParaRPr lang="en-GB"/>
                    </a:p>
                  </a:txBody>
                  <a:tcPr marL="108000" marR="108000" marT="0" marB="18000" anchor="ctr" anchorCtr="1">
                    <a:solidFill>
                      <a:schemeClr val="accent5">
                        <a:lumMod val="60000"/>
                        <a:lumOff val="40000"/>
                      </a:schemeClr>
                    </a:solidFill>
                  </a:tcPr>
                </a:tc>
                <a:tc>
                  <a:txBody>
                    <a:bodyPr/>
                    <a:lstStyle/>
                    <a:p>
                      <a:pPr algn="l"/>
                      <a:r>
                        <a:rPr lang="en-US" dirty="0" smtClean="0"/>
                        <a:t>Improved facility within 30 </a:t>
                      </a:r>
                      <a:r>
                        <a:rPr lang="en-US" smtClean="0"/>
                        <a:t>minutes </a:t>
                      </a:r>
                      <a:br>
                        <a:rPr lang="en-US" smtClean="0"/>
                      </a:br>
                      <a:r>
                        <a:rPr lang="en-US" smtClean="0"/>
                        <a:t>round </a:t>
                      </a:r>
                      <a:r>
                        <a:rPr lang="en-US" dirty="0" smtClean="0"/>
                        <a:t>trip collection time</a:t>
                      </a:r>
                      <a:endParaRPr lang="en-GB" dirty="0"/>
                    </a:p>
                  </a:txBody>
                  <a:tcPr marL="94500" marR="405000" marT="18000" marB="18000" anchor="ctr">
                    <a:solidFill>
                      <a:schemeClr val="accent5">
                        <a:lumMod val="60000"/>
                        <a:lumOff val="40000"/>
                      </a:schemeClr>
                    </a:solidFill>
                  </a:tcPr>
                </a:tc>
              </a:tr>
              <a:tr h="928331">
                <a:tc vMerge="1">
                  <a:txBody>
                    <a:bodyPr/>
                    <a:lstStyle/>
                    <a:p>
                      <a:endParaRPr lang="en-GB"/>
                    </a:p>
                  </a:txBody>
                  <a:tcPr/>
                </a:tc>
                <a:tc>
                  <a:txBody>
                    <a:bodyPr/>
                    <a:lstStyle/>
                    <a:p>
                      <a:pPr algn="ctr"/>
                      <a:r>
                        <a:rPr lang="en-US" smtClean="0"/>
                        <a:t>Unimproved water</a:t>
                      </a:r>
                      <a:endParaRPr lang="en-GB"/>
                    </a:p>
                  </a:txBody>
                  <a:tcPr marL="108000" marR="108000" marT="0" marB="18000" anchor="ctr" anchorCtr="1">
                    <a:solidFill>
                      <a:srgbClr val="FFC000"/>
                    </a:solidFill>
                  </a:tcPr>
                </a:tc>
                <a:tc>
                  <a:txBody>
                    <a:bodyPr/>
                    <a:lstStyle/>
                    <a:p>
                      <a:pPr algn="l"/>
                      <a:r>
                        <a:rPr lang="en-US" dirty="0" smtClean="0"/>
                        <a:t>Unimproved</a:t>
                      </a:r>
                      <a:r>
                        <a:rPr lang="en-US" baseline="0" dirty="0" smtClean="0"/>
                        <a:t> f</a:t>
                      </a:r>
                      <a:r>
                        <a:rPr lang="en-US" dirty="0" smtClean="0"/>
                        <a:t>acility </a:t>
                      </a:r>
                      <a:r>
                        <a:rPr lang="en-US" baseline="0" dirty="0" smtClean="0"/>
                        <a:t>does not protect against contamination</a:t>
                      </a:r>
                      <a:endParaRPr lang="en-GB" dirty="0"/>
                    </a:p>
                  </a:txBody>
                  <a:tcPr marL="94500" marR="405000" marT="18000" marB="18000" anchor="ctr">
                    <a:solidFill>
                      <a:srgbClr val="FFC000"/>
                    </a:solidFill>
                  </a:tcPr>
                </a:tc>
              </a:tr>
              <a:tr h="928331">
                <a:tc vMerge="1">
                  <a:txBody>
                    <a:bodyPr/>
                    <a:lstStyle/>
                    <a:p>
                      <a:endParaRPr lang="en-GB" dirty="0"/>
                    </a:p>
                  </a:txBody>
                  <a:tcPr/>
                </a:tc>
                <a:tc>
                  <a:txBody>
                    <a:bodyPr/>
                    <a:lstStyle/>
                    <a:p>
                      <a:pPr algn="ctr"/>
                      <a:r>
                        <a:rPr lang="en-US" smtClean="0">
                          <a:solidFill>
                            <a:schemeClr val="bg1"/>
                          </a:solidFill>
                        </a:rPr>
                        <a:t>No service</a:t>
                      </a:r>
                      <a:endParaRPr lang="en-GB">
                        <a:solidFill>
                          <a:schemeClr val="bg1"/>
                        </a:solidFill>
                      </a:endParaRPr>
                    </a:p>
                  </a:txBody>
                  <a:tcPr marL="108000" marR="108000" marT="0" marB="18000" anchor="ctr" anchorCtr="1">
                    <a:solidFill>
                      <a:srgbClr val="F46710"/>
                    </a:solidFill>
                  </a:tcPr>
                </a:tc>
                <a:tc>
                  <a:txBody>
                    <a:bodyPr/>
                    <a:lstStyle/>
                    <a:p>
                      <a:pPr algn="l"/>
                      <a:r>
                        <a:rPr lang="en-US" dirty="0" smtClean="0">
                          <a:solidFill>
                            <a:schemeClr val="bg1"/>
                          </a:solidFill>
                        </a:rPr>
                        <a:t>Surface water</a:t>
                      </a:r>
                      <a:endParaRPr lang="en-GB" dirty="0">
                        <a:solidFill>
                          <a:schemeClr val="bg1"/>
                        </a:solidFill>
                      </a:endParaRPr>
                    </a:p>
                  </a:txBody>
                  <a:tcPr marL="94500" marR="405000" marT="18000" marB="18000" anchor="ctr">
                    <a:solidFill>
                      <a:srgbClr val="F46710"/>
                    </a:solidFill>
                  </a:tcPr>
                </a:tc>
              </a:tr>
            </a:tbl>
          </a:graphicData>
        </a:graphic>
      </p:graphicFrame>
      <p:sp>
        <p:nvSpPr>
          <p:cNvPr id="8" name="Pentagon 7"/>
          <p:cNvSpPr/>
          <p:nvPr/>
        </p:nvSpPr>
        <p:spPr bwMode="auto">
          <a:xfrm rot="16200000">
            <a:off x="6296862" y="3713912"/>
            <a:ext cx="4656330" cy="486054"/>
          </a:xfrm>
          <a:prstGeom prst="homePlate">
            <a:avLst/>
          </a:prstGeom>
          <a:gradFill rotWithShape="1">
            <a:gsLst>
              <a:gs pos="24000">
                <a:srgbClr val="FF9900"/>
              </a:gs>
              <a:gs pos="37000">
                <a:srgbClr val="FFC000"/>
              </a:gs>
              <a:gs pos="9000">
                <a:srgbClr val="F46710"/>
              </a:gs>
              <a:gs pos="62000">
                <a:srgbClr val="66CCFF"/>
              </a:gs>
              <a:gs pos="52000">
                <a:srgbClr val="66CCFF"/>
              </a:gs>
              <a:gs pos="85000">
                <a:srgbClr val="0070C0"/>
              </a:gs>
            </a:gsLst>
            <a:lin ang="0" scaled="0"/>
          </a:gradFill>
          <a:ln w="38100">
            <a:solidFill>
              <a:schemeClr val="bg1"/>
            </a:solidFill>
          </a:ln>
          <a:effectLst/>
          <a:extLst/>
        </p:spPr>
        <p:txBody>
          <a:bodyPr vert="horz" wrap="square" lIns="360000" tIns="0" rIns="0" bIns="0" numCol="1" rtlCol="0" anchor="ctr" anchorCtr="0" compatLnSpc="1">
            <a:prstTxWarp prst="textNoShape">
              <a:avLst/>
            </a:prstTxWarp>
          </a:bodyPr>
          <a:lstStyle/>
          <a:p>
            <a:pPr algn="just">
              <a:spcBef>
                <a:spcPts val="1200"/>
              </a:spcBef>
            </a:pPr>
            <a:r>
              <a:rPr lang="en-GB" sz="2000">
                <a:solidFill>
                  <a:prstClr val="white"/>
                </a:solidFill>
                <a:latin typeface="HelveticaNeue LT 45 Light"/>
                <a:cs typeface="Arial" pitchFamily="34" charset="0"/>
              </a:rPr>
              <a:t>      Developing            Developed </a:t>
            </a:r>
          </a:p>
        </p:txBody>
      </p:sp>
      <p:sp>
        <p:nvSpPr>
          <p:cNvPr id="3" name="TextBox 2"/>
          <p:cNvSpPr txBox="1"/>
          <p:nvPr/>
        </p:nvSpPr>
        <p:spPr>
          <a:xfrm>
            <a:off x="6678227" y="6313027"/>
            <a:ext cx="1794563" cy="523220"/>
          </a:xfrm>
          <a:prstGeom prst="rect">
            <a:avLst/>
          </a:prstGeom>
          <a:noFill/>
        </p:spPr>
        <p:txBody>
          <a:bodyPr wrap="square" rtlCol="0">
            <a:spAutoFit/>
          </a:bodyPr>
          <a:lstStyle/>
          <a:p>
            <a:pPr fontAlgn="auto">
              <a:spcBef>
                <a:spcPts val="0"/>
              </a:spcBef>
              <a:spcAft>
                <a:spcPts val="0"/>
              </a:spcAft>
            </a:pPr>
            <a:r>
              <a:rPr lang="en-US" sz="1400" b="0" i="1" dirty="0">
                <a:solidFill>
                  <a:prstClr val="black"/>
                </a:solidFill>
                <a:latin typeface="Calibri"/>
              </a:rPr>
              <a:t>Source: UNICEF</a:t>
            </a:r>
          </a:p>
          <a:p>
            <a:pPr fontAlgn="auto">
              <a:spcBef>
                <a:spcPts val="0"/>
              </a:spcBef>
              <a:spcAft>
                <a:spcPts val="0"/>
              </a:spcAft>
            </a:pPr>
            <a:endParaRPr lang="en-US" sz="1400" b="0" i="1" dirty="0">
              <a:solidFill>
                <a:prstClr val="black"/>
              </a:solidFill>
              <a:latin typeface="Calibri"/>
            </a:endParaRPr>
          </a:p>
        </p:txBody>
      </p:sp>
      <p:sp>
        <p:nvSpPr>
          <p:cNvPr id="9" name="Title 1"/>
          <p:cNvSpPr>
            <a:spLocks noGrp="1"/>
          </p:cNvSpPr>
          <p:nvPr>
            <p:ph type="title"/>
          </p:nvPr>
        </p:nvSpPr>
        <p:spPr>
          <a:xfrm>
            <a:off x="120370" y="74576"/>
            <a:ext cx="8747684" cy="990600"/>
          </a:xfrm>
          <a:solidFill>
            <a:schemeClr val="bg1"/>
          </a:solidFill>
        </p:spPr>
        <p:txBody>
          <a:bodyPr vert="horz" lIns="91440" tIns="45720" rIns="91440" bIns="45720" rtlCol="0" anchor="ctr">
            <a:noAutofit/>
          </a:bodyPr>
          <a:lstStyle/>
          <a:p>
            <a:r>
              <a:rPr lang="en-GB" sz="3000" b="1" dirty="0" smtClean="0">
                <a:solidFill>
                  <a:srgbClr val="139AF0"/>
                </a:solidFill>
                <a:latin typeface="Arial" panose="020B0604020202020204" pitchFamily="34" charset="0"/>
                <a:cs typeface="Arial" panose="020B0604020202020204" pitchFamily="34" charset="0"/>
              </a:rPr>
              <a:t>…representing a quantum leap from MDG 7</a:t>
            </a:r>
            <a:endParaRPr lang="en-GB" sz="3000" b="1" dirty="0">
              <a:solidFill>
                <a:srgbClr val="139AF0"/>
              </a:solidFill>
              <a:latin typeface="Arial" panose="020B0604020202020204" pitchFamily="34" charset="0"/>
              <a:cs typeface="Arial" panose="020B0604020202020204" pitchFamily="34" charset="0"/>
            </a:endParaRPr>
          </a:p>
        </p:txBody>
      </p:sp>
      <p:sp>
        <p:nvSpPr>
          <p:cNvPr id="10" name="Rectangle 9"/>
          <p:cNvSpPr/>
          <p:nvPr/>
        </p:nvSpPr>
        <p:spPr>
          <a:xfrm>
            <a:off x="0" y="1276350"/>
            <a:ext cx="9144000" cy="85342"/>
          </a:xfrm>
          <a:prstGeom prst="rect">
            <a:avLst/>
          </a:prstGeom>
          <a:solidFill>
            <a:srgbClr val="139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3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itle Slide">
  <a:themeElements>
    <a:clrScheme name="Custom 1">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ing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txDef>
      <a:spPr bwMode="auto">
        <a:noFill/>
        <a:ln w="9525">
          <a:noFill/>
          <a:miter lim="800000"/>
          <a:headEnd/>
          <a:tailEnd/>
        </a:ln>
      </a:spPr>
      <a:bodyPr vert="horz" wrap="square" lIns="0" tIns="0" rIns="0" bIns="0" numCol="1" anchor="t" anchorCtr="0" compatLnSpc="1">
        <a:prstTxWarp prst="textNoShape">
          <a:avLst/>
        </a:prstTxWarp>
      </a:bodyPr>
      <a:lstStyle>
        <a:defPPr>
          <a:spcBef>
            <a:spcPts val="400"/>
          </a:spcBef>
          <a:defRPr sz="2400" b="0" kern="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WBG-Any_Logo-Cobranded</Template>
  <TotalTime>7227</TotalTime>
  <Words>2503</Words>
  <Application>Microsoft Office PowerPoint</Application>
  <PresentationFormat>On-screen Show (4:3)</PresentationFormat>
  <Paragraphs>327</Paragraphs>
  <Slides>24</Slides>
  <Notes>16</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24</vt:i4>
      </vt:variant>
    </vt:vector>
  </HeadingPairs>
  <TitlesOfParts>
    <vt:vector size="43" baseType="lpstr">
      <vt:lpstr>Arial Unicode MS</vt:lpstr>
      <vt:lpstr>ＭＳ Ｐゴシック</vt:lpstr>
      <vt:lpstr>ＭＳ Ｐゴシック</vt:lpstr>
      <vt:lpstr>Andes ExtraLight</vt:lpstr>
      <vt:lpstr>Arial</vt:lpstr>
      <vt:lpstr>Calibri</vt:lpstr>
      <vt:lpstr>Courier New</vt:lpstr>
      <vt:lpstr>Futura Std Book</vt:lpstr>
      <vt:lpstr>HelveticaNeue LT 45 Light</vt:lpstr>
      <vt:lpstr>Times</vt:lpstr>
      <vt:lpstr>Times New Roman</vt:lpstr>
      <vt:lpstr>Trebuchet MS</vt:lpstr>
      <vt:lpstr>Verdana</vt:lpstr>
      <vt:lpstr>Wingdings</vt:lpstr>
      <vt:lpstr>Title Slide</vt:lpstr>
      <vt:lpstr>Text Slides</vt:lpstr>
      <vt:lpstr>Section Slides</vt:lpstr>
      <vt:lpstr>Closing slide</vt:lpstr>
      <vt:lpstr>Office Theme</vt:lpstr>
      <vt:lpstr>Addressing the Double Challenge…times three</vt:lpstr>
      <vt:lpstr>Addressing the Double Challenges… times 3</vt:lpstr>
      <vt:lpstr>1. Challenges existing in the sector State of the Sector Report - May 2015</vt:lpstr>
      <vt:lpstr>PowerPoint Presentation</vt:lpstr>
      <vt:lpstr>PowerPoint Presentation</vt:lpstr>
      <vt:lpstr>Some general principles…</vt:lpstr>
      <vt:lpstr>Ensure availability and sustainable management of water and sanitation for all</vt:lpstr>
      <vt:lpstr>SDG 6.1 and 6.2 set a new standard  for WASH access…</vt:lpstr>
      <vt:lpstr>…representing a quantum leap from MDG 7</vt:lpstr>
      <vt:lpstr>EU and most countries are not yet set to tackle, the broader water security challenges</vt:lpstr>
      <vt:lpstr>And the 3rd Double Challenge Climate Change as it expresses itself through Water</vt:lpstr>
      <vt:lpstr>Expected climate change patterns in the region </vt:lpstr>
      <vt:lpstr>Water Extreme express themselves in cities and water systems</vt:lpstr>
      <vt:lpstr>PowerPoint Presentation</vt:lpstr>
      <vt:lpstr>Designing under climate uncertain can be very challenging</vt:lpstr>
      <vt:lpstr>Example from Seattle Public Utilities</vt:lpstr>
      <vt:lpstr>PowerPoint Presentation</vt:lpstr>
      <vt:lpstr>Climate program objectives</vt:lpstr>
      <vt:lpstr>PowerPoint Presentation</vt:lpstr>
      <vt:lpstr>Robust Decision Making (RDM) methods ask: What are the limitations of our plans and investments and how can we improve them?</vt:lpstr>
      <vt:lpstr>What does this mean for Danube utilities?</vt:lpstr>
      <vt:lpstr>…and some even more critical principles</vt:lpstr>
      <vt:lpstr>Double Challenges… times 3 Conclusions</vt:lpstr>
      <vt:lpstr>Thank You</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Zita Marie Julie De Pooter</dc:creator>
  <cp:lastModifiedBy>Angelika Maria Heider</cp:lastModifiedBy>
  <cp:revision>165</cp:revision>
  <cp:lastPrinted>2014-07-31T18:37:30Z</cp:lastPrinted>
  <dcterms:created xsi:type="dcterms:W3CDTF">2014-07-28T18:22:11Z</dcterms:created>
  <dcterms:modified xsi:type="dcterms:W3CDTF">2016-05-12T07:09:00Z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wb164648</vt:lpwstr>
  </property>
  <property fmtid="{D5CDD505-2E9C-101B-9397-08002B2CF9AE}" pid="3" name="Offisync_ProviderInitializationData">
    <vt:lpwstr>https://spark.worldbank.org</vt:lpwstr>
  </property>
  <property fmtid="{D5CDD505-2E9C-101B-9397-08002B2CF9AE}" pid="4" name="Offisync_ServerID">
    <vt:lpwstr>d939fab4-716e-42cc-bfec-ffb0ab88b99b</vt:lpwstr>
  </property>
  <property fmtid="{D5CDD505-2E9C-101B-9397-08002B2CF9AE}" pid="5" name="Offisync_UniqueId">
    <vt:lpwstr>143022</vt:lpwstr>
  </property>
  <property fmtid="{D5CDD505-2E9C-101B-9397-08002B2CF9AE}" pid="6" name="Offisync_UpdateToken">
    <vt:lpwstr>1</vt:lpwstr>
  </property>
  <property fmtid="{D5CDD505-2E9C-101B-9397-08002B2CF9AE}" pid="7" name="Jive_VersionGuid">
    <vt:lpwstr>5846a3ab-de0b-447e-ba1a-177f51beba76</vt:lpwstr>
  </property>
  <property fmtid="{D5CDD505-2E9C-101B-9397-08002B2CF9AE}" pid="8" name="Jive_ModifiedButNotPublished">
    <vt:lpwstr>True</vt:lpwstr>
  </property>
</Properties>
</file>