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402" r:id="rId2"/>
    <p:sldMasterId id="2147485388" r:id="rId3"/>
    <p:sldMasterId id="2147485392" r:id="rId4"/>
  </p:sldMasterIdLst>
  <p:notesMasterIdLst>
    <p:notesMasterId r:id="rId27"/>
  </p:notesMasterIdLst>
  <p:handoutMasterIdLst>
    <p:handoutMasterId r:id="rId28"/>
  </p:handoutMasterIdLst>
  <p:sldIdLst>
    <p:sldId id="267" r:id="rId5"/>
    <p:sldId id="269" r:id="rId6"/>
    <p:sldId id="326" r:id="rId7"/>
    <p:sldId id="316" r:id="rId8"/>
    <p:sldId id="280" r:id="rId9"/>
    <p:sldId id="281" r:id="rId10"/>
    <p:sldId id="282" r:id="rId11"/>
    <p:sldId id="283" r:id="rId12"/>
    <p:sldId id="284" r:id="rId13"/>
    <p:sldId id="286" r:id="rId14"/>
    <p:sldId id="292" r:id="rId15"/>
    <p:sldId id="293" r:id="rId16"/>
    <p:sldId id="297" r:id="rId17"/>
    <p:sldId id="298" r:id="rId18"/>
    <p:sldId id="299" r:id="rId19"/>
    <p:sldId id="300" r:id="rId20"/>
    <p:sldId id="306" r:id="rId21"/>
    <p:sldId id="315" r:id="rId22"/>
    <p:sldId id="309" r:id="rId23"/>
    <p:sldId id="311" r:id="rId24"/>
    <p:sldId id="323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021F43"/>
    <a:srgbClr val="002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61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57513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0"/>
            <a:ext cx="2972421" cy="457513"/>
          </a:xfrm>
          <a:prstGeom prst="rect">
            <a:avLst/>
          </a:prstGeom>
        </p:spPr>
        <p:txBody>
          <a:bodyPr vert="horz" wrap="square" lIns="90059" tIns="45030" rIns="90059" bIns="4503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98B76C-46F2-4F40-90B4-A930B6D1F519}" type="datetimeFigureOut">
              <a:rPr lang="en-US" altLang="en-US"/>
              <a:pPr>
                <a:defRPr/>
              </a:pPr>
              <a:t>4/29/2016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684926"/>
            <a:ext cx="2972421" cy="457513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684926"/>
            <a:ext cx="2972421" cy="457513"/>
          </a:xfrm>
          <a:prstGeom prst="rect">
            <a:avLst/>
          </a:prstGeom>
        </p:spPr>
        <p:txBody>
          <a:bodyPr vert="horz" wrap="square" lIns="90059" tIns="45030" rIns="90059" bIns="4503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240320-DBAC-4722-88F3-7C6206E88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78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57513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0"/>
            <a:ext cx="2972421" cy="457513"/>
          </a:xfrm>
          <a:prstGeom prst="rect">
            <a:avLst/>
          </a:prstGeom>
        </p:spPr>
        <p:txBody>
          <a:bodyPr vert="horz" wrap="square" lIns="90059" tIns="45030" rIns="90059" bIns="4503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E28C7-99EF-4C29-B2FE-4BF6A49E22DF}" type="datetimeFigureOut">
              <a:rPr lang="en-US" altLang="en-US"/>
              <a:pPr>
                <a:defRPr/>
              </a:pPr>
              <a:t>4/29/2016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9" tIns="45030" rIns="90059" bIns="450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8"/>
            <a:ext cx="5485158" cy="4114488"/>
          </a:xfrm>
          <a:prstGeom prst="rect">
            <a:avLst/>
          </a:prstGeom>
        </p:spPr>
        <p:txBody>
          <a:bodyPr vert="horz" lIns="90059" tIns="45030" rIns="90059" bIns="450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684926"/>
            <a:ext cx="2972421" cy="457513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684926"/>
            <a:ext cx="2972421" cy="457513"/>
          </a:xfrm>
          <a:prstGeom prst="rect">
            <a:avLst/>
          </a:prstGeom>
        </p:spPr>
        <p:txBody>
          <a:bodyPr vert="horz" wrap="square" lIns="90059" tIns="45030" rIns="90059" bIns="4503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7CE920-BC4E-4EF0-973E-FD48CA1C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1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4487863"/>
            <a:ext cx="9144000" cy="23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YOUR PRESENTATION</a:t>
            </a:r>
            <a:endParaRPr lang="en-US" dirty="0"/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Name of Presenter, Title</a:t>
            </a:r>
            <a:br>
              <a:rPr lang="en-US" dirty="0" smtClean="0"/>
            </a:br>
            <a:r>
              <a:rPr lang="en-US" dirty="0" smtClean="0"/>
              <a:t>Location, Date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" y="4916688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74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 smtClean="0">
                  <a:solidFill>
                    <a:schemeClr val="tx1"/>
                  </a:solidFill>
                  <a:latin typeface="+mn-lt"/>
                </a:rPr>
                <a:t>www.worldbank.org/water  |  www.blogs.worldbank.org/water   |        </a:t>
              </a: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@</a:t>
              </a:r>
              <a:r>
                <a:rPr lang="en-US" altLang="en-US" sz="1400" b="0" dirty="0" err="1">
                  <a:solidFill>
                    <a:schemeClr val="tx1"/>
                  </a:solidFill>
                  <a:latin typeface="+mn-lt"/>
                </a:rPr>
                <a:t>WorldBankWater</a:t>
              </a:r>
              <a:endParaRPr lang="en-US" alt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80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61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681311"/>
            <a:ext cx="8285018" cy="155015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Add New 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799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4487863"/>
            <a:ext cx="9144000" cy="23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95555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WRITE “THANK YOU”, “GRACIAS” OR “MERCI” HERE</a:t>
            </a:r>
            <a:endParaRPr lang="en-US" dirty="0"/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" y="4916688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69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 smtClean="0">
                  <a:solidFill>
                    <a:schemeClr val="tx1"/>
                  </a:solidFill>
                  <a:latin typeface="+mn-lt"/>
                </a:rPr>
                <a:t>www.worldbank.org/water  |  www.blogs.worldbank.org/water   |        </a:t>
              </a: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@</a:t>
              </a:r>
              <a:r>
                <a:rPr lang="en-US" altLang="en-US" sz="1400" b="0" dirty="0" err="1">
                  <a:solidFill>
                    <a:schemeClr val="tx1"/>
                  </a:solidFill>
                  <a:latin typeface="+mn-lt"/>
                </a:rPr>
                <a:t>WorldBankWater</a:t>
              </a:r>
              <a:endParaRPr lang="en-US" alt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2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9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Here (Arial 30, Bold)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466850"/>
            <a:ext cx="8229600" cy="45926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Paragraph text (Arial 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Paragraph text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Here (Arial 30, Bold)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448563"/>
            <a:ext cx="8229600" cy="45608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Picture, Graph,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7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41E7C3-5D96-4F20-80FF-192EB02A3E16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B7C3-C1D7-4F20-8C05-F5ADF9BA2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492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3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6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Optional subtitle</a:t>
            </a:r>
          </a:p>
        </p:txBody>
      </p:sp>
      <p:sp>
        <p:nvSpPr>
          <p:cNvPr id="7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1518897" y="1561432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kern="0" dirty="0" smtClean="0"/>
              <a:t>ADD NEW SECTION TITLE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3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4504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ADD NEW SECTION TITLE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Optional subtitle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02" y="6199058"/>
            <a:ext cx="23008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3535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kern="0" dirty="0" smtClean="0"/>
              <a:t>ADD NEW SECTION TITLE</a:t>
            </a:r>
            <a:endParaRPr lang="en-US" kern="0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 smtClean="0"/>
              <a:t>Optional subtitle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0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Cover slide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Here (Arial 30, Bold)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386"/>
            <a:ext cx="8229600" cy="471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Paragraph text (Arial 26)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03" y="6296381"/>
            <a:ext cx="184069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142512"/>
            <a:ext cx="9144000" cy="9144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18" r:id="rId2"/>
    <p:sldLayoutId id="2147485406" r:id="rId3"/>
    <p:sldLayoutId id="2147485407" r:id="rId4"/>
    <p:sldLayoutId id="214748542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4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11122"/>
            <a:ext cx="6971806" cy="1107996"/>
          </a:xfrm>
        </p:spPr>
        <p:txBody>
          <a:bodyPr/>
          <a:lstStyle/>
          <a:p>
            <a:r>
              <a:rPr lang="en-US" dirty="0"/>
              <a:t>Performance Based NRW Reduction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case of </a:t>
            </a:r>
            <a:r>
              <a:rPr lang="en-US" dirty="0" err="1" smtClean="0"/>
              <a:t>HoChiMinh</a:t>
            </a:r>
            <a:r>
              <a:rPr lang="en-US" dirty="0" smtClean="0"/>
              <a:t> City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Bill Kingdom</a:t>
            </a:r>
          </a:p>
          <a:p>
            <a:r>
              <a:rPr lang="en-US" dirty="0" smtClean="0"/>
              <a:t>Vienna,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Scope of the Contract </a:t>
            </a:r>
            <a:r>
              <a:rPr lang="en-GB" sz="3200" dirty="0" smtClean="0"/>
              <a:t>(2)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Leak detection and repair: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execution of leakage surveys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repair of leaks on mains 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replacement of leaking service connections (complete, including the pipe saddle)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repair or replacement of leaking valves, hydrants, ....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repetition of leakage surveys until acceptable levels of leakage are achieved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88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Leakage Reduction Target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Volume (m3/d) quoted in the </a:t>
            </a:r>
            <a:r>
              <a:rPr lang="en-GB" altLang="en-US" sz="2400" dirty="0" err="1"/>
              <a:t>BoQ</a:t>
            </a:r>
            <a:r>
              <a:rPr lang="en-GB" altLang="en-US" sz="2400" dirty="0"/>
              <a:t> for the performance fee is indicative only – based on field work during document preparation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Contractor has to use his own experience and judgement to analyse this figure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Important for the contractor's calculation of the performance fee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Leakage reduction volume is neither a contractual target nor a minimum or maximum amount - it is simply an estimate used to compute the bid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Performance Monitoring Process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altLang="en-US" dirty="0"/>
              <a:t>Baselining as soon as a DMA is </a:t>
            </a:r>
            <a:r>
              <a:rPr lang="en-GB" altLang="en-US" dirty="0" smtClean="0"/>
              <a:t>established (bulk inflow less metered consumption over 7 days)</a:t>
            </a:r>
            <a:endParaRPr lang="en-GB" altLang="en-US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altLang="en-US" dirty="0"/>
              <a:t>Measurement to be repeated after leak detection and repair has been carried out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altLang="en-US" dirty="0"/>
              <a:t>Establishment of minimum night flow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GB" altLang="en-US" dirty="0"/>
              <a:t>Afterwards: Continuous monitoring of minimum night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Ensuring </a:t>
            </a:r>
            <a:r>
              <a:rPr lang="en-GB" sz="3200" dirty="0"/>
              <a:t>sustainability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400" dirty="0"/>
              <a:t>Minimum night flow (MNF) best indicator to see rise of leakage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400" dirty="0"/>
              <a:t>Contractor to reduce losses again when MNF has risen by 5 l/conn/hour </a:t>
            </a:r>
            <a:r>
              <a:rPr lang="en-GB" altLang="en-US" sz="2000" dirty="0"/>
              <a:t>(so if DMA has 1,000 connections this would be 5 m3/h)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400" dirty="0"/>
              <a:t>Contractor has natural interest to keep losses low as final payment will depend on the situation at the end of the contract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400" dirty="0"/>
              <a:t>Year 5: 'leakage level maintenance period'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Incentives: Fixed </a:t>
            </a:r>
            <a:r>
              <a:rPr lang="en-GB" dirty="0"/>
              <a:t>Fee not to exceed 30% of Performance Fee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dirty="0">
                <a:solidFill>
                  <a:srgbClr val="FF99FF"/>
                </a:solidFill>
              </a:rPr>
              <a:t>Figures used are only an example</a:t>
            </a:r>
            <a:r>
              <a:rPr lang="en-GB" altLang="en-US" b="1" dirty="0" smtClean="0">
                <a:solidFill>
                  <a:srgbClr val="FF99FF"/>
                </a:solidFill>
              </a:rPr>
              <a:t>!!</a:t>
            </a:r>
          </a:p>
          <a:p>
            <a:pPr>
              <a:lnSpc>
                <a:spcPct val="90000"/>
              </a:lnSpc>
            </a:pPr>
            <a:endParaRPr lang="en-GB" altLang="en-US" b="1" dirty="0">
              <a:solidFill>
                <a:srgbClr val="FF99FF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Indicative </a:t>
            </a:r>
            <a:r>
              <a:rPr lang="en-GB" altLang="en-US" dirty="0"/>
              <a:t>leakage reduction volume as per the </a:t>
            </a:r>
            <a:r>
              <a:rPr lang="en-GB" altLang="en-US" dirty="0" err="1"/>
              <a:t>BoQ</a:t>
            </a:r>
            <a:r>
              <a:rPr lang="en-GB" altLang="en-US" dirty="0"/>
              <a:t>: 20,000 m3/d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Performance Fee quoted by the bidder: 300 XY </a:t>
            </a:r>
            <a:r>
              <a:rPr lang="en-GB" altLang="en-US" dirty="0" smtClean="0"/>
              <a:t>currency/m3/d</a:t>
            </a:r>
            <a:endParaRPr lang="en-GB" alt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Total </a:t>
            </a:r>
            <a:r>
              <a:rPr lang="en-GB" altLang="en-US" dirty="0"/>
              <a:t>amount of Performance Fee used for bid evaluation: 20,000 x 300 = 6,000,000 XY currency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Incentives: Fixed </a:t>
            </a:r>
            <a:r>
              <a:rPr lang="en-GB" dirty="0"/>
              <a:t>Fee not to exceed 30% of Performance Fee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Maximum allowable fixed fee: 30% of 6,000,000 = 1,800,000 XY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Maximum quarterly fixed-fee: 1,800,000 / 4 (years) / 4 (quarters) = 112,500 XY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The contractor is of course free to quote a much lower fixed fee and increase the rate for the performance fee instead.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Incentives: Maintaining </a:t>
            </a:r>
            <a:r>
              <a:rPr lang="en-US" dirty="0"/>
              <a:t>focus on leakage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Bid price for all non-NRW reduction activities not to exceed bid price for leakage reduction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is not a construction contract.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Overview of Zone 1</a:t>
            </a:r>
            <a:br>
              <a:rPr lang="en-US" altLang="en-US" sz="320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462819" y="1612336"/>
            <a:ext cx="4223982" cy="3232619"/>
          </a:xfrm>
        </p:spPr>
        <p:txBody>
          <a:bodyPr>
            <a:normAutofit fontScale="85000" lnSpcReduction="10000"/>
          </a:bodyPr>
          <a:lstStyle/>
          <a:p>
            <a:pPr fontAlgn="t">
              <a:spcBef>
                <a:spcPct val="0"/>
              </a:spcBef>
            </a:pPr>
            <a:r>
              <a:rPr lang="en-PH" altLang="en-US" sz="2800" b="1" dirty="0"/>
              <a:t>Zone 1 Profile:</a:t>
            </a:r>
          </a:p>
          <a:p>
            <a:pPr fontAlgn="t">
              <a:spcBef>
                <a:spcPct val="0"/>
              </a:spcBef>
            </a:pPr>
            <a:endParaRPr lang="en-PH" altLang="en-US" sz="2800" b="1" dirty="0"/>
          </a:p>
          <a:p>
            <a:pPr fontAlgn="ctr">
              <a:spcBef>
                <a:spcPct val="0"/>
              </a:spcBef>
            </a:pPr>
            <a:r>
              <a:rPr lang="en-PH" altLang="en-US" sz="2800" dirty="0"/>
              <a:t>No. of Districts : 4</a:t>
            </a:r>
          </a:p>
          <a:p>
            <a:pPr fontAlgn="ctr">
              <a:spcBef>
                <a:spcPct val="0"/>
              </a:spcBef>
            </a:pPr>
            <a:r>
              <a:rPr lang="en-PH" altLang="en-US" sz="2800" dirty="0"/>
              <a:t>Land Area (sq.km) : 23</a:t>
            </a:r>
          </a:p>
          <a:p>
            <a:pPr fontAlgn="ctr">
              <a:spcBef>
                <a:spcPct val="0"/>
              </a:spcBef>
            </a:pPr>
            <a:r>
              <a:rPr lang="en-PH" altLang="en-US" sz="2800" dirty="0"/>
              <a:t>Water Service Connections: 139,836</a:t>
            </a:r>
          </a:p>
          <a:p>
            <a:pPr fontAlgn="ctr">
              <a:spcBef>
                <a:spcPct val="0"/>
              </a:spcBef>
            </a:pPr>
            <a:r>
              <a:rPr lang="en-PH" altLang="en-US" sz="2800" dirty="0" smtClean="0"/>
              <a:t>Proposed </a:t>
            </a:r>
            <a:r>
              <a:rPr lang="en-PH" altLang="en-US" sz="2800" dirty="0"/>
              <a:t>DMAs: 119</a:t>
            </a:r>
          </a:p>
          <a:p>
            <a:pPr fontAlgn="ctr">
              <a:spcBef>
                <a:spcPct val="0"/>
              </a:spcBef>
            </a:pPr>
            <a:r>
              <a:rPr lang="en-PH" altLang="en-US" sz="2800" dirty="0"/>
              <a:t>Target Minimum Recoverable Volume  (</a:t>
            </a:r>
            <a:r>
              <a:rPr lang="en-PH" altLang="en-US" sz="2800" dirty="0" err="1"/>
              <a:t>cu.m</a:t>
            </a:r>
            <a:r>
              <a:rPr lang="en-PH" altLang="en-US" sz="2800" dirty="0"/>
              <a:t>/day):  37,500</a:t>
            </a:r>
          </a:p>
          <a:p>
            <a:endParaRPr lang="en-US" dirty="0"/>
          </a:p>
        </p:txBody>
      </p:sp>
      <p:pic>
        <p:nvPicPr>
          <p:cNvPr id="6" name="Picture 4" descr="Zo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6911"/>
          <a:stretch>
            <a:fillRect/>
          </a:stretch>
        </p:blipFill>
        <p:spPr bwMode="auto">
          <a:xfrm>
            <a:off x="1" y="1448563"/>
            <a:ext cx="446281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Key Project </a:t>
            </a:r>
            <a:r>
              <a:rPr lang="en-US" altLang="en-US" sz="3200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42524"/>
              </p:ext>
            </p:extLst>
          </p:nvPr>
        </p:nvGraphicFramePr>
        <p:xfrm>
          <a:off x="533400" y="1752600"/>
          <a:ext cx="8077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066800"/>
                <a:gridCol w="1066800"/>
                <a:gridCol w="1143000"/>
                <a:gridCol w="1066800"/>
                <a:gridCol w="1066800"/>
              </a:tblGrid>
              <a:tr h="1181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Project quarter number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(Aug 2009)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(Aug 2010)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(Aug 2011)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16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(Aug 2012)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20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(Aug 2013)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50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Cumulative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number of operational DMAs (no)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– achieved/contracted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1/10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4/45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29/95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93/119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110/119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4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Minimum volume of NRW reduced (m3/day)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– achieved/contracted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0/2,000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3,000/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10,000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39,300/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Times New Roman"/>
                        </a:rPr>
                        <a:t>20,000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85,185/37,500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elv"/>
                          <a:ea typeface="Calibri"/>
                          <a:cs typeface="Helv"/>
                        </a:rPr>
                        <a:t>91,726/37,500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5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Benefits of Leakage Reduction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7750" y="4287838"/>
            <a:ext cx="1898650" cy="871537"/>
          </a:xfrm>
          <a:prstGeom prst="rect">
            <a:avLst/>
          </a:prstGeom>
          <a:gradFill rotWithShape="1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PH" b="1" dirty="0">
                <a:latin typeface="+mn-lt"/>
              </a:rPr>
              <a:t>NRW Reduction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94100" y="5154613"/>
            <a:ext cx="1876425" cy="86836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PH" b="1" dirty="0">
                <a:latin typeface="+mn-lt"/>
              </a:rPr>
              <a:t>6,513 </a:t>
            </a:r>
            <a:r>
              <a:rPr lang="en-PH" b="1" dirty="0" err="1">
                <a:latin typeface="+mn-lt"/>
              </a:rPr>
              <a:t>cu.m</a:t>
            </a:r>
            <a:r>
              <a:rPr lang="en-PH" b="1" dirty="0">
                <a:latin typeface="+mn-lt"/>
              </a:rPr>
              <a:t>/day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86413" y="4283075"/>
          <a:ext cx="3425825" cy="175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833"/>
                <a:gridCol w="1287992"/>
              </a:tblGrid>
              <a:tr h="3147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(October 2011)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288203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Supply (</a:t>
                      </a:r>
                      <a:r>
                        <a:rPr lang="en-SG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cu.m</a:t>
                      </a:r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6,432</a:t>
                      </a:r>
                    </a:p>
                  </a:txBody>
                  <a:tcPr marL="0" marR="0" marT="0" marB="0" anchor="b"/>
                </a:tc>
              </a:tr>
              <a:tr h="288203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Consumption (</a:t>
                      </a:r>
                      <a:r>
                        <a:rPr lang="en-SG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cu.m</a:t>
                      </a:r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3,533</a:t>
                      </a:r>
                    </a:p>
                  </a:txBody>
                  <a:tcPr marL="0" marR="0" marT="0" marB="0" anchor="b"/>
                </a:tc>
              </a:tr>
              <a:tr h="288203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Pressure (m)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</a:tr>
              <a:tr h="288203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NRW Volume (cu.m/day)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2,899</a:t>
                      </a:r>
                    </a:p>
                  </a:txBody>
                  <a:tcPr marL="0" marR="0" marT="0" marB="0" anchor="b"/>
                </a:tc>
              </a:tr>
              <a:tr h="288203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NRW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9375" y="4262438"/>
          <a:ext cx="3425825" cy="17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833"/>
                <a:gridCol w="1287992"/>
              </a:tblGrid>
              <a:tr h="33538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(August 2010)</a:t>
                      </a:r>
                    </a:p>
                  </a:txBody>
                  <a:tcPr marL="91424" marR="91424" marT="45734" marB="45734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</a:tr>
              <a:tr h="28820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Supply (</a:t>
                      </a:r>
                      <a:r>
                        <a:rPr lang="en-SG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cu.m</a:t>
                      </a:r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13,049</a:t>
                      </a:r>
                    </a:p>
                  </a:txBody>
                  <a:tcPr marL="0" marR="0" marT="0" marB="0" anchor="b"/>
                </a:tc>
              </a:tr>
              <a:tr h="28820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Consumption (</a:t>
                      </a:r>
                      <a:r>
                        <a:rPr lang="en-SG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cu.m</a:t>
                      </a:r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3,637</a:t>
                      </a:r>
                    </a:p>
                  </a:txBody>
                  <a:tcPr marL="0" marR="0" marT="0" marB="0" anchor="b"/>
                </a:tc>
              </a:tr>
              <a:tr h="28820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Pressure (m)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28820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NRW Volume (cu.m/day)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9,412</a:t>
                      </a:r>
                    </a:p>
                  </a:txBody>
                  <a:tcPr marL="0" marR="0" marT="0" marB="0" anchor="b"/>
                </a:tc>
              </a:tr>
              <a:tr h="288205">
                <a:tc>
                  <a:txBody>
                    <a:bodyPr/>
                    <a:lstStyle/>
                    <a:p>
                      <a:pPr algn="l" fontAlgn="b"/>
                      <a:r>
                        <a:rPr lang="en-SG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NRW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1141901"/>
            <a:ext cx="9382126" cy="311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92113" y="1712913"/>
            <a:ext cx="320675" cy="2968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0m 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68325" y="2351088"/>
            <a:ext cx="320675" cy="2968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0m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335213" y="2051050"/>
            <a:ext cx="320675" cy="296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2m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406525" y="3178175"/>
            <a:ext cx="320675" cy="296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6m 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711450" y="2735263"/>
            <a:ext cx="320675" cy="2968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2m 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4970463" y="1658938"/>
            <a:ext cx="376237" cy="336550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7.0m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135563" y="2276475"/>
            <a:ext cx="387350" cy="371475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7.5m 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6969125" y="2036763"/>
            <a:ext cx="320675" cy="296862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6.5m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040438" y="3163888"/>
            <a:ext cx="320675" cy="296862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10m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7345363" y="2720975"/>
            <a:ext cx="320675" cy="296863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9m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20638" y="3790950"/>
            <a:ext cx="1852612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Pressure Before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4627563" y="3794125"/>
            <a:ext cx="1852612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Pressure After </a:t>
            </a:r>
          </a:p>
        </p:txBody>
      </p:sp>
    </p:spTree>
    <p:extLst>
      <p:ext uri="{BB962C8B-B14F-4D97-AF65-F5344CB8AC3E}">
        <p14:creationId xmlns:p14="http://schemas.microsoft.com/office/powerpoint/2010/main" val="19372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Why is NRW reduction so important?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Reducing NRW delivers multiple benefits: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Improves customer service levels – higher pressures and/or better continuity and/or expanded coverage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Enhances asset lives and utility management – if NRW reduction leads to 24/7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Improves utility financial performance (and/or reduces local government subsidies) by reducing costs and increasing revenues 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Makes cities more competitive when accompanied by service improvement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Improves climate resilience by reducing demand on scarce water resources</a:t>
            </a:r>
          </a:p>
          <a:p>
            <a:pPr marL="742950" lvl="2" indent="-34290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Reduces emission of GHGs – less energy/m3 delivered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This is not a “win </a:t>
            </a:r>
            <a:r>
              <a:rPr lang="en-US" dirty="0" err="1"/>
              <a:t>win</a:t>
            </a:r>
            <a:r>
              <a:rPr lang="en-US" dirty="0"/>
              <a:t>” (W</a:t>
            </a:r>
            <a:r>
              <a:rPr lang="en-US" baseline="30000" dirty="0"/>
              <a:t>2</a:t>
            </a:r>
            <a:r>
              <a:rPr lang="en-US" dirty="0"/>
              <a:t>) - it is a “win </a:t>
            </a:r>
            <a:r>
              <a:rPr lang="en-US" dirty="0" err="1"/>
              <a:t>win</a:t>
            </a:r>
            <a:r>
              <a:rPr lang="en-US" dirty="0"/>
              <a:t> </a:t>
            </a:r>
            <a:r>
              <a:rPr lang="en-US" dirty="0" err="1"/>
              <a:t>win</a:t>
            </a:r>
            <a:r>
              <a:rPr lang="en-US" dirty="0"/>
              <a:t> </a:t>
            </a:r>
            <a:r>
              <a:rPr lang="en-US" dirty="0" err="1"/>
              <a:t>win</a:t>
            </a:r>
            <a:r>
              <a:rPr lang="en-US" dirty="0"/>
              <a:t> </a:t>
            </a:r>
            <a:r>
              <a:rPr lang="en-US" dirty="0" err="1"/>
              <a:t>win</a:t>
            </a:r>
            <a:r>
              <a:rPr lang="en-US" dirty="0"/>
              <a:t> </a:t>
            </a:r>
            <a:r>
              <a:rPr lang="en-US" dirty="0" err="1"/>
              <a:t>win</a:t>
            </a:r>
            <a:r>
              <a:rPr lang="en-US" dirty="0"/>
              <a:t>”  (W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Performance Based Leakage Contract - Some Results - HCMC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What:</a:t>
            </a:r>
          </a:p>
          <a:p>
            <a:pPr lvl="1">
              <a:defRPr/>
            </a:pPr>
            <a:r>
              <a:rPr lang="en-US" dirty="0"/>
              <a:t>Service population of ~ 1 million people</a:t>
            </a:r>
          </a:p>
          <a:p>
            <a:pPr lvl="1">
              <a:defRPr/>
            </a:pPr>
            <a:r>
              <a:rPr lang="en-US" dirty="0"/>
              <a:t>Number of connections 140,811</a:t>
            </a:r>
          </a:p>
          <a:p>
            <a:pPr lvl="1">
              <a:defRPr/>
            </a:pPr>
            <a:r>
              <a:rPr lang="en-US" dirty="0"/>
              <a:t>Length of distribution system 662,063m</a:t>
            </a:r>
          </a:p>
          <a:p>
            <a:pPr>
              <a:defRPr/>
            </a:pPr>
            <a:r>
              <a:rPr lang="en-US" dirty="0"/>
              <a:t>Result:</a:t>
            </a:r>
          </a:p>
          <a:p>
            <a:pPr lvl="1">
              <a:defRPr/>
            </a:pPr>
            <a:r>
              <a:rPr lang="en-US" dirty="0"/>
              <a:t>Volume of water saved = 92,000 m3/d (final amount </a:t>
            </a:r>
            <a:r>
              <a:rPr lang="en-US" dirty="0" smtClean="0"/>
              <a:t>~100,000m3/d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Almost half the pre-project amount of leakage</a:t>
            </a:r>
          </a:p>
          <a:p>
            <a:pPr lvl="1">
              <a:defRPr/>
            </a:pPr>
            <a:r>
              <a:rPr lang="en-US" dirty="0"/>
              <a:t>Saved water could serve 500,000 people in HCMC</a:t>
            </a:r>
          </a:p>
          <a:p>
            <a:pPr lvl="1">
              <a:defRPr/>
            </a:pPr>
            <a:r>
              <a:rPr lang="en-US" dirty="0"/>
              <a:t>Saved power (23,000 kwh/d) could serve 2,500 HH in HCMC</a:t>
            </a:r>
          </a:p>
          <a:p>
            <a:pPr>
              <a:defRPr/>
            </a:pPr>
            <a:r>
              <a:rPr lang="en-US" dirty="0"/>
              <a:t>How:</a:t>
            </a:r>
          </a:p>
          <a:p>
            <a:pPr lvl="1">
              <a:defRPr/>
            </a:pPr>
            <a:r>
              <a:rPr lang="en-US" dirty="0"/>
              <a:t>Number of DMAs created: 114</a:t>
            </a:r>
          </a:p>
          <a:p>
            <a:pPr lvl="1">
              <a:defRPr/>
            </a:pPr>
            <a:r>
              <a:rPr lang="en-US" dirty="0"/>
              <a:t>&lt;1% of distribution system replaced (3422m/662063m)</a:t>
            </a:r>
          </a:p>
          <a:p>
            <a:pPr lvl="1">
              <a:defRPr/>
            </a:pPr>
            <a:r>
              <a:rPr lang="en-US" dirty="0"/>
              <a:t>8535 connections replaced = 6%</a:t>
            </a:r>
          </a:p>
          <a:p>
            <a:pPr lvl="1">
              <a:defRPr/>
            </a:pPr>
            <a:r>
              <a:rPr lang="en-US" dirty="0"/>
              <a:t>12,000 leaks fixed in 662km of pipe = one every 50m</a:t>
            </a:r>
          </a:p>
          <a:p>
            <a:pPr lvl="1">
              <a:defRPr/>
            </a:pPr>
            <a:r>
              <a:rPr lang="en-US" dirty="0"/>
              <a:t>Performance based payment – fixed + variable per m3/d saved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Forward Look for NRW PBCs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Degree of risk appetite:</a:t>
            </a:r>
          </a:p>
          <a:p>
            <a:pPr lvl="1"/>
            <a:r>
              <a:rPr lang="en-US" dirty="0" smtClean="0"/>
              <a:t>Fixed versus performance fees</a:t>
            </a:r>
          </a:p>
          <a:p>
            <a:pPr lvl="1"/>
            <a:r>
              <a:rPr lang="en-US" dirty="0" smtClean="0"/>
              <a:t>Bundled versus unbundled contracts</a:t>
            </a:r>
          </a:p>
          <a:p>
            <a:r>
              <a:rPr lang="en-US" dirty="0" smtClean="0"/>
              <a:t>Leakage reduction versus NRW reduction</a:t>
            </a:r>
          </a:p>
          <a:p>
            <a:r>
              <a:rPr lang="en-US" dirty="0" smtClean="0"/>
              <a:t>Challenges of intermittent supply and low pressure</a:t>
            </a:r>
          </a:p>
          <a:p>
            <a:r>
              <a:rPr lang="en-US" dirty="0" smtClean="0"/>
              <a:t>Ensuring </a:t>
            </a:r>
            <a:r>
              <a:rPr lang="en-US" dirty="0"/>
              <a:t>long term sustainability of low leakage </a:t>
            </a:r>
            <a:r>
              <a:rPr lang="en-US" dirty="0" smtClean="0"/>
              <a:t>levels</a:t>
            </a:r>
            <a:endParaRPr lang="en-US" dirty="0"/>
          </a:p>
          <a:p>
            <a:r>
              <a:rPr lang="en-US" dirty="0" smtClean="0"/>
              <a:t>Building strong </a:t>
            </a:r>
            <a:r>
              <a:rPr lang="en-US" dirty="0"/>
              <a:t>incentives when reducing risk transfer to </a:t>
            </a:r>
            <a:r>
              <a:rPr lang="en-US" dirty="0" smtClean="0"/>
              <a:t>contractor</a:t>
            </a:r>
            <a:endParaRPr lang="en-US" dirty="0"/>
          </a:p>
          <a:p>
            <a:r>
              <a:rPr lang="en-US" dirty="0" smtClean="0"/>
              <a:t>Streamlining </a:t>
            </a:r>
            <a:r>
              <a:rPr lang="en-US" dirty="0"/>
              <a:t>project preparation and </a:t>
            </a:r>
            <a:r>
              <a:rPr lang="en-US" dirty="0" smtClean="0"/>
              <a:t>facilitating </a:t>
            </a:r>
            <a:r>
              <a:rPr lang="en-US" dirty="0"/>
              <a:t>rapid scale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Leakage reduction versus delivering 24/7 contracts</a:t>
            </a:r>
          </a:p>
          <a:p>
            <a:r>
              <a:rPr lang="en-US" dirty="0" smtClean="0"/>
              <a:t>Mobilizing </a:t>
            </a:r>
            <a:r>
              <a:rPr lang="en-US" dirty="0"/>
              <a:t>private finance (ESCO model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Context of </a:t>
            </a:r>
            <a:r>
              <a:rPr lang="en-US" sz="3200" dirty="0" err="1" smtClean="0"/>
              <a:t>HoChiMinh</a:t>
            </a:r>
            <a:r>
              <a:rPr lang="en-US" sz="3200" dirty="0" smtClean="0"/>
              <a:t> City (HCMC)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/>
              <a:t>HCMC is the largest city in Vietnam with over 6 million inhabitants (2004).</a:t>
            </a:r>
          </a:p>
          <a:p>
            <a:pPr>
              <a:buFontTx/>
              <a:buChar char="-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HCMC </a:t>
            </a:r>
            <a:r>
              <a:rPr lang="en-US" sz="2800" dirty="0"/>
              <a:t>water supply corporation (SAWACO) is largest water supply company in the country. The network is hydraulically divided into 6 zones. Many urban areas have no access to piped water due to lack of water sources.</a:t>
            </a:r>
          </a:p>
          <a:p>
            <a:pPr>
              <a:buFontTx/>
              <a:buChar char="-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/>
              <a:t>total production capacity is 1,250,000m3/day (2004) and losses (NRW) are rather high (about 35% in 2004 –equal to 365,000m3/day). 90% of losses are at service network and house connections.</a:t>
            </a:r>
          </a:p>
          <a:p>
            <a:pPr>
              <a:buFontTx/>
              <a:buChar char="-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/>
              <a:t>AWACO </a:t>
            </a:r>
            <a:r>
              <a:rPr lang="en-US" sz="2800" dirty="0"/>
              <a:t>sets a target to reduce NRW ratio from 35% in 2004 to 26% in 2010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flipV="1">
            <a:off x="304800" y="1676400"/>
            <a:ext cx="83820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i="1" smtClean="0">
                <a:solidFill>
                  <a:srgbClr val="CC0000"/>
                </a:solidFill>
                <a:latin typeface="VNI-Times" pitchFamily="2" charset="0"/>
              </a:rPr>
              <a:t>:</a:t>
            </a:r>
            <a:br>
              <a:rPr lang="en-US" sz="2400" i="1" smtClean="0">
                <a:solidFill>
                  <a:srgbClr val="CC0000"/>
                </a:solidFill>
                <a:latin typeface="VNI-Times" pitchFamily="2" charset="0"/>
              </a:rPr>
            </a:br>
            <a:endParaRPr lang="en-US" sz="2400" i="1">
              <a:solidFill>
                <a:srgbClr val="CC0000"/>
              </a:solidFill>
              <a:latin typeface="VNI-Times" pitchFamily="2" charset="0"/>
            </a:endParaRPr>
          </a:p>
        </p:txBody>
      </p:sp>
      <p:pic>
        <p:nvPicPr>
          <p:cNvPr id="6" name="Picture 3" descr="TPHOCHIMINH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6350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86" tIns="45650" rIns="91286" bIns="456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NRW Management Project</a:t>
            </a:r>
            <a:r>
              <a:rPr lang="en-US" sz="2800"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b="1" i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DỰ ÁN GIẢM THẤT THOÁT NƯỚC</a:t>
            </a:r>
            <a:r>
              <a:rPr lang="en-US" sz="3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/>
            </a:r>
            <a:br>
              <a:rPr lang="en-US" sz="3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</a:br>
            <a:endParaRPr lang="en-US" sz="30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Cooper" pitchFamily="2" charset="0"/>
              <a:cs typeface="Arial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062413" y="1731963"/>
            <a:ext cx="4483100" cy="3370262"/>
          </a:xfrm>
          <a:custGeom>
            <a:avLst/>
            <a:gdLst>
              <a:gd name="T0" fmla="*/ 2147483646 w 3954"/>
              <a:gd name="T1" fmla="*/ 236618021 h 2972"/>
              <a:gd name="T2" fmla="*/ 2147483646 w 3954"/>
              <a:gd name="T3" fmla="*/ 51438454 h 2972"/>
              <a:gd name="T4" fmla="*/ 2147483646 w 3954"/>
              <a:gd name="T5" fmla="*/ 967047465 h 2972"/>
              <a:gd name="T6" fmla="*/ 2147483646 w 3954"/>
              <a:gd name="T7" fmla="*/ 1357980847 h 2972"/>
              <a:gd name="T8" fmla="*/ 2147483646 w 3954"/>
              <a:gd name="T9" fmla="*/ 1707763466 h 2972"/>
              <a:gd name="T10" fmla="*/ 2147483646 w 3954"/>
              <a:gd name="T11" fmla="*/ 1810641507 h 2972"/>
              <a:gd name="T12" fmla="*/ 2147483646 w 3954"/>
              <a:gd name="T13" fmla="*/ 1964956868 h 2972"/>
              <a:gd name="T14" fmla="*/ 2147483646 w 3954"/>
              <a:gd name="T15" fmla="*/ 2147483646 h 2972"/>
              <a:gd name="T16" fmla="*/ 2147483646 w 3954"/>
              <a:gd name="T17" fmla="*/ 2147483646 h 2972"/>
              <a:gd name="T18" fmla="*/ 2147483646 w 3954"/>
              <a:gd name="T19" fmla="*/ 2147483646 h 2972"/>
              <a:gd name="T20" fmla="*/ 2147483646 w 3954"/>
              <a:gd name="T21" fmla="*/ 2147483646 h 2972"/>
              <a:gd name="T22" fmla="*/ 2147483646 w 3954"/>
              <a:gd name="T23" fmla="*/ 2147483646 h 2972"/>
              <a:gd name="T24" fmla="*/ 2147483646 w 3954"/>
              <a:gd name="T25" fmla="*/ 2147483646 h 2972"/>
              <a:gd name="T26" fmla="*/ 2147483646 w 3954"/>
              <a:gd name="T27" fmla="*/ 2147483646 h 2972"/>
              <a:gd name="T28" fmla="*/ 2147483646 w 3954"/>
              <a:gd name="T29" fmla="*/ 2147483646 h 2972"/>
              <a:gd name="T30" fmla="*/ 2147483646 w 3954"/>
              <a:gd name="T31" fmla="*/ 2147483646 h 2972"/>
              <a:gd name="T32" fmla="*/ 2147483646 w 3954"/>
              <a:gd name="T33" fmla="*/ 2147483646 h 2972"/>
              <a:gd name="T34" fmla="*/ 2147483646 w 3954"/>
              <a:gd name="T35" fmla="*/ 2147483646 h 2972"/>
              <a:gd name="T36" fmla="*/ 2147483646 w 3954"/>
              <a:gd name="T37" fmla="*/ 2147483646 h 2972"/>
              <a:gd name="T38" fmla="*/ 2147483646 w 3954"/>
              <a:gd name="T39" fmla="*/ 2147483646 h 2972"/>
              <a:gd name="T40" fmla="*/ 1812603273 w 3954"/>
              <a:gd name="T41" fmla="*/ 2147483646 h 2972"/>
              <a:gd name="T42" fmla="*/ 1514359206 w 3954"/>
              <a:gd name="T43" fmla="*/ 2147483646 h 2972"/>
              <a:gd name="T44" fmla="*/ 1318957726 w 3954"/>
              <a:gd name="T45" fmla="*/ 2147483646 h 2972"/>
              <a:gd name="T46" fmla="*/ 1380663278 w 3954"/>
              <a:gd name="T47" fmla="*/ 2147483646 h 2972"/>
              <a:gd name="T48" fmla="*/ 1483505864 w 3954"/>
              <a:gd name="T49" fmla="*/ 2147483646 h 2972"/>
              <a:gd name="T50" fmla="*/ 1432085138 w 3954"/>
              <a:gd name="T51" fmla="*/ 2147483646 h 2972"/>
              <a:gd name="T52" fmla="*/ 1020713659 w 3954"/>
              <a:gd name="T53" fmla="*/ 2147483646 h 2972"/>
              <a:gd name="T54" fmla="*/ 578489972 w 3954"/>
              <a:gd name="T55" fmla="*/ 2147483646 h 2972"/>
              <a:gd name="T56" fmla="*/ 424226660 w 3954"/>
              <a:gd name="T57" fmla="*/ 2147483646 h 2972"/>
              <a:gd name="T58" fmla="*/ 331667765 w 3954"/>
              <a:gd name="T59" fmla="*/ 2147483646 h 2972"/>
              <a:gd name="T60" fmla="*/ 475647386 w 3954"/>
              <a:gd name="T61" fmla="*/ 2147483646 h 2972"/>
              <a:gd name="T62" fmla="*/ 773891453 w 3954"/>
              <a:gd name="T63" fmla="*/ 2147483646 h 2972"/>
              <a:gd name="T64" fmla="*/ 681332558 w 3954"/>
              <a:gd name="T65" fmla="*/ 2147483646 h 2972"/>
              <a:gd name="T66" fmla="*/ 763606627 w 3954"/>
              <a:gd name="T67" fmla="*/ 2067834910 h 2972"/>
              <a:gd name="T68" fmla="*/ 1020713659 w 3954"/>
              <a:gd name="T69" fmla="*/ 2026683013 h 2972"/>
              <a:gd name="T70" fmla="*/ 1226398832 w 3954"/>
              <a:gd name="T71" fmla="*/ 2147483646 h 2972"/>
              <a:gd name="T72" fmla="*/ 1483505864 w 3954"/>
              <a:gd name="T73" fmla="*/ 2119273363 h 2972"/>
              <a:gd name="T74" fmla="*/ 1072135519 w 3954"/>
              <a:gd name="T75" fmla="*/ 1594598868 h 2972"/>
              <a:gd name="T76" fmla="*/ 959008108 w 3954"/>
              <a:gd name="T77" fmla="*/ 1769489610 h 2972"/>
              <a:gd name="T78" fmla="*/ 568206280 w 3954"/>
              <a:gd name="T79" fmla="*/ 1923806105 h 2972"/>
              <a:gd name="T80" fmla="*/ 300814423 w 3954"/>
              <a:gd name="T81" fmla="*/ 1769489610 h 2972"/>
              <a:gd name="T82" fmla="*/ 136266285 w 3954"/>
              <a:gd name="T83" fmla="*/ 1460857754 h 2972"/>
              <a:gd name="T84" fmla="*/ 33423699 w 3954"/>
              <a:gd name="T85" fmla="*/ 1244816249 h 2972"/>
              <a:gd name="T86" fmla="*/ 527069246 w 3954"/>
              <a:gd name="T87" fmla="*/ 1069924372 h 2972"/>
              <a:gd name="T88" fmla="*/ 475647386 w 3954"/>
              <a:gd name="T89" fmla="*/ 812730970 h 2972"/>
              <a:gd name="T90" fmla="*/ 547637763 w 3954"/>
              <a:gd name="T91" fmla="*/ 637839094 h 2972"/>
              <a:gd name="T92" fmla="*/ 444795177 w 3954"/>
              <a:gd name="T93" fmla="*/ 390933382 h 2972"/>
              <a:gd name="T94" fmla="*/ 311099248 w 3954"/>
              <a:gd name="T95" fmla="*/ 164604186 h 2972"/>
              <a:gd name="T96" fmla="*/ 475647386 w 3954"/>
              <a:gd name="T97" fmla="*/ 51438454 h 2972"/>
              <a:gd name="T98" fmla="*/ 629911832 w 3954"/>
              <a:gd name="T99" fmla="*/ 10287691 h 2972"/>
              <a:gd name="T100" fmla="*/ 1205830314 w 3954"/>
              <a:gd name="T101" fmla="*/ 380645691 h 2972"/>
              <a:gd name="T102" fmla="*/ 1432085138 w 3954"/>
              <a:gd name="T103" fmla="*/ 473236042 h 2972"/>
              <a:gd name="T104" fmla="*/ 1617201793 w 3954"/>
              <a:gd name="T105" fmla="*/ 730429444 h 2972"/>
              <a:gd name="T106" fmla="*/ 1730328070 w 3954"/>
              <a:gd name="T107" fmla="*/ 576112949 h 2972"/>
              <a:gd name="T108" fmla="*/ 1874308825 w 3954"/>
              <a:gd name="T109" fmla="*/ 246905712 h 2972"/>
              <a:gd name="T110" fmla="*/ 2147483646 w 3954"/>
              <a:gd name="T111" fmla="*/ 308631856 h 2972"/>
              <a:gd name="T112" fmla="*/ 2147483646 w 3954"/>
              <a:gd name="T113" fmla="*/ 689278681 h 2972"/>
              <a:gd name="T114" fmla="*/ 2147483646 w 3954"/>
              <a:gd name="T115" fmla="*/ 617263712 h 2972"/>
              <a:gd name="T116" fmla="*/ 2147483646 w 3954"/>
              <a:gd name="T117" fmla="*/ 483523733 h 29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954" h="2972">
                <a:moveTo>
                  <a:pt x="2530" y="328"/>
                </a:moveTo>
                <a:cubicBezTo>
                  <a:pt x="2539" y="291"/>
                  <a:pt x="2538" y="277"/>
                  <a:pt x="2570" y="256"/>
                </a:cubicBezTo>
                <a:cubicBezTo>
                  <a:pt x="2586" y="232"/>
                  <a:pt x="2602" y="208"/>
                  <a:pt x="2618" y="184"/>
                </a:cubicBezTo>
                <a:cubicBezTo>
                  <a:pt x="2629" y="167"/>
                  <a:pt x="2650" y="168"/>
                  <a:pt x="2666" y="160"/>
                </a:cubicBezTo>
                <a:cubicBezTo>
                  <a:pt x="2690" y="148"/>
                  <a:pt x="2715" y="135"/>
                  <a:pt x="2738" y="120"/>
                </a:cubicBezTo>
                <a:cubicBezTo>
                  <a:pt x="2772" y="17"/>
                  <a:pt x="2931" y="43"/>
                  <a:pt x="3002" y="40"/>
                </a:cubicBezTo>
                <a:cubicBezTo>
                  <a:pt x="3060" y="21"/>
                  <a:pt x="3034" y="20"/>
                  <a:pt x="3082" y="32"/>
                </a:cubicBezTo>
                <a:cubicBezTo>
                  <a:pt x="3121" y="149"/>
                  <a:pt x="3023" y="439"/>
                  <a:pt x="3186" y="520"/>
                </a:cubicBezTo>
                <a:cubicBezTo>
                  <a:pt x="3212" y="597"/>
                  <a:pt x="3232" y="675"/>
                  <a:pt x="3258" y="752"/>
                </a:cubicBezTo>
                <a:cubicBezTo>
                  <a:pt x="3261" y="761"/>
                  <a:pt x="3270" y="767"/>
                  <a:pt x="3274" y="776"/>
                </a:cubicBezTo>
                <a:cubicBezTo>
                  <a:pt x="3294" y="821"/>
                  <a:pt x="3303" y="871"/>
                  <a:pt x="3330" y="912"/>
                </a:cubicBezTo>
                <a:cubicBezTo>
                  <a:pt x="3339" y="967"/>
                  <a:pt x="3357" y="1008"/>
                  <a:pt x="3378" y="1056"/>
                </a:cubicBezTo>
                <a:cubicBezTo>
                  <a:pt x="3396" y="1097"/>
                  <a:pt x="3389" y="1121"/>
                  <a:pt x="3434" y="1136"/>
                </a:cubicBezTo>
                <a:cubicBezTo>
                  <a:pt x="3453" y="1164"/>
                  <a:pt x="3466" y="1173"/>
                  <a:pt x="3498" y="1184"/>
                </a:cubicBezTo>
                <a:cubicBezTo>
                  <a:pt x="3515" y="1235"/>
                  <a:pt x="3540" y="1283"/>
                  <a:pt x="3570" y="1328"/>
                </a:cubicBezTo>
                <a:cubicBezTo>
                  <a:pt x="3575" y="1336"/>
                  <a:pt x="3577" y="1349"/>
                  <a:pt x="3586" y="1352"/>
                </a:cubicBezTo>
                <a:cubicBezTo>
                  <a:pt x="3674" y="1381"/>
                  <a:pt x="3541" y="1335"/>
                  <a:pt x="3634" y="1376"/>
                </a:cubicBezTo>
                <a:cubicBezTo>
                  <a:pt x="3720" y="1414"/>
                  <a:pt x="3652" y="1372"/>
                  <a:pt x="3706" y="1408"/>
                </a:cubicBezTo>
                <a:cubicBezTo>
                  <a:pt x="3726" y="1468"/>
                  <a:pt x="3697" y="1396"/>
                  <a:pt x="3738" y="1448"/>
                </a:cubicBezTo>
                <a:cubicBezTo>
                  <a:pt x="3743" y="1455"/>
                  <a:pt x="3742" y="1464"/>
                  <a:pt x="3746" y="1472"/>
                </a:cubicBezTo>
                <a:cubicBezTo>
                  <a:pt x="3752" y="1484"/>
                  <a:pt x="3781" y="1521"/>
                  <a:pt x="3786" y="1528"/>
                </a:cubicBezTo>
                <a:cubicBezTo>
                  <a:pt x="3808" y="1594"/>
                  <a:pt x="3836" y="1655"/>
                  <a:pt x="3898" y="1696"/>
                </a:cubicBezTo>
                <a:cubicBezTo>
                  <a:pt x="3914" y="1707"/>
                  <a:pt x="3946" y="1728"/>
                  <a:pt x="3946" y="1728"/>
                </a:cubicBezTo>
                <a:cubicBezTo>
                  <a:pt x="3949" y="1736"/>
                  <a:pt x="3954" y="1744"/>
                  <a:pt x="3954" y="1752"/>
                </a:cubicBezTo>
                <a:cubicBezTo>
                  <a:pt x="3954" y="1776"/>
                  <a:pt x="3952" y="1801"/>
                  <a:pt x="3946" y="1824"/>
                </a:cubicBezTo>
                <a:cubicBezTo>
                  <a:pt x="3938" y="1855"/>
                  <a:pt x="3928" y="1845"/>
                  <a:pt x="3906" y="1856"/>
                </a:cubicBezTo>
                <a:cubicBezTo>
                  <a:pt x="3897" y="1860"/>
                  <a:pt x="3891" y="1868"/>
                  <a:pt x="3882" y="1872"/>
                </a:cubicBezTo>
                <a:cubicBezTo>
                  <a:pt x="3850" y="1886"/>
                  <a:pt x="3807" y="1885"/>
                  <a:pt x="3778" y="1904"/>
                </a:cubicBezTo>
                <a:cubicBezTo>
                  <a:pt x="3770" y="1909"/>
                  <a:pt x="3763" y="1916"/>
                  <a:pt x="3754" y="1920"/>
                </a:cubicBezTo>
                <a:cubicBezTo>
                  <a:pt x="3754" y="1920"/>
                  <a:pt x="3694" y="1940"/>
                  <a:pt x="3682" y="1944"/>
                </a:cubicBezTo>
                <a:cubicBezTo>
                  <a:pt x="3664" y="1950"/>
                  <a:pt x="3634" y="1976"/>
                  <a:pt x="3634" y="1976"/>
                </a:cubicBezTo>
                <a:cubicBezTo>
                  <a:pt x="3576" y="2063"/>
                  <a:pt x="3595" y="2156"/>
                  <a:pt x="3618" y="2272"/>
                </a:cubicBezTo>
                <a:cubicBezTo>
                  <a:pt x="3622" y="2291"/>
                  <a:pt x="3650" y="2293"/>
                  <a:pt x="3666" y="2304"/>
                </a:cubicBezTo>
                <a:cubicBezTo>
                  <a:pt x="3683" y="2316"/>
                  <a:pt x="3697" y="2332"/>
                  <a:pt x="3714" y="2344"/>
                </a:cubicBezTo>
                <a:cubicBezTo>
                  <a:pt x="3719" y="2352"/>
                  <a:pt x="3722" y="2362"/>
                  <a:pt x="3730" y="2368"/>
                </a:cubicBezTo>
                <a:cubicBezTo>
                  <a:pt x="3737" y="2373"/>
                  <a:pt x="3750" y="2369"/>
                  <a:pt x="3754" y="2376"/>
                </a:cubicBezTo>
                <a:cubicBezTo>
                  <a:pt x="3801" y="2459"/>
                  <a:pt x="3726" y="2400"/>
                  <a:pt x="3786" y="2440"/>
                </a:cubicBezTo>
                <a:cubicBezTo>
                  <a:pt x="3783" y="2477"/>
                  <a:pt x="3796" y="2519"/>
                  <a:pt x="3778" y="2552"/>
                </a:cubicBezTo>
                <a:cubicBezTo>
                  <a:pt x="3769" y="2569"/>
                  <a:pt x="3741" y="2560"/>
                  <a:pt x="3722" y="2560"/>
                </a:cubicBezTo>
                <a:cubicBezTo>
                  <a:pt x="3671" y="2560"/>
                  <a:pt x="3621" y="2555"/>
                  <a:pt x="3570" y="2552"/>
                </a:cubicBezTo>
                <a:cubicBezTo>
                  <a:pt x="3501" y="2518"/>
                  <a:pt x="3567" y="2557"/>
                  <a:pt x="3522" y="2512"/>
                </a:cubicBezTo>
                <a:cubicBezTo>
                  <a:pt x="3495" y="2485"/>
                  <a:pt x="3503" y="2504"/>
                  <a:pt x="3474" y="2488"/>
                </a:cubicBezTo>
                <a:cubicBezTo>
                  <a:pt x="3424" y="2460"/>
                  <a:pt x="3385" y="2426"/>
                  <a:pt x="3330" y="2408"/>
                </a:cubicBezTo>
                <a:cubicBezTo>
                  <a:pt x="3231" y="2411"/>
                  <a:pt x="3133" y="2411"/>
                  <a:pt x="3034" y="2416"/>
                </a:cubicBezTo>
                <a:cubicBezTo>
                  <a:pt x="2948" y="2420"/>
                  <a:pt x="2986" y="2531"/>
                  <a:pt x="2922" y="2552"/>
                </a:cubicBezTo>
                <a:cubicBezTo>
                  <a:pt x="2892" y="2613"/>
                  <a:pt x="2839" y="2613"/>
                  <a:pt x="2786" y="2648"/>
                </a:cubicBezTo>
                <a:cubicBezTo>
                  <a:pt x="2781" y="2655"/>
                  <a:pt x="2761" y="2692"/>
                  <a:pt x="2746" y="2688"/>
                </a:cubicBezTo>
                <a:cubicBezTo>
                  <a:pt x="2738" y="2686"/>
                  <a:pt x="2741" y="2672"/>
                  <a:pt x="2738" y="2664"/>
                </a:cubicBezTo>
                <a:cubicBezTo>
                  <a:pt x="2741" y="2619"/>
                  <a:pt x="2736" y="2572"/>
                  <a:pt x="2746" y="2528"/>
                </a:cubicBezTo>
                <a:cubicBezTo>
                  <a:pt x="2750" y="2509"/>
                  <a:pt x="2778" y="2480"/>
                  <a:pt x="2778" y="2480"/>
                </a:cubicBezTo>
                <a:cubicBezTo>
                  <a:pt x="2767" y="2398"/>
                  <a:pt x="2787" y="2352"/>
                  <a:pt x="2714" y="2328"/>
                </a:cubicBezTo>
                <a:cubicBezTo>
                  <a:pt x="2502" y="2336"/>
                  <a:pt x="2494" y="2283"/>
                  <a:pt x="2442" y="2440"/>
                </a:cubicBezTo>
                <a:cubicBezTo>
                  <a:pt x="2438" y="2451"/>
                  <a:pt x="2403" y="2462"/>
                  <a:pt x="2394" y="2464"/>
                </a:cubicBezTo>
                <a:cubicBezTo>
                  <a:pt x="2373" y="2470"/>
                  <a:pt x="2330" y="2480"/>
                  <a:pt x="2330" y="2480"/>
                </a:cubicBezTo>
                <a:cubicBezTo>
                  <a:pt x="2252" y="2532"/>
                  <a:pt x="2316" y="2623"/>
                  <a:pt x="2218" y="2672"/>
                </a:cubicBezTo>
                <a:cubicBezTo>
                  <a:pt x="2200" y="2725"/>
                  <a:pt x="2226" y="2672"/>
                  <a:pt x="2146" y="2704"/>
                </a:cubicBezTo>
                <a:cubicBezTo>
                  <a:pt x="2137" y="2708"/>
                  <a:pt x="2138" y="2723"/>
                  <a:pt x="2130" y="2728"/>
                </a:cubicBezTo>
                <a:cubicBezTo>
                  <a:pt x="2118" y="2735"/>
                  <a:pt x="2103" y="2733"/>
                  <a:pt x="2090" y="2736"/>
                </a:cubicBezTo>
                <a:cubicBezTo>
                  <a:pt x="2027" y="2778"/>
                  <a:pt x="1860" y="2765"/>
                  <a:pt x="1794" y="2768"/>
                </a:cubicBezTo>
                <a:cubicBezTo>
                  <a:pt x="1770" y="2776"/>
                  <a:pt x="1743" y="2778"/>
                  <a:pt x="1722" y="2792"/>
                </a:cubicBezTo>
                <a:cubicBezTo>
                  <a:pt x="1714" y="2797"/>
                  <a:pt x="1707" y="2805"/>
                  <a:pt x="1698" y="2808"/>
                </a:cubicBezTo>
                <a:cubicBezTo>
                  <a:pt x="1654" y="2823"/>
                  <a:pt x="1589" y="2828"/>
                  <a:pt x="1546" y="2832"/>
                </a:cubicBezTo>
                <a:cubicBezTo>
                  <a:pt x="1503" y="2846"/>
                  <a:pt x="1455" y="2876"/>
                  <a:pt x="1410" y="2880"/>
                </a:cubicBezTo>
                <a:cubicBezTo>
                  <a:pt x="1357" y="2885"/>
                  <a:pt x="1303" y="2885"/>
                  <a:pt x="1250" y="2888"/>
                </a:cubicBezTo>
                <a:cubicBezTo>
                  <a:pt x="1234" y="2893"/>
                  <a:pt x="1213" y="2898"/>
                  <a:pt x="1202" y="2912"/>
                </a:cubicBezTo>
                <a:cubicBezTo>
                  <a:pt x="1187" y="2930"/>
                  <a:pt x="1203" y="2946"/>
                  <a:pt x="1178" y="2960"/>
                </a:cubicBezTo>
                <a:cubicBezTo>
                  <a:pt x="1166" y="2967"/>
                  <a:pt x="1151" y="2965"/>
                  <a:pt x="1138" y="2968"/>
                </a:cubicBezTo>
                <a:cubicBezTo>
                  <a:pt x="1111" y="2965"/>
                  <a:pt x="1082" y="2972"/>
                  <a:pt x="1058" y="2960"/>
                </a:cubicBezTo>
                <a:cubicBezTo>
                  <a:pt x="1041" y="2951"/>
                  <a:pt x="1037" y="2928"/>
                  <a:pt x="1026" y="2912"/>
                </a:cubicBezTo>
                <a:cubicBezTo>
                  <a:pt x="1021" y="2904"/>
                  <a:pt x="1010" y="2888"/>
                  <a:pt x="1010" y="2888"/>
                </a:cubicBezTo>
                <a:cubicBezTo>
                  <a:pt x="1019" y="2850"/>
                  <a:pt x="1034" y="2814"/>
                  <a:pt x="1066" y="2792"/>
                </a:cubicBezTo>
                <a:cubicBezTo>
                  <a:pt x="1069" y="2784"/>
                  <a:pt x="1068" y="2774"/>
                  <a:pt x="1074" y="2768"/>
                </a:cubicBezTo>
                <a:cubicBezTo>
                  <a:pt x="1088" y="2754"/>
                  <a:pt x="1122" y="2736"/>
                  <a:pt x="1122" y="2736"/>
                </a:cubicBezTo>
                <a:cubicBezTo>
                  <a:pt x="1125" y="2728"/>
                  <a:pt x="1125" y="2719"/>
                  <a:pt x="1130" y="2712"/>
                </a:cubicBezTo>
                <a:cubicBezTo>
                  <a:pt x="1136" y="2704"/>
                  <a:pt x="1149" y="2704"/>
                  <a:pt x="1154" y="2696"/>
                </a:cubicBezTo>
                <a:cubicBezTo>
                  <a:pt x="1162" y="2683"/>
                  <a:pt x="1173" y="2635"/>
                  <a:pt x="1178" y="2616"/>
                </a:cubicBezTo>
                <a:cubicBezTo>
                  <a:pt x="1171" y="2475"/>
                  <a:pt x="1206" y="2464"/>
                  <a:pt x="1122" y="2408"/>
                </a:cubicBezTo>
                <a:cubicBezTo>
                  <a:pt x="1119" y="2400"/>
                  <a:pt x="1120" y="2390"/>
                  <a:pt x="1114" y="2384"/>
                </a:cubicBezTo>
                <a:cubicBezTo>
                  <a:pt x="1103" y="2373"/>
                  <a:pt x="1015" y="2357"/>
                  <a:pt x="994" y="2352"/>
                </a:cubicBezTo>
                <a:cubicBezTo>
                  <a:pt x="955" y="2326"/>
                  <a:pt x="910" y="2327"/>
                  <a:pt x="866" y="2312"/>
                </a:cubicBezTo>
                <a:cubicBezTo>
                  <a:pt x="829" y="2321"/>
                  <a:pt x="815" y="2320"/>
                  <a:pt x="794" y="2352"/>
                </a:cubicBezTo>
                <a:cubicBezTo>
                  <a:pt x="791" y="2432"/>
                  <a:pt x="802" y="2514"/>
                  <a:pt x="786" y="2592"/>
                </a:cubicBezTo>
                <a:cubicBezTo>
                  <a:pt x="779" y="2627"/>
                  <a:pt x="690" y="2640"/>
                  <a:pt x="690" y="2640"/>
                </a:cubicBezTo>
                <a:cubicBezTo>
                  <a:pt x="610" y="2637"/>
                  <a:pt x="529" y="2643"/>
                  <a:pt x="450" y="2632"/>
                </a:cubicBezTo>
                <a:cubicBezTo>
                  <a:pt x="423" y="2628"/>
                  <a:pt x="404" y="2601"/>
                  <a:pt x="378" y="2592"/>
                </a:cubicBezTo>
                <a:cubicBezTo>
                  <a:pt x="370" y="2584"/>
                  <a:pt x="363" y="2574"/>
                  <a:pt x="354" y="2568"/>
                </a:cubicBezTo>
                <a:cubicBezTo>
                  <a:pt x="347" y="2563"/>
                  <a:pt x="335" y="2567"/>
                  <a:pt x="330" y="2560"/>
                </a:cubicBezTo>
                <a:cubicBezTo>
                  <a:pt x="323" y="2551"/>
                  <a:pt x="325" y="2539"/>
                  <a:pt x="322" y="2528"/>
                </a:cubicBezTo>
                <a:cubicBezTo>
                  <a:pt x="309" y="2483"/>
                  <a:pt x="310" y="2464"/>
                  <a:pt x="274" y="2440"/>
                </a:cubicBezTo>
                <a:cubicBezTo>
                  <a:pt x="269" y="2424"/>
                  <a:pt x="263" y="2408"/>
                  <a:pt x="258" y="2392"/>
                </a:cubicBezTo>
                <a:cubicBezTo>
                  <a:pt x="255" y="2384"/>
                  <a:pt x="250" y="2368"/>
                  <a:pt x="250" y="2368"/>
                </a:cubicBezTo>
                <a:cubicBezTo>
                  <a:pt x="253" y="2355"/>
                  <a:pt x="256" y="2341"/>
                  <a:pt x="258" y="2328"/>
                </a:cubicBezTo>
                <a:cubicBezTo>
                  <a:pt x="275" y="2227"/>
                  <a:pt x="261" y="2244"/>
                  <a:pt x="370" y="2232"/>
                </a:cubicBezTo>
                <a:cubicBezTo>
                  <a:pt x="393" y="2163"/>
                  <a:pt x="421" y="2180"/>
                  <a:pt x="482" y="2160"/>
                </a:cubicBezTo>
                <a:cubicBezTo>
                  <a:pt x="502" y="2130"/>
                  <a:pt x="517" y="2091"/>
                  <a:pt x="546" y="2072"/>
                </a:cubicBezTo>
                <a:cubicBezTo>
                  <a:pt x="557" y="2040"/>
                  <a:pt x="571" y="2034"/>
                  <a:pt x="602" y="2024"/>
                </a:cubicBezTo>
                <a:cubicBezTo>
                  <a:pt x="615" y="1972"/>
                  <a:pt x="673" y="1882"/>
                  <a:pt x="594" y="1856"/>
                </a:cubicBezTo>
                <a:cubicBezTo>
                  <a:pt x="578" y="1832"/>
                  <a:pt x="555" y="1811"/>
                  <a:pt x="546" y="1784"/>
                </a:cubicBezTo>
                <a:cubicBezTo>
                  <a:pt x="541" y="1768"/>
                  <a:pt x="530" y="1736"/>
                  <a:pt x="530" y="1736"/>
                </a:cubicBezTo>
                <a:cubicBezTo>
                  <a:pt x="533" y="1715"/>
                  <a:pt x="535" y="1693"/>
                  <a:pt x="538" y="1672"/>
                </a:cubicBezTo>
                <a:cubicBezTo>
                  <a:pt x="540" y="1656"/>
                  <a:pt x="535" y="1636"/>
                  <a:pt x="546" y="1624"/>
                </a:cubicBezTo>
                <a:cubicBezTo>
                  <a:pt x="557" y="1611"/>
                  <a:pt x="594" y="1608"/>
                  <a:pt x="594" y="1608"/>
                </a:cubicBezTo>
                <a:cubicBezTo>
                  <a:pt x="599" y="1592"/>
                  <a:pt x="605" y="1576"/>
                  <a:pt x="610" y="1560"/>
                </a:cubicBezTo>
                <a:cubicBezTo>
                  <a:pt x="613" y="1552"/>
                  <a:pt x="618" y="1536"/>
                  <a:pt x="618" y="1536"/>
                </a:cubicBezTo>
                <a:cubicBezTo>
                  <a:pt x="693" y="1540"/>
                  <a:pt x="755" y="1517"/>
                  <a:pt x="794" y="1576"/>
                </a:cubicBezTo>
                <a:cubicBezTo>
                  <a:pt x="813" y="1706"/>
                  <a:pt x="787" y="1583"/>
                  <a:pt x="818" y="1656"/>
                </a:cubicBezTo>
                <a:cubicBezTo>
                  <a:pt x="822" y="1666"/>
                  <a:pt x="818" y="1681"/>
                  <a:pt x="826" y="1688"/>
                </a:cubicBezTo>
                <a:cubicBezTo>
                  <a:pt x="853" y="1711"/>
                  <a:pt x="922" y="1712"/>
                  <a:pt x="954" y="1720"/>
                </a:cubicBezTo>
                <a:cubicBezTo>
                  <a:pt x="1037" y="1714"/>
                  <a:pt x="1065" y="1726"/>
                  <a:pt x="1122" y="1688"/>
                </a:cubicBezTo>
                <a:cubicBezTo>
                  <a:pt x="1125" y="1680"/>
                  <a:pt x="1125" y="1671"/>
                  <a:pt x="1130" y="1664"/>
                </a:cubicBezTo>
                <a:cubicBezTo>
                  <a:pt x="1136" y="1656"/>
                  <a:pt x="1154" y="1658"/>
                  <a:pt x="1154" y="1648"/>
                </a:cubicBezTo>
                <a:cubicBezTo>
                  <a:pt x="1166" y="1416"/>
                  <a:pt x="1204" y="1333"/>
                  <a:pt x="1034" y="1248"/>
                </a:cubicBezTo>
                <a:cubicBezTo>
                  <a:pt x="979" y="1220"/>
                  <a:pt x="1045" y="1241"/>
                  <a:pt x="978" y="1224"/>
                </a:cubicBezTo>
                <a:cubicBezTo>
                  <a:pt x="930" y="1228"/>
                  <a:pt x="877" y="1218"/>
                  <a:pt x="834" y="1240"/>
                </a:cubicBezTo>
                <a:cubicBezTo>
                  <a:pt x="825" y="1244"/>
                  <a:pt x="825" y="1257"/>
                  <a:pt x="818" y="1264"/>
                </a:cubicBezTo>
                <a:cubicBezTo>
                  <a:pt x="811" y="1271"/>
                  <a:pt x="802" y="1275"/>
                  <a:pt x="794" y="1280"/>
                </a:cubicBezTo>
                <a:cubicBezTo>
                  <a:pt x="788" y="1299"/>
                  <a:pt x="761" y="1364"/>
                  <a:pt x="746" y="1376"/>
                </a:cubicBezTo>
                <a:cubicBezTo>
                  <a:pt x="739" y="1381"/>
                  <a:pt x="729" y="1380"/>
                  <a:pt x="722" y="1384"/>
                </a:cubicBezTo>
                <a:cubicBezTo>
                  <a:pt x="685" y="1404"/>
                  <a:pt x="643" y="1450"/>
                  <a:pt x="602" y="1464"/>
                </a:cubicBezTo>
                <a:cubicBezTo>
                  <a:pt x="534" y="1487"/>
                  <a:pt x="520" y="1489"/>
                  <a:pt x="442" y="1496"/>
                </a:cubicBezTo>
                <a:cubicBezTo>
                  <a:pt x="386" y="1493"/>
                  <a:pt x="309" y="1516"/>
                  <a:pt x="274" y="1472"/>
                </a:cubicBezTo>
                <a:cubicBezTo>
                  <a:pt x="263" y="1458"/>
                  <a:pt x="257" y="1440"/>
                  <a:pt x="250" y="1424"/>
                </a:cubicBezTo>
                <a:cubicBezTo>
                  <a:pt x="243" y="1409"/>
                  <a:pt x="234" y="1376"/>
                  <a:pt x="234" y="1376"/>
                </a:cubicBezTo>
                <a:cubicBezTo>
                  <a:pt x="227" y="1280"/>
                  <a:pt x="237" y="1250"/>
                  <a:pt x="162" y="1200"/>
                </a:cubicBezTo>
                <a:cubicBezTo>
                  <a:pt x="146" y="1152"/>
                  <a:pt x="168" y="1198"/>
                  <a:pt x="122" y="1160"/>
                </a:cubicBezTo>
                <a:cubicBezTo>
                  <a:pt x="115" y="1154"/>
                  <a:pt x="113" y="1142"/>
                  <a:pt x="106" y="1136"/>
                </a:cubicBezTo>
                <a:cubicBezTo>
                  <a:pt x="92" y="1123"/>
                  <a:pt x="74" y="1115"/>
                  <a:pt x="58" y="1104"/>
                </a:cubicBezTo>
                <a:cubicBezTo>
                  <a:pt x="50" y="1099"/>
                  <a:pt x="34" y="1088"/>
                  <a:pt x="34" y="1088"/>
                </a:cubicBezTo>
                <a:cubicBezTo>
                  <a:pt x="22" y="1051"/>
                  <a:pt x="0" y="1009"/>
                  <a:pt x="26" y="968"/>
                </a:cubicBezTo>
                <a:cubicBezTo>
                  <a:pt x="35" y="954"/>
                  <a:pt x="74" y="952"/>
                  <a:pt x="74" y="952"/>
                </a:cubicBezTo>
                <a:cubicBezTo>
                  <a:pt x="101" y="843"/>
                  <a:pt x="238" y="935"/>
                  <a:pt x="330" y="904"/>
                </a:cubicBezTo>
                <a:cubicBezTo>
                  <a:pt x="347" y="878"/>
                  <a:pt x="381" y="842"/>
                  <a:pt x="410" y="832"/>
                </a:cubicBezTo>
                <a:cubicBezTo>
                  <a:pt x="409" y="820"/>
                  <a:pt x="414" y="720"/>
                  <a:pt x="394" y="680"/>
                </a:cubicBezTo>
                <a:cubicBezTo>
                  <a:pt x="390" y="671"/>
                  <a:pt x="382" y="665"/>
                  <a:pt x="378" y="656"/>
                </a:cubicBezTo>
                <a:cubicBezTo>
                  <a:pt x="374" y="648"/>
                  <a:pt x="378" y="635"/>
                  <a:pt x="370" y="632"/>
                </a:cubicBezTo>
                <a:cubicBezTo>
                  <a:pt x="350" y="623"/>
                  <a:pt x="327" y="627"/>
                  <a:pt x="306" y="624"/>
                </a:cubicBezTo>
                <a:cubicBezTo>
                  <a:pt x="309" y="600"/>
                  <a:pt x="310" y="576"/>
                  <a:pt x="314" y="552"/>
                </a:cubicBezTo>
                <a:cubicBezTo>
                  <a:pt x="323" y="501"/>
                  <a:pt x="387" y="502"/>
                  <a:pt x="426" y="496"/>
                </a:cubicBezTo>
                <a:cubicBezTo>
                  <a:pt x="444" y="442"/>
                  <a:pt x="389" y="453"/>
                  <a:pt x="346" y="448"/>
                </a:cubicBezTo>
                <a:cubicBezTo>
                  <a:pt x="306" y="435"/>
                  <a:pt x="287" y="407"/>
                  <a:pt x="274" y="368"/>
                </a:cubicBezTo>
                <a:cubicBezTo>
                  <a:pt x="349" y="343"/>
                  <a:pt x="306" y="364"/>
                  <a:pt x="346" y="304"/>
                </a:cubicBezTo>
                <a:cubicBezTo>
                  <a:pt x="310" y="231"/>
                  <a:pt x="334" y="253"/>
                  <a:pt x="290" y="224"/>
                </a:cubicBezTo>
                <a:cubicBezTo>
                  <a:pt x="279" y="208"/>
                  <a:pt x="264" y="194"/>
                  <a:pt x="258" y="176"/>
                </a:cubicBezTo>
                <a:cubicBezTo>
                  <a:pt x="253" y="160"/>
                  <a:pt x="242" y="128"/>
                  <a:pt x="242" y="128"/>
                </a:cubicBezTo>
                <a:cubicBezTo>
                  <a:pt x="288" y="59"/>
                  <a:pt x="227" y="140"/>
                  <a:pt x="282" y="96"/>
                </a:cubicBezTo>
                <a:cubicBezTo>
                  <a:pt x="325" y="61"/>
                  <a:pt x="268" y="80"/>
                  <a:pt x="322" y="56"/>
                </a:cubicBezTo>
                <a:cubicBezTo>
                  <a:pt x="337" y="49"/>
                  <a:pt x="370" y="40"/>
                  <a:pt x="370" y="40"/>
                </a:cubicBezTo>
                <a:cubicBezTo>
                  <a:pt x="375" y="32"/>
                  <a:pt x="378" y="21"/>
                  <a:pt x="386" y="16"/>
                </a:cubicBezTo>
                <a:cubicBezTo>
                  <a:pt x="400" y="7"/>
                  <a:pt x="434" y="0"/>
                  <a:pt x="434" y="0"/>
                </a:cubicBezTo>
                <a:cubicBezTo>
                  <a:pt x="453" y="3"/>
                  <a:pt x="473" y="0"/>
                  <a:pt x="490" y="8"/>
                </a:cubicBezTo>
                <a:cubicBezTo>
                  <a:pt x="507" y="16"/>
                  <a:pt x="489" y="62"/>
                  <a:pt x="530" y="80"/>
                </a:cubicBezTo>
                <a:cubicBezTo>
                  <a:pt x="637" y="128"/>
                  <a:pt x="794" y="109"/>
                  <a:pt x="890" y="112"/>
                </a:cubicBezTo>
                <a:cubicBezTo>
                  <a:pt x="966" y="137"/>
                  <a:pt x="934" y="223"/>
                  <a:pt x="938" y="296"/>
                </a:cubicBezTo>
                <a:cubicBezTo>
                  <a:pt x="964" y="287"/>
                  <a:pt x="984" y="273"/>
                  <a:pt x="1010" y="264"/>
                </a:cubicBezTo>
                <a:cubicBezTo>
                  <a:pt x="1029" y="267"/>
                  <a:pt x="1048" y="267"/>
                  <a:pt x="1066" y="272"/>
                </a:cubicBezTo>
                <a:cubicBezTo>
                  <a:pt x="1114" y="286"/>
                  <a:pt x="1087" y="341"/>
                  <a:pt x="1114" y="368"/>
                </a:cubicBezTo>
                <a:cubicBezTo>
                  <a:pt x="1149" y="403"/>
                  <a:pt x="1195" y="414"/>
                  <a:pt x="1234" y="440"/>
                </a:cubicBezTo>
                <a:cubicBezTo>
                  <a:pt x="1224" y="479"/>
                  <a:pt x="1215" y="484"/>
                  <a:pt x="1178" y="496"/>
                </a:cubicBezTo>
                <a:cubicBezTo>
                  <a:pt x="1156" y="563"/>
                  <a:pt x="1205" y="560"/>
                  <a:pt x="1258" y="568"/>
                </a:cubicBezTo>
                <a:cubicBezTo>
                  <a:pt x="1297" y="581"/>
                  <a:pt x="1333" y="597"/>
                  <a:pt x="1378" y="568"/>
                </a:cubicBezTo>
                <a:cubicBezTo>
                  <a:pt x="1392" y="559"/>
                  <a:pt x="1374" y="536"/>
                  <a:pt x="1370" y="520"/>
                </a:cubicBezTo>
                <a:cubicBezTo>
                  <a:pt x="1370" y="520"/>
                  <a:pt x="1350" y="460"/>
                  <a:pt x="1346" y="448"/>
                </a:cubicBezTo>
                <a:cubicBezTo>
                  <a:pt x="1341" y="432"/>
                  <a:pt x="1330" y="400"/>
                  <a:pt x="1330" y="400"/>
                </a:cubicBezTo>
                <a:cubicBezTo>
                  <a:pt x="1337" y="361"/>
                  <a:pt x="1339" y="240"/>
                  <a:pt x="1378" y="216"/>
                </a:cubicBezTo>
                <a:cubicBezTo>
                  <a:pt x="1391" y="208"/>
                  <a:pt x="1439" y="197"/>
                  <a:pt x="1458" y="192"/>
                </a:cubicBezTo>
                <a:cubicBezTo>
                  <a:pt x="1471" y="153"/>
                  <a:pt x="1489" y="126"/>
                  <a:pt x="1522" y="104"/>
                </a:cubicBezTo>
                <a:cubicBezTo>
                  <a:pt x="1571" y="111"/>
                  <a:pt x="1610" y="117"/>
                  <a:pt x="1650" y="144"/>
                </a:cubicBezTo>
                <a:cubicBezTo>
                  <a:pt x="1659" y="200"/>
                  <a:pt x="1659" y="222"/>
                  <a:pt x="1714" y="240"/>
                </a:cubicBezTo>
                <a:cubicBezTo>
                  <a:pt x="1750" y="276"/>
                  <a:pt x="1727" y="260"/>
                  <a:pt x="1786" y="280"/>
                </a:cubicBezTo>
                <a:cubicBezTo>
                  <a:pt x="1794" y="283"/>
                  <a:pt x="1810" y="288"/>
                  <a:pt x="1810" y="288"/>
                </a:cubicBezTo>
                <a:cubicBezTo>
                  <a:pt x="1868" y="375"/>
                  <a:pt x="1844" y="393"/>
                  <a:pt x="1850" y="536"/>
                </a:cubicBezTo>
                <a:cubicBezTo>
                  <a:pt x="1930" y="516"/>
                  <a:pt x="1848" y="546"/>
                  <a:pt x="1890" y="504"/>
                </a:cubicBezTo>
                <a:cubicBezTo>
                  <a:pt x="1896" y="498"/>
                  <a:pt x="1906" y="500"/>
                  <a:pt x="1914" y="496"/>
                </a:cubicBezTo>
                <a:cubicBezTo>
                  <a:pt x="1923" y="492"/>
                  <a:pt x="1930" y="485"/>
                  <a:pt x="1938" y="480"/>
                </a:cubicBezTo>
                <a:cubicBezTo>
                  <a:pt x="1943" y="472"/>
                  <a:pt x="1945" y="460"/>
                  <a:pt x="1954" y="456"/>
                </a:cubicBezTo>
                <a:cubicBezTo>
                  <a:pt x="1979" y="446"/>
                  <a:pt x="2034" y="440"/>
                  <a:pt x="2034" y="440"/>
                </a:cubicBezTo>
                <a:cubicBezTo>
                  <a:pt x="2106" y="386"/>
                  <a:pt x="2178" y="387"/>
                  <a:pt x="2266" y="376"/>
                </a:cubicBezTo>
                <a:cubicBezTo>
                  <a:pt x="2338" y="352"/>
                  <a:pt x="2422" y="360"/>
                  <a:pt x="2498" y="352"/>
                </a:cubicBezTo>
                <a:cubicBezTo>
                  <a:pt x="2509" y="320"/>
                  <a:pt x="2498" y="328"/>
                  <a:pt x="2530" y="328"/>
                </a:cubicBezTo>
                <a:close/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449638" y="4872038"/>
            <a:ext cx="523875" cy="1931987"/>
          </a:xfrm>
          <a:custGeom>
            <a:avLst/>
            <a:gdLst>
              <a:gd name="T0" fmla="*/ 425086985 w 474"/>
              <a:gd name="T1" fmla="*/ 8087873 h 1664"/>
              <a:gd name="T2" fmla="*/ 454402986 w 474"/>
              <a:gd name="T3" fmla="*/ 105146999 h 1664"/>
              <a:gd name="T4" fmla="*/ 527694646 w 474"/>
              <a:gd name="T5" fmla="*/ 218381872 h 1664"/>
              <a:gd name="T6" fmla="*/ 542352093 w 474"/>
              <a:gd name="T7" fmla="*/ 372058434 h 1664"/>
              <a:gd name="T8" fmla="*/ 578997923 w 474"/>
              <a:gd name="T9" fmla="*/ 469116399 h 1664"/>
              <a:gd name="T10" fmla="*/ 571669199 w 474"/>
              <a:gd name="T11" fmla="*/ 501470215 h 1664"/>
              <a:gd name="T12" fmla="*/ 527694646 w 474"/>
              <a:gd name="T13" fmla="*/ 533822870 h 1664"/>
              <a:gd name="T14" fmla="*/ 491048816 w 474"/>
              <a:gd name="T15" fmla="*/ 606616053 h 1664"/>
              <a:gd name="T16" fmla="*/ 483720092 w 474"/>
              <a:gd name="T17" fmla="*/ 663234650 h 1664"/>
              <a:gd name="T18" fmla="*/ 461732815 w 474"/>
              <a:gd name="T19" fmla="*/ 679410397 h 1664"/>
              <a:gd name="T20" fmla="*/ 454402986 w 474"/>
              <a:gd name="T21" fmla="*/ 703675179 h 1664"/>
              <a:gd name="T22" fmla="*/ 417758261 w 474"/>
              <a:gd name="T23" fmla="*/ 1075733613 h 1664"/>
              <a:gd name="T24" fmla="*/ 359125154 w 474"/>
              <a:gd name="T25" fmla="*/ 1099998394 h 1664"/>
              <a:gd name="T26" fmla="*/ 227201493 w 474"/>
              <a:gd name="T27" fmla="*/ 1075733613 h 1664"/>
              <a:gd name="T28" fmla="*/ 124594938 w 474"/>
              <a:gd name="T29" fmla="*/ 1116174141 h 1664"/>
              <a:gd name="T30" fmla="*/ 80620384 w 474"/>
              <a:gd name="T31" fmla="*/ 1205145393 h 1664"/>
              <a:gd name="T32" fmla="*/ 0 w 474"/>
              <a:gd name="T33" fmla="*/ 1585291701 h 1664"/>
              <a:gd name="T34" fmla="*/ 58633107 w 474"/>
              <a:gd name="T35" fmla="*/ 1658084884 h 1664"/>
              <a:gd name="T36" fmla="*/ 146582214 w 474"/>
              <a:gd name="T37" fmla="*/ 1876466756 h 1664"/>
              <a:gd name="T38" fmla="*/ 175898215 w 474"/>
              <a:gd name="T39" fmla="*/ 1949261100 h 1664"/>
              <a:gd name="T40" fmla="*/ 183226939 w 474"/>
              <a:gd name="T41" fmla="*/ 1973525882 h 1664"/>
              <a:gd name="T42" fmla="*/ 161239662 w 474"/>
              <a:gd name="T43" fmla="*/ 2070585007 h 1664"/>
              <a:gd name="T44" fmla="*/ 168569491 w 474"/>
              <a:gd name="T45" fmla="*/ 2147483646 h 16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4" h="1664">
                <a:moveTo>
                  <a:pt x="348" y="6"/>
                </a:moveTo>
                <a:cubicBezTo>
                  <a:pt x="392" y="21"/>
                  <a:pt x="349" y="0"/>
                  <a:pt x="372" y="78"/>
                </a:cubicBezTo>
                <a:cubicBezTo>
                  <a:pt x="377" y="96"/>
                  <a:pt x="416" y="151"/>
                  <a:pt x="432" y="162"/>
                </a:cubicBezTo>
                <a:cubicBezTo>
                  <a:pt x="451" y="218"/>
                  <a:pt x="425" y="135"/>
                  <a:pt x="444" y="276"/>
                </a:cubicBezTo>
                <a:cubicBezTo>
                  <a:pt x="448" y="305"/>
                  <a:pt x="465" y="322"/>
                  <a:pt x="474" y="348"/>
                </a:cubicBezTo>
                <a:cubicBezTo>
                  <a:pt x="472" y="356"/>
                  <a:pt x="473" y="366"/>
                  <a:pt x="468" y="372"/>
                </a:cubicBezTo>
                <a:cubicBezTo>
                  <a:pt x="459" y="383"/>
                  <a:pt x="432" y="396"/>
                  <a:pt x="432" y="396"/>
                </a:cubicBezTo>
                <a:cubicBezTo>
                  <a:pt x="404" y="437"/>
                  <a:pt x="413" y="418"/>
                  <a:pt x="402" y="450"/>
                </a:cubicBezTo>
                <a:cubicBezTo>
                  <a:pt x="400" y="464"/>
                  <a:pt x="402" y="479"/>
                  <a:pt x="396" y="492"/>
                </a:cubicBezTo>
                <a:cubicBezTo>
                  <a:pt x="393" y="499"/>
                  <a:pt x="383" y="498"/>
                  <a:pt x="378" y="504"/>
                </a:cubicBezTo>
                <a:cubicBezTo>
                  <a:pt x="374" y="509"/>
                  <a:pt x="374" y="516"/>
                  <a:pt x="372" y="522"/>
                </a:cubicBezTo>
                <a:cubicBezTo>
                  <a:pt x="368" y="646"/>
                  <a:pt x="375" y="699"/>
                  <a:pt x="342" y="798"/>
                </a:cubicBezTo>
                <a:cubicBezTo>
                  <a:pt x="338" y="811"/>
                  <a:pt x="300" y="815"/>
                  <a:pt x="294" y="816"/>
                </a:cubicBezTo>
                <a:cubicBezTo>
                  <a:pt x="257" y="811"/>
                  <a:pt x="224" y="803"/>
                  <a:pt x="186" y="798"/>
                </a:cubicBezTo>
                <a:cubicBezTo>
                  <a:pt x="148" y="803"/>
                  <a:pt x="129" y="801"/>
                  <a:pt x="102" y="828"/>
                </a:cubicBezTo>
                <a:cubicBezTo>
                  <a:pt x="91" y="862"/>
                  <a:pt x="93" y="876"/>
                  <a:pt x="66" y="894"/>
                </a:cubicBezTo>
                <a:cubicBezTo>
                  <a:pt x="2" y="990"/>
                  <a:pt x="82" y="1094"/>
                  <a:pt x="0" y="1176"/>
                </a:cubicBezTo>
                <a:cubicBezTo>
                  <a:pt x="10" y="1234"/>
                  <a:pt x="6" y="1202"/>
                  <a:pt x="48" y="1230"/>
                </a:cubicBezTo>
                <a:cubicBezTo>
                  <a:pt x="80" y="1277"/>
                  <a:pt x="71" y="1360"/>
                  <a:pt x="120" y="1392"/>
                </a:cubicBezTo>
                <a:cubicBezTo>
                  <a:pt x="139" y="1421"/>
                  <a:pt x="130" y="1403"/>
                  <a:pt x="144" y="1446"/>
                </a:cubicBezTo>
                <a:cubicBezTo>
                  <a:pt x="146" y="1452"/>
                  <a:pt x="150" y="1464"/>
                  <a:pt x="150" y="1464"/>
                </a:cubicBezTo>
                <a:cubicBezTo>
                  <a:pt x="144" y="1488"/>
                  <a:pt x="137" y="1511"/>
                  <a:pt x="132" y="1536"/>
                </a:cubicBezTo>
                <a:cubicBezTo>
                  <a:pt x="138" y="1638"/>
                  <a:pt x="138" y="1664"/>
                  <a:pt x="138" y="1614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21400" y="2924175"/>
            <a:ext cx="895350" cy="258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4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3738" y="4300538"/>
            <a:ext cx="887412" cy="258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91000" y="5661025"/>
            <a:ext cx="909638" cy="260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5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967288" y="5053013"/>
            <a:ext cx="947737" cy="1770062"/>
          </a:xfrm>
          <a:custGeom>
            <a:avLst/>
            <a:gdLst>
              <a:gd name="T0" fmla="*/ 501219102 w 836"/>
              <a:gd name="T1" fmla="*/ 48859834 h 1561"/>
              <a:gd name="T2" fmla="*/ 778817617 w 836"/>
              <a:gd name="T3" fmla="*/ 110578415 h 1561"/>
              <a:gd name="T4" fmla="*/ 771106484 w 836"/>
              <a:gd name="T5" fmla="*/ 187726358 h 1561"/>
              <a:gd name="T6" fmla="*/ 678574024 w 836"/>
              <a:gd name="T7" fmla="*/ 234014443 h 1561"/>
              <a:gd name="T8" fmla="*/ 663151758 w 836"/>
              <a:gd name="T9" fmla="*/ 257159052 h 1561"/>
              <a:gd name="T10" fmla="*/ 640018359 w 836"/>
              <a:gd name="T11" fmla="*/ 272588414 h 1561"/>
              <a:gd name="T12" fmla="*/ 632307227 w 836"/>
              <a:gd name="T13" fmla="*/ 295731890 h 1561"/>
              <a:gd name="T14" fmla="*/ 547485899 w 836"/>
              <a:gd name="T15" fmla="*/ 403738556 h 1561"/>
              <a:gd name="T16" fmla="*/ 478085703 w 836"/>
              <a:gd name="T17" fmla="*/ 519460469 h 1561"/>
              <a:gd name="T18" fmla="*/ 439531172 w 836"/>
              <a:gd name="T19" fmla="*/ 750903163 h 1561"/>
              <a:gd name="T20" fmla="*/ 447242305 w 836"/>
              <a:gd name="T21" fmla="*/ 966916495 h 1561"/>
              <a:gd name="T22" fmla="*/ 485796836 w 836"/>
              <a:gd name="T23" fmla="*/ 1036349189 h 1561"/>
              <a:gd name="T24" fmla="*/ 508930234 w 836"/>
              <a:gd name="T25" fmla="*/ 1113497132 h 1561"/>
              <a:gd name="T26" fmla="*/ 570619297 w 836"/>
              <a:gd name="T27" fmla="*/ 1175214579 h 1561"/>
              <a:gd name="T28" fmla="*/ 616884961 w 836"/>
              <a:gd name="T29" fmla="*/ 1206074436 h 1561"/>
              <a:gd name="T30" fmla="*/ 632307227 w 836"/>
              <a:gd name="T31" fmla="*/ 1229217912 h 1561"/>
              <a:gd name="T32" fmla="*/ 655440625 w 836"/>
              <a:gd name="T33" fmla="*/ 1244648407 h 1561"/>
              <a:gd name="T34" fmla="*/ 763395352 w 836"/>
              <a:gd name="T35" fmla="*/ 1383513797 h 1561"/>
              <a:gd name="T36" fmla="*/ 786528750 w 836"/>
              <a:gd name="T37" fmla="*/ 1429801882 h 1561"/>
              <a:gd name="T38" fmla="*/ 832795547 w 836"/>
              <a:gd name="T39" fmla="*/ 1460660605 h 1561"/>
              <a:gd name="T40" fmla="*/ 917616875 w 836"/>
              <a:gd name="T41" fmla="*/ 1522379186 h 1561"/>
              <a:gd name="T42" fmla="*/ 994727070 w 836"/>
              <a:gd name="T43" fmla="*/ 1599527129 h 1561"/>
              <a:gd name="T44" fmla="*/ 1010149336 w 836"/>
              <a:gd name="T45" fmla="*/ 1622670604 h 1561"/>
              <a:gd name="T46" fmla="*/ 1033282734 w 836"/>
              <a:gd name="T47" fmla="*/ 1638101100 h 1561"/>
              <a:gd name="T48" fmla="*/ 1048705000 w 836"/>
              <a:gd name="T49" fmla="*/ 1684389185 h 1561"/>
              <a:gd name="T50" fmla="*/ 1056416133 w 836"/>
              <a:gd name="T51" fmla="*/ 1707533794 h 1561"/>
              <a:gd name="T52" fmla="*/ 1064127266 w 836"/>
              <a:gd name="T53" fmla="*/ 1769251241 h 1561"/>
              <a:gd name="T54" fmla="*/ 879061211 w 836"/>
              <a:gd name="T55" fmla="*/ 1946690602 h 1561"/>
              <a:gd name="T56" fmla="*/ 709417422 w 836"/>
              <a:gd name="T57" fmla="*/ 1946690602 h 1561"/>
              <a:gd name="T58" fmla="*/ 616884961 w 836"/>
              <a:gd name="T59" fmla="*/ 1900402517 h 1561"/>
              <a:gd name="T60" fmla="*/ 555197032 w 836"/>
              <a:gd name="T61" fmla="*/ 1892687269 h 1561"/>
              <a:gd name="T62" fmla="*/ 192777188 w 836"/>
              <a:gd name="T63" fmla="*/ 1900402517 h 1561"/>
              <a:gd name="T64" fmla="*/ 123376992 w 836"/>
              <a:gd name="T65" fmla="*/ 1938976488 h 1561"/>
              <a:gd name="T66" fmla="*/ 100243594 w 836"/>
              <a:gd name="T67" fmla="*/ 1954405850 h 1561"/>
              <a:gd name="T68" fmla="*/ 0 w 836"/>
              <a:gd name="T69" fmla="*/ 2000693935 h 15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36" h="1561">
                <a:moveTo>
                  <a:pt x="390" y="38"/>
                </a:moveTo>
                <a:cubicBezTo>
                  <a:pt x="471" y="41"/>
                  <a:pt x="577" y="0"/>
                  <a:pt x="606" y="86"/>
                </a:cubicBezTo>
                <a:cubicBezTo>
                  <a:pt x="604" y="106"/>
                  <a:pt x="606" y="127"/>
                  <a:pt x="600" y="146"/>
                </a:cubicBezTo>
                <a:cubicBezTo>
                  <a:pt x="597" y="155"/>
                  <a:pt x="544" y="171"/>
                  <a:pt x="528" y="182"/>
                </a:cubicBezTo>
                <a:cubicBezTo>
                  <a:pt x="524" y="188"/>
                  <a:pt x="521" y="195"/>
                  <a:pt x="516" y="200"/>
                </a:cubicBezTo>
                <a:cubicBezTo>
                  <a:pt x="511" y="205"/>
                  <a:pt x="503" y="206"/>
                  <a:pt x="498" y="212"/>
                </a:cubicBezTo>
                <a:cubicBezTo>
                  <a:pt x="494" y="217"/>
                  <a:pt x="495" y="224"/>
                  <a:pt x="492" y="230"/>
                </a:cubicBezTo>
                <a:cubicBezTo>
                  <a:pt x="475" y="260"/>
                  <a:pt x="455" y="295"/>
                  <a:pt x="426" y="314"/>
                </a:cubicBezTo>
                <a:cubicBezTo>
                  <a:pt x="407" y="343"/>
                  <a:pt x="383" y="371"/>
                  <a:pt x="372" y="404"/>
                </a:cubicBezTo>
                <a:cubicBezTo>
                  <a:pt x="366" y="466"/>
                  <a:pt x="354" y="524"/>
                  <a:pt x="342" y="584"/>
                </a:cubicBezTo>
                <a:cubicBezTo>
                  <a:pt x="344" y="640"/>
                  <a:pt x="344" y="696"/>
                  <a:pt x="348" y="752"/>
                </a:cubicBezTo>
                <a:cubicBezTo>
                  <a:pt x="349" y="770"/>
                  <a:pt x="372" y="797"/>
                  <a:pt x="378" y="806"/>
                </a:cubicBezTo>
                <a:cubicBezTo>
                  <a:pt x="394" y="830"/>
                  <a:pt x="386" y="843"/>
                  <a:pt x="396" y="866"/>
                </a:cubicBezTo>
                <a:cubicBezTo>
                  <a:pt x="404" y="884"/>
                  <a:pt x="429" y="902"/>
                  <a:pt x="444" y="914"/>
                </a:cubicBezTo>
                <a:cubicBezTo>
                  <a:pt x="455" y="923"/>
                  <a:pt x="480" y="938"/>
                  <a:pt x="480" y="938"/>
                </a:cubicBezTo>
                <a:cubicBezTo>
                  <a:pt x="484" y="944"/>
                  <a:pt x="487" y="951"/>
                  <a:pt x="492" y="956"/>
                </a:cubicBezTo>
                <a:cubicBezTo>
                  <a:pt x="497" y="961"/>
                  <a:pt x="505" y="963"/>
                  <a:pt x="510" y="968"/>
                </a:cubicBezTo>
                <a:cubicBezTo>
                  <a:pt x="541" y="1003"/>
                  <a:pt x="561" y="1043"/>
                  <a:pt x="594" y="1076"/>
                </a:cubicBezTo>
                <a:cubicBezTo>
                  <a:pt x="598" y="1089"/>
                  <a:pt x="601" y="1102"/>
                  <a:pt x="612" y="1112"/>
                </a:cubicBezTo>
                <a:cubicBezTo>
                  <a:pt x="623" y="1121"/>
                  <a:pt x="648" y="1136"/>
                  <a:pt x="648" y="1136"/>
                </a:cubicBezTo>
                <a:cubicBezTo>
                  <a:pt x="661" y="1155"/>
                  <a:pt x="691" y="1176"/>
                  <a:pt x="714" y="1184"/>
                </a:cubicBezTo>
                <a:cubicBezTo>
                  <a:pt x="736" y="1206"/>
                  <a:pt x="743" y="1234"/>
                  <a:pt x="774" y="1244"/>
                </a:cubicBezTo>
                <a:cubicBezTo>
                  <a:pt x="778" y="1250"/>
                  <a:pt x="781" y="1257"/>
                  <a:pt x="786" y="1262"/>
                </a:cubicBezTo>
                <a:cubicBezTo>
                  <a:pt x="791" y="1267"/>
                  <a:pt x="800" y="1268"/>
                  <a:pt x="804" y="1274"/>
                </a:cubicBezTo>
                <a:cubicBezTo>
                  <a:pt x="811" y="1285"/>
                  <a:pt x="812" y="1298"/>
                  <a:pt x="816" y="1310"/>
                </a:cubicBezTo>
                <a:cubicBezTo>
                  <a:pt x="818" y="1316"/>
                  <a:pt x="822" y="1328"/>
                  <a:pt x="822" y="1328"/>
                </a:cubicBezTo>
                <a:cubicBezTo>
                  <a:pt x="824" y="1344"/>
                  <a:pt x="828" y="1360"/>
                  <a:pt x="828" y="1376"/>
                </a:cubicBezTo>
                <a:cubicBezTo>
                  <a:pt x="828" y="1536"/>
                  <a:pt x="836" y="1506"/>
                  <a:pt x="684" y="1514"/>
                </a:cubicBezTo>
                <a:cubicBezTo>
                  <a:pt x="625" y="1529"/>
                  <a:pt x="638" y="1525"/>
                  <a:pt x="552" y="1514"/>
                </a:cubicBezTo>
                <a:cubicBezTo>
                  <a:pt x="502" y="1497"/>
                  <a:pt x="527" y="1509"/>
                  <a:pt x="480" y="1478"/>
                </a:cubicBezTo>
                <a:cubicBezTo>
                  <a:pt x="467" y="1469"/>
                  <a:pt x="448" y="1474"/>
                  <a:pt x="432" y="1472"/>
                </a:cubicBezTo>
                <a:cubicBezTo>
                  <a:pt x="338" y="1474"/>
                  <a:pt x="244" y="1474"/>
                  <a:pt x="150" y="1478"/>
                </a:cubicBezTo>
                <a:cubicBezTo>
                  <a:pt x="133" y="1479"/>
                  <a:pt x="103" y="1503"/>
                  <a:pt x="96" y="1508"/>
                </a:cubicBezTo>
                <a:cubicBezTo>
                  <a:pt x="90" y="1512"/>
                  <a:pt x="78" y="1520"/>
                  <a:pt x="78" y="1520"/>
                </a:cubicBezTo>
                <a:cubicBezTo>
                  <a:pt x="51" y="1561"/>
                  <a:pt x="18" y="1519"/>
                  <a:pt x="0" y="1556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89138" y="5387975"/>
            <a:ext cx="896937" cy="258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22500" y="3592513"/>
            <a:ext cx="895350" cy="258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2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711450" y="2613025"/>
            <a:ext cx="895350" cy="258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7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Cooper" pitchFamily="2" charset="0"/>
                <a:cs typeface="Arial" charset="0"/>
              </a:rPr>
              <a:t>ZONE 3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905125" y="3957638"/>
            <a:ext cx="1530350" cy="1062037"/>
          </a:xfrm>
          <a:custGeom>
            <a:avLst/>
            <a:gdLst>
              <a:gd name="T0" fmla="*/ 1606290501 w 1350"/>
              <a:gd name="T1" fmla="*/ 403393842 h 937"/>
              <a:gd name="T2" fmla="*/ 1518907516 w 1350"/>
              <a:gd name="T3" fmla="*/ 665472158 h 937"/>
              <a:gd name="T4" fmla="*/ 1426385956 w 1350"/>
              <a:gd name="T5" fmla="*/ 737415247 h 937"/>
              <a:gd name="T6" fmla="*/ 1344143814 w 1350"/>
              <a:gd name="T7" fmla="*/ 799080266 h 937"/>
              <a:gd name="T8" fmla="*/ 1231061151 w 1350"/>
              <a:gd name="T9" fmla="*/ 881301425 h 937"/>
              <a:gd name="T10" fmla="*/ 1117978488 w 1350"/>
              <a:gd name="T11" fmla="*/ 958382415 h 937"/>
              <a:gd name="T12" fmla="*/ 1035736346 w 1350"/>
              <a:gd name="T13" fmla="*/ 1050880511 h 937"/>
              <a:gd name="T14" fmla="*/ 974054172 w 1350"/>
              <a:gd name="T15" fmla="*/ 1107407629 h 937"/>
              <a:gd name="T16" fmla="*/ 701628066 w 1350"/>
              <a:gd name="T17" fmla="*/ 1133101670 h 937"/>
              <a:gd name="T18" fmla="*/ 614245081 w 1350"/>
              <a:gd name="T19" fmla="*/ 1163933613 h 937"/>
              <a:gd name="T20" fmla="*/ 316118165 w 1350"/>
              <a:gd name="T21" fmla="*/ 1158794578 h 937"/>
              <a:gd name="T22" fmla="*/ 177334691 w 1350"/>
              <a:gd name="T23" fmla="*/ 1174211683 h 937"/>
              <a:gd name="T24" fmla="*/ 105373099 w 1350"/>
              <a:gd name="T25" fmla="*/ 1091990524 h 937"/>
              <a:gd name="T26" fmla="*/ 23130957 w 1350"/>
              <a:gd name="T27" fmla="*/ 1025186470 h 937"/>
              <a:gd name="T28" fmla="*/ 213314920 w 1350"/>
              <a:gd name="T29" fmla="*/ 963521450 h 937"/>
              <a:gd name="T30" fmla="*/ 264716542 w 1350"/>
              <a:gd name="T31" fmla="*/ 855607383 h 937"/>
              <a:gd name="T32" fmla="*/ 239015731 w 1350"/>
              <a:gd name="T33" fmla="*/ 773386224 h 937"/>
              <a:gd name="T34" fmla="*/ 187615242 w 1350"/>
              <a:gd name="T35" fmla="*/ 639778116 h 937"/>
              <a:gd name="T36" fmla="*/ 151633880 w 1350"/>
              <a:gd name="T37" fmla="*/ 490754036 h 937"/>
              <a:gd name="T38" fmla="*/ 239015731 w 1350"/>
              <a:gd name="T39" fmla="*/ 398255941 h 937"/>
              <a:gd name="T40" fmla="*/ 331538425 w 1350"/>
              <a:gd name="T41" fmla="*/ 295479775 h 937"/>
              <a:gd name="T42" fmla="*/ 403500016 w 1350"/>
              <a:gd name="T43" fmla="*/ 249230728 h 937"/>
              <a:gd name="T44" fmla="*/ 619385924 w 1350"/>
              <a:gd name="T45" fmla="*/ 172148604 h 937"/>
              <a:gd name="T46" fmla="*/ 809569887 w 1350"/>
              <a:gd name="T47" fmla="*/ 151593597 h 937"/>
              <a:gd name="T48" fmla="*/ 896952872 w 1350"/>
              <a:gd name="T49" fmla="*/ 110483584 h 937"/>
              <a:gd name="T50" fmla="*/ 938073943 w 1350"/>
              <a:gd name="T51" fmla="*/ 28263559 h 937"/>
              <a:gd name="T52" fmla="*/ 1153958717 w 1350"/>
              <a:gd name="T53" fmla="*/ 48818565 h 937"/>
              <a:gd name="T54" fmla="*/ 1236200860 w 1350"/>
              <a:gd name="T55" fmla="*/ 74512607 h 937"/>
              <a:gd name="T56" fmla="*/ 1482927287 w 1350"/>
              <a:gd name="T57" fmla="*/ 84789543 h 937"/>
              <a:gd name="T58" fmla="*/ 1534328910 w 1350"/>
              <a:gd name="T59" fmla="*/ 136177626 h 937"/>
              <a:gd name="T60" fmla="*/ 1606290501 w 1350"/>
              <a:gd name="T61" fmla="*/ 218397651 h 937"/>
              <a:gd name="T62" fmla="*/ 1734793424 w 1350"/>
              <a:gd name="T63" fmla="*/ 254369763 h 937"/>
              <a:gd name="T64" fmla="*/ 1714233455 w 1350"/>
              <a:gd name="T65" fmla="*/ 274924769 h 937"/>
              <a:gd name="T66" fmla="*/ 1703952904 w 1350"/>
              <a:gd name="T67" fmla="*/ 352006893 h 9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50" h="937">
                <a:moveTo>
                  <a:pt x="1282" y="294"/>
                </a:moveTo>
                <a:cubicBezTo>
                  <a:pt x="1267" y="299"/>
                  <a:pt x="1265" y="309"/>
                  <a:pt x="1250" y="314"/>
                </a:cubicBezTo>
                <a:cubicBezTo>
                  <a:pt x="1226" y="350"/>
                  <a:pt x="1252" y="396"/>
                  <a:pt x="1214" y="422"/>
                </a:cubicBezTo>
                <a:cubicBezTo>
                  <a:pt x="1194" y="452"/>
                  <a:pt x="1217" y="506"/>
                  <a:pt x="1182" y="518"/>
                </a:cubicBezTo>
                <a:cubicBezTo>
                  <a:pt x="1175" y="529"/>
                  <a:pt x="1154" y="546"/>
                  <a:pt x="1142" y="550"/>
                </a:cubicBezTo>
                <a:cubicBezTo>
                  <a:pt x="1133" y="564"/>
                  <a:pt x="1126" y="569"/>
                  <a:pt x="1110" y="574"/>
                </a:cubicBezTo>
                <a:cubicBezTo>
                  <a:pt x="1100" y="589"/>
                  <a:pt x="1085" y="598"/>
                  <a:pt x="1070" y="606"/>
                </a:cubicBezTo>
                <a:cubicBezTo>
                  <a:pt x="1062" y="611"/>
                  <a:pt x="1046" y="622"/>
                  <a:pt x="1046" y="622"/>
                </a:cubicBezTo>
                <a:cubicBezTo>
                  <a:pt x="1036" y="637"/>
                  <a:pt x="1010" y="656"/>
                  <a:pt x="994" y="666"/>
                </a:cubicBezTo>
                <a:cubicBezTo>
                  <a:pt x="983" y="674"/>
                  <a:pt x="958" y="686"/>
                  <a:pt x="958" y="686"/>
                </a:cubicBezTo>
                <a:cubicBezTo>
                  <a:pt x="945" y="705"/>
                  <a:pt x="921" y="705"/>
                  <a:pt x="902" y="718"/>
                </a:cubicBezTo>
                <a:cubicBezTo>
                  <a:pt x="894" y="730"/>
                  <a:pt x="870" y="746"/>
                  <a:pt x="870" y="746"/>
                </a:cubicBezTo>
                <a:cubicBezTo>
                  <a:pt x="851" y="774"/>
                  <a:pt x="862" y="765"/>
                  <a:pt x="842" y="778"/>
                </a:cubicBezTo>
                <a:cubicBezTo>
                  <a:pt x="830" y="797"/>
                  <a:pt x="826" y="811"/>
                  <a:pt x="806" y="818"/>
                </a:cubicBezTo>
                <a:cubicBezTo>
                  <a:pt x="800" y="827"/>
                  <a:pt x="802" y="842"/>
                  <a:pt x="794" y="850"/>
                </a:cubicBezTo>
                <a:cubicBezTo>
                  <a:pt x="785" y="859"/>
                  <a:pt x="770" y="858"/>
                  <a:pt x="758" y="862"/>
                </a:cubicBezTo>
                <a:cubicBezTo>
                  <a:pt x="699" y="882"/>
                  <a:pt x="633" y="865"/>
                  <a:pt x="570" y="866"/>
                </a:cubicBezTo>
                <a:cubicBezTo>
                  <a:pt x="562" y="871"/>
                  <a:pt x="549" y="873"/>
                  <a:pt x="546" y="882"/>
                </a:cubicBezTo>
                <a:cubicBezTo>
                  <a:pt x="540" y="900"/>
                  <a:pt x="542" y="911"/>
                  <a:pt x="526" y="922"/>
                </a:cubicBezTo>
                <a:cubicBezTo>
                  <a:pt x="512" y="920"/>
                  <a:pt x="490" y="907"/>
                  <a:pt x="478" y="906"/>
                </a:cubicBezTo>
                <a:cubicBezTo>
                  <a:pt x="449" y="903"/>
                  <a:pt x="419" y="903"/>
                  <a:pt x="390" y="902"/>
                </a:cubicBezTo>
                <a:cubicBezTo>
                  <a:pt x="361" y="873"/>
                  <a:pt x="284" y="896"/>
                  <a:pt x="246" y="902"/>
                </a:cubicBezTo>
                <a:cubicBezTo>
                  <a:pt x="226" y="931"/>
                  <a:pt x="198" y="926"/>
                  <a:pt x="166" y="934"/>
                </a:cubicBezTo>
                <a:cubicBezTo>
                  <a:pt x="144" y="930"/>
                  <a:pt x="123" y="937"/>
                  <a:pt x="138" y="914"/>
                </a:cubicBezTo>
                <a:cubicBezTo>
                  <a:pt x="133" y="895"/>
                  <a:pt x="124" y="881"/>
                  <a:pt x="118" y="862"/>
                </a:cubicBezTo>
                <a:cubicBezTo>
                  <a:pt x="114" y="850"/>
                  <a:pt x="94" y="854"/>
                  <a:pt x="82" y="850"/>
                </a:cubicBezTo>
                <a:cubicBezTo>
                  <a:pt x="57" y="842"/>
                  <a:pt x="31" y="838"/>
                  <a:pt x="6" y="830"/>
                </a:cubicBezTo>
                <a:cubicBezTo>
                  <a:pt x="0" y="812"/>
                  <a:pt x="3" y="808"/>
                  <a:pt x="18" y="798"/>
                </a:cubicBezTo>
                <a:cubicBezTo>
                  <a:pt x="27" y="772"/>
                  <a:pt x="43" y="777"/>
                  <a:pt x="70" y="774"/>
                </a:cubicBezTo>
                <a:cubicBezTo>
                  <a:pt x="92" y="741"/>
                  <a:pt x="135" y="771"/>
                  <a:pt x="166" y="750"/>
                </a:cubicBezTo>
                <a:cubicBezTo>
                  <a:pt x="182" y="725"/>
                  <a:pt x="205" y="746"/>
                  <a:pt x="230" y="738"/>
                </a:cubicBezTo>
                <a:cubicBezTo>
                  <a:pt x="225" y="696"/>
                  <a:pt x="217" y="698"/>
                  <a:pt x="206" y="666"/>
                </a:cubicBezTo>
                <a:cubicBezTo>
                  <a:pt x="205" y="653"/>
                  <a:pt x="206" y="639"/>
                  <a:pt x="202" y="626"/>
                </a:cubicBezTo>
                <a:cubicBezTo>
                  <a:pt x="199" y="617"/>
                  <a:pt x="191" y="610"/>
                  <a:pt x="186" y="602"/>
                </a:cubicBezTo>
                <a:cubicBezTo>
                  <a:pt x="183" y="598"/>
                  <a:pt x="180" y="595"/>
                  <a:pt x="178" y="590"/>
                </a:cubicBezTo>
                <a:cubicBezTo>
                  <a:pt x="168" y="559"/>
                  <a:pt x="156" y="528"/>
                  <a:pt x="146" y="498"/>
                </a:cubicBezTo>
                <a:cubicBezTo>
                  <a:pt x="141" y="452"/>
                  <a:pt x="127" y="441"/>
                  <a:pt x="114" y="402"/>
                </a:cubicBezTo>
                <a:cubicBezTo>
                  <a:pt x="115" y="395"/>
                  <a:pt x="113" y="387"/>
                  <a:pt x="118" y="382"/>
                </a:cubicBezTo>
                <a:cubicBezTo>
                  <a:pt x="123" y="377"/>
                  <a:pt x="133" y="382"/>
                  <a:pt x="138" y="378"/>
                </a:cubicBezTo>
                <a:cubicBezTo>
                  <a:pt x="161" y="360"/>
                  <a:pt x="160" y="327"/>
                  <a:pt x="186" y="310"/>
                </a:cubicBezTo>
                <a:cubicBezTo>
                  <a:pt x="198" y="291"/>
                  <a:pt x="216" y="273"/>
                  <a:pt x="238" y="266"/>
                </a:cubicBezTo>
                <a:cubicBezTo>
                  <a:pt x="245" y="256"/>
                  <a:pt x="249" y="238"/>
                  <a:pt x="258" y="230"/>
                </a:cubicBezTo>
                <a:cubicBezTo>
                  <a:pt x="265" y="224"/>
                  <a:pt x="275" y="223"/>
                  <a:pt x="282" y="218"/>
                </a:cubicBezTo>
                <a:cubicBezTo>
                  <a:pt x="292" y="204"/>
                  <a:pt x="300" y="203"/>
                  <a:pt x="314" y="194"/>
                </a:cubicBezTo>
                <a:cubicBezTo>
                  <a:pt x="321" y="174"/>
                  <a:pt x="329" y="161"/>
                  <a:pt x="346" y="150"/>
                </a:cubicBezTo>
                <a:cubicBezTo>
                  <a:pt x="418" y="174"/>
                  <a:pt x="436" y="140"/>
                  <a:pt x="482" y="134"/>
                </a:cubicBezTo>
                <a:cubicBezTo>
                  <a:pt x="511" y="131"/>
                  <a:pt x="541" y="131"/>
                  <a:pt x="570" y="130"/>
                </a:cubicBezTo>
                <a:cubicBezTo>
                  <a:pt x="590" y="123"/>
                  <a:pt x="610" y="125"/>
                  <a:pt x="630" y="118"/>
                </a:cubicBezTo>
                <a:cubicBezTo>
                  <a:pt x="646" y="94"/>
                  <a:pt x="654" y="98"/>
                  <a:pt x="686" y="94"/>
                </a:cubicBezTo>
                <a:cubicBezTo>
                  <a:pt x="690" y="91"/>
                  <a:pt x="693" y="87"/>
                  <a:pt x="698" y="86"/>
                </a:cubicBezTo>
                <a:cubicBezTo>
                  <a:pt x="715" y="83"/>
                  <a:pt x="735" y="91"/>
                  <a:pt x="750" y="82"/>
                </a:cubicBezTo>
                <a:cubicBezTo>
                  <a:pt x="758" y="77"/>
                  <a:pt x="736" y="32"/>
                  <a:pt x="730" y="22"/>
                </a:cubicBezTo>
                <a:cubicBezTo>
                  <a:pt x="752" y="8"/>
                  <a:pt x="736" y="0"/>
                  <a:pt x="766" y="6"/>
                </a:cubicBezTo>
                <a:cubicBezTo>
                  <a:pt x="786" y="46"/>
                  <a:pt x="865" y="36"/>
                  <a:pt x="898" y="38"/>
                </a:cubicBezTo>
                <a:cubicBezTo>
                  <a:pt x="915" y="44"/>
                  <a:pt x="933" y="48"/>
                  <a:pt x="950" y="54"/>
                </a:cubicBezTo>
                <a:cubicBezTo>
                  <a:pt x="954" y="55"/>
                  <a:pt x="962" y="58"/>
                  <a:pt x="962" y="58"/>
                </a:cubicBezTo>
                <a:cubicBezTo>
                  <a:pt x="1033" y="54"/>
                  <a:pt x="1049" y="50"/>
                  <a:pt x="1130" y="58"/>
                </a:cubicBezTo>
                <a:cubicBezTo>
                  <a:pt x="1138" y="59"/>
                  <a:pt x="1154" y="66"/>
                  <a:pt x="1154" y="66"/>
                </a:cubicBezTo>
                <a:cubicBezTo>
                  <a:pt x="1162" y="78"/>
                  <a:pt x="1186" y="94"/>
                  <a:pt x="1186" y="94"/>
                </a:cubicBezTo>
                <a:cubicBezTo>
                  <a:pt x="1189" y="98"/>
                  <a:pt x="1190" y="103"/>
                  <a:pt x="1194" y="106"/>
                </a:cubicBezTo>
                <a:cubicBezTo>
                  <a:pt x="1201" y="110"/>
                  <a:pt x="1218" y="114"/>
                  <a:pt x="1218" y="114"/>
                </a:cubicBezTo>
                <a:cubicBezTo>
                  <a:pt x="1227" y="127"/>
                  <a:pt x="1229" y="167"/>
                  <a:pt x="1250" y="170"/>
                </a:cubicBezTo>
                <a:cubicBezTo>
                  <a:pt x="1274" y="173"/>
                  <a:pt x="1298" y="173"/>
                  <a:pt x="1322" y="174"/>
                </a:cubicBezTo>
                <a:cubicBezTo>
                  <a:pt x="1336" y="183"/>
                  <a:pt x="1345" y="182"/>
                  <a:pt x="1350" y="198"/>
                </a:cubicBezTo>
                <a:cubicBezTo>
                  <a:pt x="1349" y="202"/>
                  <a:pt x="1349" y="207"/>
                  <a:pt x="1346" y="210"/>
                </a:cubicBezTo>
                <a:cubicBezTo>
                  <a:pt x="1343" y="213"/>
                  <a:pt x="1336" y="210"/>
                  <a:pt x="1334" y="214"/>
                </a:cubicBezTo>
                <a:cubicBezTo>
                  <a:pt x="1333" y="216"/>
                  <a:pt x="1341" y="238"/>
                  <a:pt x="1342" y="242"/>
                </a:cubicBezTo>
                <a:cubicBezTo>
                  <a:pt x="1340" y="250"/>
                  <a:pt x="1340" y="274"/>
                  <a:pt x="1326" y="274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851025" y="3048000"/>
            <a:ext cx="1744663" cy="1836738"/>
          </a:xfrm>
          <a:custGeom>
            <a:avLst/>
            <a:gdLst>
              <a:gd name="T0" fmla="*/ 925291488 w 1539"/>
              <a:gd name="T1" fmla="*/ 2061905072 h 1620"/>
              <a:gd name="T2" fmla="*/ 858464887 w 1539"/>
              <a:gd name="T3" fmla="*/ 2061905072 h 1620"/>
              <a:gd name="T4" fmla="*/ 817340040 w 1539"/>
              <a:gd name="T5" fmla="*/ 2015628345 h 1620"/>
              <a:gd name="T6" fmla="*/ 714530756 w 1539"/>
              <a:gd name="T7" fmla="*/ 1969351617 h 1620"/>
              <a:gd name="T8" fmla="*/ 668266012 w 1539"/>
              <a:gd name="T9" fmla="*/ 1964208751 h 1620"/>
              <a:gd name="T10" fmla="*/ 472926105 w 1539"/>
              <a:gd name="T11" fmla="*/ 1907648558 h 1620"/>
              <a:gd name="T12" fmla="*/ 442083320 w 1539"/>
              <a:gd name="T13" fmla="*/ 1779100708 h 1620"/>
              <a:gd name="T14" fmla="*/ 426662495 w 1539"/>
              <a:gd name="T15" fmla="*/ 1655694590 h 1620"/>
              <a:gd name="T16" fmla="*/ 400959607 w 1539"/>
              <a:gd name="T17" fmla="*/ 1578566333 h 1620"/>
              <a:gd name="T18" fmla="*/ 364975791 w 1539"/>
              <a:gd name="T19" fmla="*/ 1403740622 h 1620"/>
              <a:gd name="T20" fmla="*/ 344413934 w 1539"/>
              <a:gd name="T21" fmla="*/ 1342038697 h 1620"/>
              <a:gd name="T22" fmla="*/ 287868261 w 1539"/>
              <a:gd name="T23" fmla="*/ 1218632579 h 1620"/>
              <a:gd name="T24" fmla="*/ 174776916 w 1539"/>
              <a:gd name="T25" fmla="*/ 1002671873 h 1620"/>
              <a:gd name="T26" fmla="*/ 51404642 w 1539"/>
              <a:gd name="T27" fmla="*/ 786712300 h 1620"/>
              <a:gd name="T28" fmla="*/ 5141031 w 1539"/>
              <a:gd name="T29" fmla="*/ 627312921 h 1620"/>
              <a:gd name="T30" fmla="*/ 113091346 w 1539"/>
              <a:gd name="T31" fmla="*/ 519333134 h 1620"/>
              <a:gd name="T32" fmla="*/ 236463620 w 1539"/>
              <a:gd name="T33" fmla="*/ 478197006 h 1620"/>
              <a:gd name="T34" fmla="*/ 400959607 w 1539"/>
              <a:gd name="T35" fmla="*/ 493623337 h 1620"/>
              <a:gd name="T36" fmla="*/ 534612809 w 1539"/>
              <a:gd name="T37" fmla="*/ 401068749 h 1620"/>
              <a:gd name="T38" fmla="*/ 652844052 w 1539"/>
              <a:gd name="T39" fmla="*/ 226244171 h 1620"/>
              <a:gd name="T40" fmla="*/ 704249828 w 1539"/>
              <a:gd name="T41" fmla="*/ 190250909 h 1620"/>
              <a:gd name="T42" fmla="*/ 796778183 w 1539"/>
              <a:gd name="T43" fmla="*/ 226244171 h 1620"/>
              <a:gd name="T44" fmla="*/ 925291488 w 1539"/>
              <a:gd name="T45" fmla="*/ 262237433 h 1620"/>
              <a:gd name="T46" fmla="*/ 1002399017 w 1539"/>
              <a:gd name="T47" fmla="*/ 200534375 h 1620"/>
              <a:gd name="T48" fmla="*/ 1058944690 w 1539"/>
              <a:gd name="T49" fmla="*/ 107979786 h 1620"/>
              <a:gd name="T50" fmla="*/ 1290267279 w 1539"/>
              <a:gd name="T51" fmla="*/ 66844792 h 1620"/>
              <a:gd name="T52" fmla="*/ 1429060378 w 1539"/>
              <a:gd name="T53" fmla="*/ 118264385 h 1620"/>
              <a:gd name="T54" fmla="*/ 1603837294 w 1539"/>
              <a:gd name="T55" fmla="*/ 210817840 h 1620"/>
              <a:gd name="T56" fmla="*/ 1691226886 w 1539"/>
              <a:gd name="T57" fmla="*/ 267379166 h 1620"/>
              <a:gd name="T58" fmla="*/ 1850581842 w 1539"/>
              <a:gd name="T59" fmla="*/ 298230696 h 1620"/>
              <a:gd name="T60" fmla="*/ 1968814219 w 1539"/>
              <a:gd name="T61" fmla="*/ 329082225 h 1620"/>
              <a:gd name="T62" fmla="*/ 1886565658 w 1539"/>
              <a:gd name="T63" fmla="*/ 370217220 h 1620"/>
              <a:gd name="T64" fmla="*/ 1845441945 w 1539"/>
              <a:gd name="T65" fmla="*/ 401068749 h 1620"/>
              <a:gd name="T66" fmla="*/ 1866003802 w 1539"/>
              <a:gd name="T67" fmla="*/ 539900065 h 1620"/>
              <a:gd name="T68" fmla="*/ 1973954116 w 1539"/>
              <a:gd name="T69" fmla="*/ 601603124 h 1620"/>
              <a:gd name="T70" fmla="*/ 1937970300 w 1539"/>
              <a:gd name="T71" fmla="*/ 678732514 h 1620"/>
              <a:gd name="T72" fmla="*/ 1835161016 w 1539"/>
              <a:gd name="T73" fmla="*/ 735292707 h 1620"/>
              <a:gd name="T74" fmla="*/ 1773474313 w 1539"/>
              <a:gd name="T75" fmla="*/ 699299445 h 1620"/>
              <a:gd name="T76" fmla="*/ 1737490497 w 1539"/>
              <a:gd name="T77" fmla="*/ 807279231 h 1620"/>
              <a:gd name="T78" fmla="*/ 1722069671 w 1539"/>
              <a:gd name="T79" fmla="*/ 879266889 h 1620"/>
              <a:gd name="T80" fmla="*/ 1670663895 w 1539"/>
              <a:gd name="T81" fmla="*/ 930685349 h 1620"/>
              <a:gd name="T82" fmla="*/ 1722069671 w 1539"/>
              <a:gd name="T83" fmla="*/ 1028381670 h 1620"/>
              <a:gd name="T84" fmla="*/ 1660382967 w 1539"/>
              <a:gd name="T85" fmla="*/ 1162071253 h 16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39" h="1620">
                <a:moveTo>
                  <a:pt x="936" y="1620"/>
                </a:moveTo>
                <a:cubicBezTo>
                  <a:pt x="863" y="1617"/>
                  <a:pt x="792" y="1610"/>
                  <a:pt x="720" y="1604"/>
                </a:cubicBezTo>
                <a:cubicBezTo>
                  <a:pt x="713" y="1603"/>
                  <a:pt x="707" y="1600"/>
                  <a:pt x="700" y="1600"/>
                </a:cubicBezTo>
                <a:cubicBezTo>
                  <a:pt x="689" y="1600"/>
                  <a:pt x="679" y="1605"/>
                  <a:pt x="668" y="1604"/>
                </a:cubicBezTo>
                <a:cubicBezTo>
                  <a:pt x="660" y="1603"/>
                  <a:pt x="644" y="1596"/>
                  <a:pt x="644" y="1596"/>
                </a:cubicBezTo>
                <a:cubicBezTo>
                  <a:pt x="641" y="1587"/>
                  <a:pt x="643" y="1574"/>
                  <a:pt x="636" y="1568"/>
                </a:cubicBezTo>
                <a:cubicBezTo>
                  <a:pt x="632" y="1564"/>
                  <a:pt x="595" y="1550"/>
                  <a:pt x="588" y="1548"/>
                </a:cubicBezTo>
                <a:cubicBezTo>
                  <a:pt x="578" y="1533"/>
                  <a:pt x="574" y="1526"/>
                  <a:pt x="556" y="1532"/>
                </a:cubicBezTo>
                <a:cubicBezTo>
                  <a:pt x="541" y="1555"/>
                  <a:pt x="553" y="1558"/>
                  <a:pt x="520" y="1552"/>
                </a:cubicBezTo>
                <a:cubicBezTo>
                  <a:pt x="517" y="1544"/>
                  <a:pt x="523" y="1536"/>
                  <a:pt x="520" y="1528"/>
                </a:cubicBezTo>
                <a:cubicBezTo>
                  <a:pt x="508" y="1491"/>
                  <a:pt x="490" y="1503"/>
                  <a:pt x="452" y="1500"/>
                </a:cubicBezTo>
                <a:cubicBezTo>
                  <a:pt x="420" y="1492"/>
                  <a:pt x="398" y="1504"/>
                  <a:pt x="368" y="1484"/>
                </a:cubicBezTo>
                <a:cubicBezTo>
                  <a:pt x="360" y="1459"/>
                  <a:pt x="360" y="1433"/>
                  <a:pt x="352" y="1408"/>
                </a:cubicBezTo>
                <a:cubicBezTo>
                  <a:pt x="349" y="1400"/>
                  <a:pt x="347" y="1392"/>
                  <a:pt x="344" y="1384"/>
                </a:cubicBezTo>
                <a:cubicBezTo>
                  <a:pt x="343" y="1380"/>
                  <a:pt x="340" y="1372"/>
                  <a:pt x="340" y="1372"/>
                </a:cubicBezTo>
                <a:cubicBezTo>
                  <a:pt x="338" y="1331"/>
                  <a:pt x="341" y="1318"/>
                  <a:pt x="332" y="1288"/>
                </a:cubicBezTo>
                <a:cubicBezTo>
                  <a:pt x="328" y="1276"/>
                  <a:pt x="324" y="1264"/>
                  <a:pt x="320" y="1252"/>
                </a:cubicBezTo>
                <a:cubicBezTo>
                  <a:pt x="317" y="1244"/>
                  <a:pt x="312" y="1228"/>
                  <a:pt x="312" y="1228"/>
                </a:cubicBezTo>
                <a:cubicBezTo>
                  <a:pt x="309" y="1193"/>
                  <a:pt x="307" y="1161"/>
                  <a:pt x="296" y="1128"/>
                </a:cubicBezTo>
                <a:cubicBezTo>
                  <a:pt x="292" y="1116"/>
                  <a:pt x="284" y="1092"/>
                  <a:pt x="284" y="1092"/>
                </a:cubicBezTo>
                <a:cubicBezTo>
                  <a:pt x="283" y="1079"/>
                  <a:pt x="284" y="1065"/>
                  <a:pt x="280" y="1052"/>
                </a:cubicBezTo>
                <a:cubicBezTo>
                  <a:pt x="278" y="1047"/>
                  <a:pt x="271" y="1048"/>
                  <a:pt x="268" y="1044"/>
                </a:cubicBezTo>
                <a:cubicBezTo>
                  <a:pt x="260" y="1031"/>
                  <a:pt x="259" y="1011"/>
                  <a:pt x="256" y="996"/>
                </a:cubicBezTo>
                <a:cubicBezTo>
                  <a:pt x="252" y="976"/>
                  <a:pt x="238" y="962"/>
                  <a:pt x="224" y="948"/>
                </a:cubicBezTo>
                <a:cubicBezTo>
                  <a:pt x="214" y="917"/>
                  <a:pt x="195" y="858"/>
                  <a:pt x="168" y="840"/>
                </a:cubicBezTo>
                <a:cubicBezTo>
                  <a:pt x="155" y="820"/>
                  <a:pt x="147" y="801"/>
                  <a:pt x="136" y="780"/>
                </a:cubicBezTo>
                <a:cubicBezTo>
                  <a:pt x="118" y="747"/>
                  <a:pt x="93" y="718"/>
                  <a:pt x="76" y="684"/>
                </a:cubicBezTo>
                <a:cubicBezTo>
                  <a:pt x="70" y="673"/>
                  <a:pt x="51" y="616"/>
                  <a:pt x="40" y="612"/>
                </a:cubicBezTo>
                <a:cubicBezTo>
                  <a:pt x="19" y="605"/>
                  <a:pt x="32" y="609"/>
                  <a:pt x="0" y="604"/>
                </a:cubicBezTo>
                <a:cubicBezTo>
                  <a:pt x="1" y="565"/>
                  <a:pt x="2" y="527"/>
                  <a:pt x="4" y="488"/>
                </a:cubicBezTo>
                <a:cubicBezTo>
                  <a:pt x="7" y="443"/>
                  <a:pt x="51" y="435"/>
                  <a:pt x="80" y="416"/>
                </a:cubicBezTo>
                <a:cubicBezTo>
                  <a:pt x="83" y="412"/>
                  <a:pt x="84" y="407"/>
                  <a:pt x="88" y="404"/>
                </a:cubicBezTo>
                <a:cubicBezTo>
                  <a:pt x="95" y="400"/>
                  <a:pt x="112" y="396"/>
                  <a:pt x="112" y="396"/>
                </a:cubicBezTo>
                <a:cubicBezTo>
                  <a:pt x="131" y="367"/>
                  <a:pt x="143" y="375"/>
                  <a:pt x="184" y="372"/>
                </a:cubicBezTo>
                <a:cubicBezTo>
                  <a:pt x="213" y="353"/>
                  <a:pt x="243" y="365"/>
                  <a:pt x="276" y="368"/>
                </a:cubicBezTo>
                <a:cubicBezTo>
                  <a:pt x="287" y="375"/>
                  <a:pt x="312" y="384"/>
                  <a:pt x="312" y="384"/>
                </a:cubicBezTo>
                <a:cubicBezTo>
                  <a:pt x="327" y="379"/>
                  <a:pt x="331" y="369"/>
                  <a:pt x="344" y="360"/>
                </a:cubicBezTo>
                <a:cubicBezTo>
                  <a:pt x="372" y="318"/>
                  <a:pt x="362" y="318"/>
                  <a:pt x="416" y="312"/>
                </a:cubicBezTo>
                <a:cubicBezTo>
                  <a:pt x="426" y="283"/>
                  <a:pt x="417" y="293"/>
                  <a:pt x="436" y="280"/>
                </a:cubicBezTo>
                <a:cubicBezTo>
                  <a:pt x="454" y="253"/>
                  <a:pt x="483" y="192"/>
                  <a:pt x="508" y="176"/>
                </a:cubicBezTo>
                <a:cubicBezTo>
                  <a:pt x="512" y="163"/>
                  <a:pt x="510" y="162"/>
                  <a:pt x="524" y="156"/>
                </a:cubicBezTo>
                <a:cubicBezTo>
                  <a:pt x="532" y="153"/>
                  <a:pt x="548" y="148"/>
                  <a:pt x="548" y="148"/>
                </a:cubicBezTo>
                <a:cubicBezTo>
                  <a:pt x="557" y="150"/>
                  <a:pt x="574" y="151"/>
                  <a:pt x="584" y="156"/>
                </a:cubicBezTo>
                <a:cubicBezTo>
                  <a:pt x="594" y="161"/>
                  <a:pt x="609" y="174"/>
                  <a:pt x="620" y="176"/>
                </a:cubicBezTo>
                <a:cubicBezTo>
                  <a:pt x="636" y="179"/>
                  <a:pt x="652" y="179"/>
                  <a:pt x="668" y="180"/>
                </a:cubicBezTo>
                <a:cubicBezTo>
                  <a:pt x="683" y="190"/>
                  <a:pt x="703" y="198"/>
                  <a:pt x="720" y="204"/>
                </a:cubicBezTo>
                <a:cubicBezTo>
                  <a:pt x="732" y="203"/>
                  <a:pt x="745" y="204"/>
                  <a:pt x="756" y="200"/>
                </a:cubicBezTo>
                <a:cubicBezTo>
                  <a:pt x="770" y="195"/>
                  <a:pt x="760" y="169"/>
                  <a:pt x="780" y="156"/>
                </a:cubicBezTo>
                <a:cubicBezTo>
                  <a:pt x="786" y="139"/>
                  <a:pt x="785" y="113"/>
                  <a:pt x="800" y="100"/>
                </a:cubicBezTo>
                <a:cubicBezTo>
                  <a:pt x="807" y="94"/>
                  <a:pt x="816" y="89"/>
                  <a:pt x="824" y="84"/>
                </a:cubicBezTo>
                <a:cubicBezTo>
                  <a:pt x="828" y="81"/>
                  <a:pt x="836" y="76"/>
                  <a:pt x="836" y="76"/>
                </a:cubicBezTo>
                <a:cubicBezTo>
                  <a:pt x="861" y="0"/>
                  <a:pt x="818" y="47"/>
                  <a:pt x="1004" y="52"/>
                </a:cubicBezTo>
                <a:cubicBezTo>
                  <a:pt x="1032" y="56"/>
                  <a:pt x="1050" y="63"/>
                  <a:pt x="1076" y="72"/>
                </a:cubicBezTo>
                <a:cubicBezTo>
                  <a:pt x="1082" y="91"/>
                  <a:pt x="1095" y="86"/>
                  <a:pt x="1112" y="92"/>
                </a:cubicBezTo>
                <a:cubicBezTo>
                  <a:pt x="1119" y="114"/>
                  <a:pt x="1110" y="97"/>
                  <a:pt x="1132" y="112"/>
                </a:cubicBezTo>
                <a:cubicBezTo>
                  <a:pt x="1170" y="139"/>
                  <a:pt x="1202" y="152"/>
                  <a:pt x="1248" y="164"/>
                </a:cubicBezTo>
                <a:cubicBezTo>
                  <a:pt x="1262" y="173"/>
                  <a:pt x="1259" y="188"/>
                  <a:pt x="1272" y="196"/>
                </a:cubicBezTo>
                <a:cubicBezTo>
                  <a:pt x="1283" y="203"/>
                  <a:pt x="1303" y="205"/>
                  <a:pt x="1316" y="208"/>
                </a:cubicBezTo>
                <a:cubicBezTo>
                  <a:pt x="1333" y="212"/>
                  <a:pt x="1347" y="222"/>
                  <a:pt x="1364" y="228"/>
                </a:cubicBezTo>
                <a:cubicBezTo>
                  <a:pt x="1388" y="236"/>
                  <a:pt x="1415" y="231"/>
                  <a:pt x="1440" y="232"/>
                </a:cubicBezTo>
                <a:cubicBezTo>
                  <a:pt x="1468" y="241"/>
                  <a:pt x="1434" y="231"/>
                  <a:pt x="1488" y="240"/>
                </a:cubicBezTo>
                <a:cubicBezTo>
                  <a:pt x="1504" y="243"/>
                  <a:pt x="1515" y="253"/>
                  <a:pt x="1532" y="256"/>
                </a:cubicBezTo>
                <a:cubicBezTo>
                  <a:pt x="1523" y="282"/>
                  <a:pt x="1507" y="277"/>
                  <a:pt x="1480" y="280"/>
                </a:cubicBezTo>
                <a:cubicBezTo>
                  <a:pt x="1476" y="283"/>
                  <a:pt x="1471" y="285"/>
                  <a:pt x="1468" y="288"/>
                </a:cubicBezTo>
                <a:cubicBezTo>
                  <a:pt x="1465" y="291"/>
                  <a:pt x="1464" y="297"/>
                  <a:pt x="1460" y="300"/>
                </a:cubicBezTo>
                <a:cubicBezTo>
                  <a:pt x="1453" y="306"/>
                  <a:pt x="1443" y="307"/>
                  <a:pt x="1436" y="312"/>
                </a:cubicBezTo>
                <a:cubicBezTo>
                  <a:pt x="1413" y="347"/>
                  <a:pt x="1419" y="354"/>
                  <a:pt x="1444" y="392"/>
                </a:cubicBezTo>
                <a:cubicBezTo>
                  <a:pt x="1449" y="400"/>
                  <a:pt x="1444" y="414"/>
                  <a:pt x="1452" y="420"/>
                </a:cubicBezTo>
                <a:cubicBezTo>
                  <a:pt x="1462" y="427"/>
                  <a:pt x="1476" y="424"/>
                  <a:pt x="1488" y="428"/>
                </a:cubicBezTo>
                <a:cubicBezTo>
                  <a:pt x="1494" y="458"/>
                  <a:pt x="1509" y="463"/>
                  <a:pt x="1536" y="468"/>
                </a:cubicBezTo>
                <a:cubicBezTo>
                  <a:pt x="1535" y="485"/>
                  <a:pt x="1539" y="504"/>
                  <a:pt x="1532" y="520"/>
                </a:cubicBezTo>
                <a:cubicBezTo>
                  <a:pt x="1528" y="528"/>
                  <a:pt x="1516" y="525"/>
                  <a:pt x="1508" y="528"/>
                </a:cubicBezTo>
                <a:cubicBezTo>
                  <a:pt x="1491" y="534"/>
                  <a:pt x="1475" y="538"/>
                  <a:pt x="1460" y="548"/>
                </a:cubicBezTo>
                <a:cubicBezTo>
                  <a:pt x="1451" y="562"/>
                  <a:pt x="1444" y="567"/>
                  <a:pt x="1428" y="572"/>
                </a:cubicBezTo>
                <a:cubicBezTo>
                  <a:pt x="1407" y="565"/>
                  <a:pt x="1420" y="570"/>
                  <a:pt x="1392" y="552"/>
                </a:cubicBezTo>
                <a:cubicBezTo>
                  <a:pt x="1388" y="549"/>
                  <a:pt x="1380" y="544"/>
                  <a:pt x="1380" y="544"/>
                </a:cubicBezTo>
                <a:cubicBezTo>
                  <a:pt x="1370" y="559"/>
                  <a:pt x="1362" y="555"/>
                  <a:pt x="1356" y="572"/>
                </a:cubicBezTo>
                <a:cubicBezTo>
                  <a:pt x="1355" y="591"/>
                  <a:pt x="1355" y="609"/>
                  <a:pt x="1352" y="628"/>
                </a:cubicBezTo>
                <a:cubicBezTo>
                  <a:pt x="1351" y="636"/>
                  <a:pt x="1344" y="652"/>
                  <a:pt x="1344" y="652"/>
                </a:cubicBezTo>
                <a:cubicBezTo>
                  <a:pt x="1343" y="663"/>
                  <a:pt x="1344" y="674"/>
                  <a:pt x="1340" y="684"/>
                </a:cubicBezTo>
                <a:cubicBezTo>
                  <a:pt x="1338" y="688"/>
                  <a:pt x="1331" y="688"/>
                  <a:pt x="1328" y="692"/>
                </a:cubicBezTo>
                <a:cubicBezTo>
                  <a:pt x="1295" y="729"/>
                  <a:pt x="1327" y="706"/>
                  <a:pt x="1300" y="724"/>
                </a:cubicBezTo>
                <a:cubicBezTo>
                  <a:pt x="1316" y="749"/>
                  <a:pt x="1303" y="747"/>
                  <a:pt x="1340" y="752"/>
                </a:cubicBezTo>
                <a:cubicBezTo>
                  <a:pt x="1355" y="774"/>
                  <a:pt x="1366" y="783"/>
                  <a:pt x="1340" y="800"/>
                </a:cubicBezTo>
                <a:cubicBezTo>
                  <a:pt x="1337" y="821"/>
                  <a:pt x="1335" y="831"/>
                  <a:pt x="1324" y="848"/>
                </a:cubicBezTo>
                <a:cubicBezTo>
                  <a:pt x="1319" y="878"/>
                  <a:pt x="1309" y="878"/>
                  <a:pt x="1292" y="904"/>
                </a:cubicBezTo>
                <a:cubicBezTo>
                  <a:pt x="1286" y="913"/>
                  <a:pt x="1285" y="926"/>
                  <a:pt x="1280" y="936"/>
                </a:cubicBezTo>
              </a:path>
            </a:pathLst>
          </a:custGeom>
          <a:noFill/>
          <a:ln w="63500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720850" y="1636713"/>
            <a:ext cx="2701925" cy="1809750"/>
          </a:xfrm>
          <a:custGeom>
            <a:avLst/>
            <a:gdLst>
              <a:gd name="T0" fmla="*/ 266115235 w 2383"/>
              <a:gd name="T1" fmla="*/ 2031554366 h 1596"/>
              <a:gd name="T2" fmla="*/ 75848919 w 2383"/>
              <a:gd name="T3" fmla="*/ 1969836902 h 1596"/>
              <a:gd name="T4" fmla="*/ 86133922 w 2383"/>
              <a:gd name="T5" fmla="*/ 1774395241 h 1596"/>
              <a:gd name="T6" fmla="*/ 178695546 w 2383"/>
              <a:gd name="T7" fmla="*/ 1656102679 h 1596"/>
              <a:gd name="T8" fmla="*/ 260972167 w 2383"/>
              <a:gd name="T9" fmla="*/ 1578954714 h 1596"/>
              <a:gd name="T10" fmla="*/ 317537981 w 2383"/>
              <a:gd name="T11" fmla="*/ 1527523116 h 1596"/>
              <a:gd name="T12" fmla="*/ 214691355 w 2383"/>
              <a:gd name="T13" fmla="*/ 1409230554 h 1596"/>
              <a:gd name="T14" fmla="*/ 142699737 w 2383"/>
              <a:gd name="T15" fmla="*/ 1296080357 h 1596"/>
              <a:gd name="T16" fmla="*/ 163268609 w 2383"/>
              <a:gd name="T17" fmla="*/ 1136642063 h 1596"/>
              <a:gd name="T18" fmla="*/ 250688298 w 2383"/>
              <a:gd name="T19" fmla="*/ 1049208232 h 1596"/>
              <a:gd name="T20" fmla="*/ 276399104 w 2383"/>
              <a:gd name="T21" fmla="*/ 1028635366 h 1596"/>
              <a:gd name="T22" fmla="*/ 338106853 w 2383"/>
              <a:gd name="T23" fmla="*/ 956630902 h 1596"/>
              <a:gd name="T24" fmla="*/ 379245731 w 2383"/>
              <a:gd name="T25" fmla="*/ 884626437 h 1596"/>
              <a:gd name="T26" fmla="*/ 446095414 w 2383"/>
              <a:gd name="T27" fmla="*/ 838337205 h 1596"/>
              <a:gd name="T28" fmla="*/ 523230101 w 2383"/>
              <a:gd name="T29" fmla="*/ 761190375 h 1596"/>
              <a:gd name="T30" fmla="*/ 646645599 w 2383"/>
              <a:gd name="T31" fmla="*/ 622323813 h 1596"/>
              <a:gd name="T32" fmla="*/ 579795915 w 2383"/>
              <a:gd name="T33" fmla="*/ 534889982 h 1596"/>
              <a:gd name="T34" fmla="*/ 667215604 w 2383"/>
              <a:gd name="T35" fmla="*/ 488601884 h 1596"/>
              <a:gd name="T36" fmla="*/ 759777228 w 2383"/>
              <a:gd name="T37" fmla="*/ 354878821 h 1596"/>
              <a:gd name="T38" fmla="*/ 939757407 w 2383"/>
              <a:gd name="T39" fmla="*/ 293161357 h 1596"/>
              <a:gd name="T40" fmla="*/ 1083742911 w 2383"/>
              <a:gd name="T41" fmla="*/ 277731991 h 1596"/>
              <a:gd name="T42" fmla="*/ 1232869216 w 2383"/>
              <a:gd name="T43" fmla="*/ 246872125 h 1596"/>
              <a:gd name="T44" fmla="*/ 1428277466 w 2383"/>
              <a:gd name="T45" fmla="*/ 221156893 h 1596"/>
              <a:gd name="T46" fmla="*/ 1618542648 w 2383"/>
              <a:gd name="T47" fmla="*/ 288017857 h 1596"/>
              <a:gd name="T48" fmla="*/ 1819092833 w 2383"/>
              <a:gd name="T49" fmla="*/ 277731991 h 1596"/>
              <a:gd name="T50" fmla="*/ 1855089775 w 2383"/>
              <a:gd name="T51" fmla="*/ 169725295 h 1596"/>
              <a:gd name="T52" fmla="*/ 2096777704 w 2383"/>
              <a:gd name="T53" fmla="*/ 36002232 h 1596"/>
              <a:gd name="T54" fmla="*/ 2147483646 w 2383"/>
              <a:gd name="T55" fmla="*/ 20572866 h 1596"/>
              <a:gd name="T56" fmla="*/ 2147483646 w 2383"/>
              <a:gd name="T57" fmla="*/ 102863196 h 1596"/>
              <a:gd name="T58" fmla="*/ 2147483646 w 2383"/>
              <a:gd name="T59" fmla="*/ 41145732 h 1596"/>
              <a:gd name="T60" fmla="*/ 2147483646 w 2383"/>
              <a:gd name="T61" fmla="*/ 0 h 1596"/>
              <a:gd name="T62" fmla="*/ 2147483646 w 2383"/>
              <a:gd name="T63" fmla="*/ 246872125 h 1596"/>
              <a:gd name="T64" fmla="*/ 2147483646 w 2383"/>
              <a:gd name="T65" fmla="*/ 267444991 h 1596"/>
              <a:gd name="T66" fmla="*/ 2147483646 w 2383"/>
              <a:gd name="T67" fmla="*/ 416597420 h 1596"/>
              <a:gd name="T68" fmla="*/ 2147483646 w 2383"/>
              <a:gd name="T69" fmla="*/ 545176982 h 1596"/>
              <a:gd name="T70" fmla="*/ 2147483646 w 2383"/>
              <a:gd name="T71" fmla="*/ 576035714 h 1596"/>
              <a:gd name="T72" fmla="*/ 2147483646 w 2383"/>
              <a:gd name="T73" fmla="*/ 601752080 h 1596"/>
              <a:gd name="T74" fmla="*/ 2147483646 w 2383"/>
              <a:gd name="T75" fmla="*/ 740617509 h 1596"/>
              <a:gd name="T76" fmla="*/ 2147483646 w 2383"/>
              <a:gd name="T77" fmla="*/ 802334973 h 1596"/>
              <a:gd name="T78" fmla="*/ 2147483646 w 2383"/>
              <a:gd name="T79" fmla="*/ 874339437 h 1596"/>
              <a:gd name="T80" fmla="*/ 2147483646 w 2383"/>
              <a:gd name="T81" fmla="*/ 915485170 h 1596"/>
              <a:gd name="T82" fmla="*/ 2147483646 w 2383"/>
              <a:gd name="T83" fmla="*/ 915485170 h 15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83" h="1596">
                <a:moveTo>
                  <a:pt x="267" y="1596"/>
                </a:moveTo>
                <a:cubicBezTo>
                  <a:pt x="241" y="1587"/>
                  <a:pt x="240" y="1584"/>
                  <a:pt x="207" y="1580"/>
                </a:cubicBezTo>
                <a:cubicBezTo>
                  <a:pt x="165" y="1559"/>
                  <a:pt x="147" y="1555"/>
                  <a:pt x="95" y="1552"/>
                </a:cubicBezTo>
                <a:cubicBezTo>
                  <a:pt x="67" y="1534"/>
                  <a:pt x="80" y="1539"/>
                  <a:pt x="59" y="1532"/>
                </a:cubicBezTo>
                <a:cubicBezTo>
                  <a:pt x="51" y="1520"/>
                  <a:pt x="27" y="1504"/>
                  <a:pt x="27" y="1504"/>
                </a:cubicBezTo>
                <a:cubicBezTo>
                  <a:pt x="0" y="1464"/>
                  <a:pt x="30" y="1405"/>
                  <a:pt x="67" y="1380"/>
                </a:cubicBezTo>
                <a:cubicBezTo>
                  <a:pt x="84" y="1355"/>
                  <a:pt x="81" y="1329"/>
                  <a:pt x="107" y="1312"/>
                </a:cubicBezTo>
                <a:cubicBezTo>
                  <a:pt x="116" y="1298"/>
                  <a:pt x="123" y="1293"/>
                  <a:pt x="139" y="1288"/>
                </a:cubicBezTo>
                <a:cubicBezTo>
                  <a:pt x="152" y="1268"/>
                  <a:pt x="179" y="1254"/>
                  <a:pt x="199" y="1240"/>
                </a:cubicBezTo>
                <a:cubicBezTo>
                  <a:pt x="200" y="1236"/>
                  <a:pt x="200" y="1230"/>
                  <a:pt x="203" y="1228"/>
                </a:cubicBezTo>
                <a:cubicBezTo>
                  <a:pt x="210" y="1223"/>
                  <a:pt x="227" y="1220"/>
                  <a:pt x="227" y="1220"/>
                </a:cubicBezTo>
                <a:cubicBezTo>
                  <a:pt x="232" y="1205"/>
                  <a:pt x="242" y="1203"/>
                  <a:pt x="247" y="1188"/>
                </a:cubicBezTo>
                <a:cubicBezTo>
                  <a:pt x="241" y="1180"/>
                  <a:pt x="241" y="1168"/>
                  <a:pt x="235" y="1160"/>
                </a:cubicBezTo>
                <a:cubicBezTo>
                  <a:pt x="217" y="1135"/>
                  <a:pt x="186" y="1124"/>
                  <a:pt x="167" y="1096"/>
                </a:cubicBezTo>
                <a:cubicBezTo>
                  <a:pt x="163" y="1081"/>
                  <a:pt x="146" y="1045"/>
                  <a:pt x="135" y="1032"/>
                </a:cubicBezTo>
                <a:cubicBezTo>
                  <a:pt x="118" y="1012"/>
                  <a:pt x="120" y="1029"/>
                  <a:pt x="111" y="1008"/>
                </a:cubicBezTo>
                <a:cubicBezTo>
                  <a:pt x="102" y="988"/>
                  <a:pt x="102" y="968"/>
                  <a:pt x="95" y="948"/>
                </a:cubicBezTo>
                <a:cubicBezTo>
                  <a:pt x="109" y="927"/>
                  <a:pt x="109" y="902"/>
                  <a:pt x="127" y="884"/>
                </a:cubicBezTo>
                <a:cubicBezTo>
                  <a:pt x="135" y="859"/>
                  <a:pt x="137" y="855"/>
                  <a:pt x="159" y="840"/>
                </a:cubicBezTo>
                <a:cubicBezTo>
                  <a:pt x="166" y="820"/>
                  <a:pt x="175" y="820"/>
                  <a:pt x="195" y="816"/>
                </a:cubicBezTo>
                <a:cubicBezTo>
                  <a:pt x="198" y="812"/>
                  <a:pt x="199" y="807"/>
                  <a:pt x="203" y="804"/>
                </a:cubicBezTo>
                <a:cubicBezTo>
                  <a:pt x="206" y="801"/>
                  <a:pt x="212" y="803"/>
                  <a:pt x="215" y="800"/>
                </a:cubicBezTo>
                <a:cubicBezTo>
                  <a:pt x="218" y="797"/>
                  <a:pt x="217" y="792"/>
                  <a:pt x="219" y="788"/>
                </a:cubicBezTo>
                <a:cubicBezTo>
                  <a:pt x="230" y="772"/>
                  <a:pt x="247" y="755"/>
                  <a:pt x="263" y="744"/>
                </a:cubicBezTo>
                <a:cubicBezTo>
                  <a:pt x="268" y="736"/>
                  <a:pt x="278" y="732"/>
                  <a:pt x="283" y="724"/>
                </a:cubicBezTo>
                <a:cubicBezTo>
                  <a:pt x="283" y="724"/>
                  <a:pt x="293" y="694"/>
                  <a:pt x="295" y="688"/>
                </a:cubicBezTo>
                <a:cubicBezTo>
                  <a:pt x="297" y="682"/>
                  <a:pt x="306" y="684"/>
                  <a:pt x="311" y="680"/>
                </a:cubicBezTo>
                <a:cubicBezTo>
                  <a:pt x="350" y="649"/>
                  <a:pt x="320" y="661"/>
                  <a:pt x="347" y="652"/>
                </a:cubicBezTo>
                <a:cubicBezTo>
                  <a:pt x="354" y="632"/>
                  <a:pt x="365" y="640"/>
                  <a:pt x="379" y="624"/>
                </a:cubicBezTo>
                <a:cubicBezTo>
                  <a:pt x="413" y="586"/>
                  <a:pt x="379" y="610"/>
                  <a:pt x="407" y="592"/>
                </a:cubicBezTo>
                <a:cubicBezTo>
                  <a:pt x="415" y="569"/>
                  <a:pt x="413" y="560"/>
                  <a:pt x="431" y="548"/>
                </a:cubicBezTo>
                <a:cubicBezTo>
                  <a:pt x="451" y="518"/>
                  <a:pt x="467" y="496"/>
                  <a:pt x="503" y="484"/>
                </a:cubicBezTo>
                <a:cubicBezTo>
                  <a:pt x="508" y="475"/>
                  <a:pt x="518" y="466"/>
                  <a:pt x="515" y="456"/>
                </a:cubicBezTo>
                <a:cubicBezTo>
                  <a:pt x="509" y="439"/>
                  <a:pt x="467" y="420"/>
                  <a:pt x="451" y="416"/>
                </a:cubicBezTo>
                <a:cubicBezTo>
                  <a:pt x="448" y="412"/>
                  <a:pt x="441" y="408"/>
                  <a:pt x="443" y="404"/>
                </a:cubicBezTo>
                <a:cubicBezTo>
                  <a:pt x="451" y="391"/>
                  <a:pt x="508" y="381"/>
                  <a:pt x="519" y="380"/>
                </a:cubicBezTo>
                <a:cubicBezTo>
                  <a:pt x="537" y="369"/>
                  <a:pt x="553" y="365"/>
                  <a:pt x="571" y="356"/>
                </a:cubicBezTo>
                <a:cubicBezTo>
                  <a:pt x="587" y="332"/>
                  <a:pt x="582" y="303"/>
                  <a:pt x="591" y="276"/>
                </a:cubicBezTo>
                <a:cubicBezTo>
                  <a:pt x="597" y="257"/>
                  <a:pt x="621" y="254"/>
                  <a:pt x="635" y="244"/>
                </a:cubicBezTo>
                <a:cubicBezTo>
                  <a:pt x="659" y="207"/>
                  <a:pt x="677" y="225"/>
                  <a:pt x="731" y="228"/>
                </a:cubicBezTo>
                <a:cubicBezTo>
                  <a:pt x="770" y="233"/>
                  <a:pt x="789" y="237"/>
                  <a:pt x="835" y="228"/>
                </a:cubicBezTo>
                <a:cubicBezTo>
                  <a:pt x="840" y="227"/>
                  <a:pt x="840" y="220"/>
                  <a:pt x="843" y="216"/>
                </a:cubicBezTo>
                <a:cubicBezTo>
                  <a:pt x="857" y="199"/>
                  <a:pt x="856" y="204"/>
                  <a:pt x="879" y="196"/>
                </a:cubicBezTo>
                <a:cubicBezTo>
                  <a:pt x="904" y="188"/>
                  <a:pt x="932" y="193"/>
                  <a:pt x="959" y="192"/>
                </a:cubicBezTo>
                <a:cubicBezTo>
                  <a:pt x="999" y="187"/>
                  <a:pt x="985" y="186"/>
                  <a:pt x="1011" y="168"/>
                </a:cubicBezTo>
                <a:cubicBezTo>
                  <a:pt x="1044" y="169"/>
                  <a:pt x="1082" y="155"/>
                  <a:pt x="1111" y="172"/>
                </a:cubicBezTo>
                <a:cubicBezTo>
                  <a:pt x="1127" y="181"/>
                  <a:pt x="1097" y="222"/>
                  <a:pt x="1115" y="228"/>
                </a:cubicBezTo>
                <a:cubicBezTo>
                  <a:pt x="1160" y="244"/>
                  <a:pt x="1211" y="225"/>
                  <a:pt x="1259" y="224"/>
                </a:cubicBezTo>
                <a:cubicBezTo>
                  <a:pt x="1305" y="209"/>
                  <a:pt x="1275" y="216"/>
                  <a:pt x="1351" y="220"/>
                </a:cubicBezTo>
                <a:cubicBezTo>
                  <a:pt x="1372" y="219"/>
                  <a:pt x="1394" y="221"/>
                  <a:pt x="1415" y="216"/>
                </a:cubicBezTo>
                <a:cubicBezTo>
                  <a:pt x="1421" y="215"/>
                  <a:pt x="1434" y="161"/>
                  <a:pt x="1435" y="156"/>
                </a:cubicBezTo>
                <a:cubicBezTo>
                  <a:pt x="1437" y="148"/>
                  <a:pt x="1443" y="132"/>
                  <a:pt x="1443" y="132"/>
                </a:cubicBezTo>
                <a:cubicBezTo>
                  <a:pt x="1448" y="84"/>
                  <a:pt x="1440" y="69"/>
                  <a:pt x="1487" y="60"/>
                </a:cubicBezTo>
                <a:cubicBezTo>
                  <a:pt x="1542" y="23"/>
                  <a:pt x="1535" y="32"/>
                  <a:pt x="1631" y="28"/>
                </a:cubicBezTo>
                <a:cubicBezTo>
                  <a:pt x="1649" y="0"/>
                  <a:pt x="1638" y="7"/>
                  <a:pt x="1659" y="0"/>
                </a:cubicBezTo>
                <a:cubicBezTo>
                  <a:pt x="1675" y="4"/>
                  <a:pt x="1685" y="7"/>
                  <a:pt x="1699" y="16"/>
                </a:cubicBezTo>
                <a:cubicBezTo>
                  <a:pt x="1704" y="35"/>
                  <a:pt x="1711" y="41"/>
                  <a:pt x="1727" y="52"/>
                </a:cubicBezTo>
                <a:cubicBezTo>
                  <a:pt x="1738" y="84"/>
                  <a:pt x="1727" y="75"/>
                  <a:pt x="1759" y="80"/>
                </a:cubicBezTo>
                <a:cubicBezTo>
                  <a:pt x="1824" y="75"/>
                  <a:pt x="1792" y="79"/>
                  <a:pt x="1827" y="56"/>
                </a:cubicBezTo>
                <a:cubicBezTo>
                  <a:pt x="1835" y="32"/>
                  <a:pt x="1866" y="35"/>
                  <a:pt x="1887" y="32"/>
                </a:cubicBezTo>
                <a:cubicBezTo>
                  <a:pt x="1903" y="27"/>
                  <a:pt x="1904" y="15"/>
                  <a:pt x="1919" y="8"/>
                </a:cubicBezTo>
                <a:cubicBezTo>
                  <a:pt x="1928" y="4"/>
                  <a:pt x="1938" y="3"/>
                  <a:pt x="1947" y="0"/>
                </a:cubicBezTo>
                <a:cubicBezTo>
                  <a:pt x="1959" y="18"/>
                  <a:pt x="1959" y="38"/>
                  <a:pt x="1971" y="56"/>
                </a:cubicBezTo>
                <a:cubicBezTo>
                  <a:pt x="1982" y="101"/>
                  <a:pt x="2001" y="164"/>
                  <a:pt x="1959" y="192"/>
                </a:cubicBezTo>
                <a:cubicBezTo>
                  <a:pt x="1956" y="196"/>
                  <a:pt x="1955" y="201"/>
                  <a:pt x="1951" y="204"/>
                </a:cubicBezTo>
                <a:cubicBezTo>
                  <a:pt x="1948" y="207"/>
                  <a:pt x="1941" y="205"/>
                  <a:pt x="1939" y="208"/>
                </a:cubicBezTo>
                <a:cubicBezTo>
                  <a:pt x="1915" y="241"/>
                  <a:pt x="1944" y="284"/>
                  <a:pt x="1895" y="300"/>
                </a:cubicBezTo>
                <a:cubicBezTo>
                  <a:pt x="1892" y="308"/>
                  <a:pt x="1884" y="315"/>
                  <a:pt x="1883" y="324"/>
                </a:cubicBezTo>
                <a:cubicBezTo>
                  <a:pt x="1870" y="418"/>
                  <a:pt x="1895" y="376"/>
                  <a:pt x="1871" y="412"/>
                </a:cubicBezTo>
                <a:cubicBezTo>
                  <a:pt x="1872" y="416"/>
                  <a:pt x="1879" y="422"/>
                  <a:pt x="1875" y="424"/>
                </a:cubicBezTo>
                <a:cubicBezTo>
                  <a:pt x="1871" y="426"/>
                  <a:pt x="1865" y="412"/>
                  <a:pt x="1863" y="416"/>
                </a:cubicBezTo>
                <a:cubicBezTo>
                  <a:pt x="1851" y="445"/>
                  <a:pt x="1867" y="444"/>
                  <a:pt x="1883" y="448"/>
                </a:cubicBezTo>
                <a:cubicBezTo>
                  <a:pt x="1886" y="452"/>
                  <a:pt x="1888" y="457"/>
                  <a:pt x="1891" y="460"/>
                </a:cubicBezTo>
                <a:cubicBezTo>
                  <a:pt x="1894" y="463"/>
                  <a:pt x="1900" y="464"/>
                  <a:pt x="1903" y="468"/>
                </a:cubicBezTo>
                <a:cubicBezTo>
                  <a:pt x="1913" y="480"/>
                  <a:pt x="1918" y="495"/>
                  <a:pt x="1927" y="508"/>
                </a:cubicBezTo>
                <a:cubicBezTo>
                  <a:pt x="1950" y="543"/>
                  <a:pt x="1935" y="560"/>
                  <a:pt x="1983" y="576"/>
                </a:cubicBezTo>
                <a:cubicBezTo>
                  <a:pt x="1994" y="592"/>
                  <a:pt x="2008" y="607"/>
                  <a:pt x="2027" y="612"/>
                </a:cubicBezTo>
                <a:cubicBezTo>
                  <a:pt x="2030" y="616"/>
                  <a:pt x="2031" y="621"/>
                  <a:pt x="2035" y="624"/>
                </a:cubicBezTo>
                <a:cubicBezTo>
                  <a:pt x="2042" y="628"/>
                  <a:pt x="2059" y="632"/>
                  <a:pt x="2059" y="632"/>
                </a:cubicBezTo>
                <a:cubicBezTo>
                  <a:pt x="2070" y="648"/>
                  <a:pt x="2076" y="663"/>
                  <a:pt x="2087" y="680"/>
                </a:cubicBezTo>
                <a:cubicBezTo>
                  <a:pt x="2092" y="688"/>
                  <a:pt x="2118" y="694"/>
                  <a:pt x="2123" y="696"/>
                </a:cubicBezTo>
                <a:cubicBezTo>
                  <a:pt x="2192" y="719"/>
                  <a:pt x="2082" y="706"/>
                  <a:pt x="2267" y="712"/>
                </a:cubicBezTo>
                <a:cubicBezTo>
                  <a:pt x="2296" y="715"/>
                  <a:pt x="2322" y="720"/>
                  <a:pt x="2351" y="724"/>
                </a:cubicBezTo>
                <a:cubicBezTo>
                  <a:pt x="2382" y="720"/>
                  <a:pt x="2375" y="728"/>
                  <a:pt x="2383" y="712"/>
                </a:cubicBezTo>
              </a:path>
            </a:pathLst>
          </a:custGeom>
          <a:noFill/>
          <a:ln w="63500" cap="flat" cmpd="sng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598488" y="3211513"/>
            <a:ext cx="2014537" cy="3568700"/>
          </a:xfrm>
          <a:custGeom>
            <a:avLst/>
            <a:gdLst>
              <a:gd name="T0" fmla="*/ 2147483646 w 1777"/>
              <a:gd name="T1" fmla="*/ 2147483646 h 3147"/>
              <a:gd name="T2" fmla="*/ 2075621571 w 1777"/>
              <a:gd name="T3" fmla="*/ 2147483646 h 3147"/>
              <a:gd name="T4" fmla="*/ 1980515472 w 1777"/>
              <a:gd name="T5" fmla="*/ 2147483646 h 3147"/>
              <a:gd name="T6" fmla="*/ 1842997531 w 1777"/>
              <a:gd name="T7" fmla="*/ 2147483646 h 3147"/>
              <a:gd name="T8" fmla="*/ 1627081564 w 1777"/>
              <a:gd name="T9" fmla="*/ 2147483646 h 3147"/>
              <a:gd name="T10" fmla="*/ 1386746279 w 1777"/>
              <a:gd name="T11" fmla="*/ 2147483646 h 3147"/>
              <a:gd name="T12" fmla="*/ 1188823971 w 1777"/>
              <a:gd name="T13" fmla="*/ 2147483646 h 3147"/>
              <a:gd name="T14" fmla="*/ 1291640180 w 1777"/>
              <a:gd name="T15" fmla="*/ 2147483646 h 3147"/>
              <a:gd name="T16" fmla="*/ 1274933240 w 1777"/>
              <a:gd name="T17" fmla="*/ 2147483646 h 3147"/>
              <a:gd name="T18" fmla="*/ 1154122239 w 1777"/>
              <a:gd name="T19" fmla="*/ 2147483646 h 3147"/>
              <a:gd name="T20" fmla="*/ 861093831 w 1777"/>
              <a:gd name="T21" fmla="*/ 2147483646 h 3147"/>
              <a:gd name="T22" fmla="*/ 697870987 w 1777"/>
              <a:gd name="T23" fmla="*/ 2147483646 h 3147"/>
              <a:gd name="T24" fmla="*/ 602766022 w 1777"/>
              <a:gd name="T25" fmla="*/ 2147483646 h 3147"/>
              <a:gd name="T26" fmla="*/ 490951850 w 1777"/>
              <a:gd name="T27" fmla="*/ 2147483646 h 3147"/>
              <a:gd name="T28" fmla="*/ 250616565 w 1777"/>
              <a:gd name="T29" fmla="*/ 2147483646 h 3147"/>
              <a:gd name="T30" fmla="*/ 8996829 w 1777"/>
              <a:gd name="T31" fmla="*/ 2147483646 h 3147"/>
              <a:gd name="T32" fmla="*/ 86109270 w 1777"/>
              <a:gd name="T33" fmla="*/ 1945653652 h 3147"/>
              <a:gd name="T34" fmla="*/ 293028408 w 1777"/>
              <a:gd name="T35" fmla="*/ 1826059677 h 3147"/>
              <a:gd name="T36" fmla="*/ 388134507 w 1777"/>
              <a:gd name="T37" fmla="*/ 1721897183 h 3147"/>
              <a:gd name="T38" fmla="*/ 353433908 w 1777"/>
              <a:gd name="T39" fmla="*/ 1619020645 h 3147"/>
              <a:gd name="T40" fmla="*/ 285317163 w 1777"/>
              <a:gd name="T41" fmla="*/ 1575298117 h 3147"/>
              <a:gd name="T42" fmla="*/ 318733310 w 1777"/>
              <a:gd name="T43" fmla="*/ 1532861545 h 3147"/>
              <a:gd name="T44" fmla="*/ 499948679 w 1777"/>
              <a:gd name="T45" fmla="*/ 1472421579 h 3147"/>
              <a:gd name="T46" fmla="*/ 551357350 w 1777"/>
              <a:gd name="T47" fmla="*/ 1395264176 h 3147"/>
              <a:gd name="T48" fmla="*/ 672167218 w 1777"/>
              <a:gd name="T49" fmla="*/ 1325822513 h 3147"/>
              <a:gd name="T50" fmla="*/ 870090661 w 1777"/>
              <a:gd name="T51" fmla="*/ 1230661716 h 3147"/>
              <a:gd name="T52" fmla="*/ 774984562 w 1777"/>
              <a:gd name="T53" fmla="*/ 1041626078 h 3147"/>
              <a:gd name="T54" fmla="*/ 723575890 w 1777"/>
              <a:gd name="T55" fmla="*/ 955465843 h 3147"/>
              <a:gd name="T56" fmla="*/ 741568415 w 1777"/>
              <a:gd name="T57" fmla="*/ 852589306 h 3147"/>
              <a:gd name="T58" fmla="*/ 663170389 w 1777"/>
              <a:gd name="T59" fmla="*/ 705990240 h 3147"/>
              <a:gd name="T60" fmla="*/ 767273318 w 1777"/>
              <a:gd name="T61" fmla="*/ 533672039 h 3147"/>
              <a:gd name="T62" fmla="*/ 783981391 w 1777"/>
              <a:gd name="T63" fmla="*/ 352352141 h 3147"/>
              <a:gd name="T64" fmla="*/ 886797600 w 1777"/>
              <a:gd name="T65" fmla="*/ 198037335 h 3147"/>
              <a:gd name="T66" fmla="*/ 1033312371 w 1777"/>
              <a:gd name="T67" fmla="*/ 51438269 h 3147"/>
              <a:gd name="T68" fmla="*/ 1188823971 w 1777"/>
              <a:gd name="T69" fmla="*/ 93874841 h 31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77" h="3147">
                <a:moveTo>
                  <a:pt x="1775" y="3141"/>
                </a:moveTo>
                <a:cubicBezTo>
                  <a:pt x="1746" y="3109"/>
                  <a:pt x="1777" y="3147"/>
                  <a:pt x="1755" y="3107"/>
                </a:cubicBezTo>
                <a:cubicBezTo>
                  <a:pt x="1747" y="3093"/>
                  <a:pt x="1729" y="3067"/>
                  <a:pt x="1729" y="3067"/>
                </a:cubicBezTo>
                <a:cubicBezTo>
                  <a:pt x="1722" y="2995"/>
                  <a:pt x="1696" y="2867"/>
                  <a:pt x="1615" y="2839"/>
                </a:cubicBezTo>
                <a:cubicBezTo>
                  <a:pt x="1604" y="2828"/>
                  <a:pt x="1596" y="2820"/>
                  <a:pt x="1581" y="2813"/>
                </a:cubicBezTo>
                <a:cubicBezTo>
                  <a:pt x="1568" y="2807"/>
                  <a:pt x="1541" y="2799"/>
                  <a:pt x="1541" y="2799"/>
                </a:cubicBezTo>
                <a:cubicBezTo>
                  <a:pt x="1526" y="2757"/>
                  <a:pt x="1530" y="2697"/>
                  <a:pt x="1487" y="2672"/>
                </a:cubicBezTo>
                <a:cubicBezTo>
                  <a:pt x="1474" y="2665"/>
                  <a:pt x="1446" y="2661"/>
                  <a:pt x="1434" y="2659"/>
                </a:cubicBezTo>
                <a:cubicBezTo>
                  <a:pt x="1405" y="2630"/>
                  <a:pt x="1389" y="2601"/>
                  <a:pt x="1347" y="2592"/>
                </a:cubicBezTo>
                <a:cubicBezTo>
                  <a:pt x="1324" y="2569"/>
                  <a:pt x="1297" y="2552"/>
                  <a:pt x="1266" y="2545"/>
                </a:cubicBezTo>
                <a:cubicBezTo>
                  <a:pt x="1215" y="2560"/>
                  <a:pt x="1274" y="2539"/>
                  <a:pt x="1233" y="2565"/>
                </a:cubicBezTo>
                <a:cubicBezTo>
                  <a:pt x="1191" y="2592"/>
                  <a:pt x="1125" y="2592"/>
                  <a:pt x="1079" y="2598"/>
                </a:cubicBezTo>
                <a:cubicBezTo>
                  <a:pt x="1052" y="2607"/>
                  <a:pt x="1025" y="2610"/>
                  <a:pt x="998" y="2618"/>
                </a:cubicBezTo>
                <a:cubicBezTo>
                  <a:pt x="948" y="2606"/>
                  <a:pt x="961" y="2580"/>
                  <a:pt x="925" y="2551"/>
                </a:cubicBezTo>
                <a:cubicBezTo>
                  <a:pt x="898" y="2529"/>
                  <a:pt x="869" y="2509"/>
                  <a:pt x="844" y="2484"/>
                </a:cubicBezTo>
                <a:cubicBezTo>
                  <a:pt x="859" y="2384"/>
                  <a:pt x="896" y="2410"/>
                  <a:pt x="1005" y="2404"/>
                </a:cubicBezTo>
                <a:cubicBezTo>
                  <a:pt x="1024" y="2350"/>
                  <a:pt x="1020" y="2305"/>
                  <a:pt x="978" y="2263"/>
                </a:cubicBezTo>
                <a:cubicBezTo>
                  <a:pt x="966" y="2223"/>
                  <a:pt x="985" y="2183"/>
                  <a:pt x="992" y="2143"/>
                </a:cubicBezTo>
                <a:cubicBezTo>
                  <a:pt x="964" y="2133"/>
                  <a:pt x="925" y="2151"/>
                  <a:pt x="905" y="2129"/>
                </a:cubicBezTo>
                <a:cubicBezTo>
                  <a:pt x="888" y="2111"/>
                  <a:pt x="903" y="2080"/>
                  <a:pt x="898" y="2056"/>
                </a:cubicBezTo>
                <a:cubicBezTo>
                  <a:pt x="889" y="2016"/>
                  <a:pt x="801" y="1993"/>
                  <a:pt x="771" y="1989"/>
                </a:cubicBezTo>
                <a:cubicBezTo>
                  <a:pt x="712" y="1968"/>
                  <a:pt x="745" y="1976"/>
                  <a:pt x="670" y="1969"/>
                </a:cubicBezTo>
                <a:cubicBezTo>
                  <a:pt x="638" y="1955"/>
                  <a:pt x="616" y="1933"/>
                  <a:pt x="583" y="1922"/>
                </a:cubicBezTo>
                <a:cubicBezTo>
                  <a:pt x="568" y="1932"/>
                  <a:pt x="561" y="1944"/>
                  <a:pt x="543" y="1929"/>
                </a:cubicBezTo>
                <a:cubicBezTo>
                  <a:pt x="526" y="1915"/>
                  <a:pt x="516" y="1868"/>
                  <a:pt x="516" y="1868"/>
                </a:cubicBezTo>
                <a:cubicBezTo>
                  <a:pt x="500" y="1870"/>
                  <a:pt x="484" y="1870"/>
                  <a:pt x="469" y="1875"/>
                </a:cubicBezTo>
                <a:cubicBezTo>
                  <a:pt x="446" y="1882"/>
                  <a:pt x="439" y="1901"/>
                  <a:pt x="416" y="1908"/>
                </a:cubicBezTo>
                <a:cubicBezTo>
                  <a:pt x="390" y="1884"/>
                  <a:pt x="410" y="1843"/>
                  <a:pt x="382" y="1835"/>
                </a:cubicBezTo>
                <a:cubicBezTo>
                  <a:pt x="363" y="1830"/>
                  <a:pt x="342" y="1830"/>
                  <a:pt x="322" y="1828"/>
                </a:cubicBezTo>
                <a:cubicBezTo>
                  <a:pt x="295" y="1787"/>
                  <a:pt x="240" y="1795"/>
                  <a:pt x="195" y="1788"/>
                </a:cubicBezTo>
                <a:cubicBezTo>
                  <a:pt x="183" y="1784"/>
                  <a:pt x="173" y="1772"/>
                  <a:pt x="161" y="1768"/>
                </a:cubicBezTo>
                <a:cubicBezTo>
                  <a:pt x="112" y="1752"/>
                  <a:pt x="58" y="1757"/>
                  <a:pt x="7" y="1754"/>
                </a:cubicBezTo>
                <a:cubicBezTo>
                  <a:pt x="11" y="1734"/>
                  <a:pt x="19" y="1714"/>
                  <a:pt x="21" y="1694"/>
                </a:cubicBezTo>
                <a:cubicBezTo>
                  <a:pt x="25" y="1647"/>
                  <a:pt x="0" y="1536"/>
                  <a:pt x="67" y="1513"/>
                </a:cubicBezTo>
                <a:cubicBezTo>
                  <a:pt x="85" y="1496"/>
                  <a:pt x="105" y="1494"/>
                  <a:pt x="128" y="1486"/>
                </a:cubicBezTo>
                <a:cubicBezTo>
                  <a:pt x="153" y="1447"/>
                  <a:pt x="185" y="1436"/>
                  <a:pt x="228" y="1420"/>
                </a:cubicBezTo>
                <a:cubicBezTo>
                  <a:pt x="241" y="1415"/>
                  <a:pt x="268" y="1406"/>
                  <a:pt x="268" y="1406"/>
                </a:cubicBezTo>
                <a:cubicBezTo>
                  <a:pt x="283" y="1385"/>
                  <a:pt x="287" y="1360"/>
                  <a:pt x="302" y="1339"/>
                </a:cubicBezTo>
                <a:cubicBezTo>
                  <a:pt x="316" y="1319"/>
                  <a:pt x="339" y="1310"/>
                  <a:pt x="355" y="1292"/>
                </a:cubicBezTo>
                <a:cubicBezTo>
                  <a:pt x="327" y="1284"/>
                  <a:pt x="303" y="1268"/>
                  <a:pt x="275" y="1259"/>
                </a:cubicBezTo>
                <a:cubicBezTo>
                  <a:pt x="262" y="1255"/>
                  <a:pt x="235" y="1245"/>
                  <a:pt x="235" y="1245"/>
                </a:cubicBezTo>
                <a:cubicBezTo>
                  <a:pt x="231" y="1238"/>
                  <a:pt x="227" y="1231"/>
                  <a:pt x="222" y="1225"/>
                </a:cubicBezTo>
                <a:cubicBezTo>
                  <a:pt x="218" y="1220"/>
                  <a:pt x="208" y="1218"/>
                  <a:pt x="208" y="1212"/>
                </a:cubicBezTo>
                <a:cubicBezTo>
                  <a:pt x="208" y="1196"/>
                  <a:pt x="243" y="1193"/>
                  <a:pt x="248" y="1192"/>
                </a:cubicBezTo>
                <a:cubicBezTo>
                  <a:pt x="311" y="1174"/>
                  <a:pt x="196" y="1191"/>
                  <a:pt x="355" y="1178"/>
                </a:cubicBezTo>
                <a:cubicBezTo>
                  <a:pt x="395" y="1153"/>
                  <a:pt x="360" y="1179"/>
                  <a:pt x="389" y="1145"/>
                </a:cubicBezTo>
                <a:cubicBezTo>
                  <a:pt x="399" y="1133"/>
                  <a:pt x="422" y="1111"/>
                  <a:pt x="422" y="1111"/>
                </a:cubicBezTo>
                <a:cubicBezTo>
                  <a:pt x="424" y="1102"/>
                  <a:pt x="422" y="1091"/>
                  <a:pt x="429" y="1085"/>
                </a:cubicBezTo>
                <a:cubicBezTo>
                  <a:pt x="440" y="1076"/>
                  <a:pt x="469" y="1071"/>
                  <a:pt x="469" y="1071"/>
                </a:cubicBezTo>
                <a:cubicBezTo>
                  <a:pt x="495" y="1047"/>
                  <a:pt x="485" y="1041"/>
                  <a:pt x="523" y="1031"/>
                </a:cubicBezTo>
                <a:cubicBezTo>
                  <a:pt x="543" y="1033"/>
                  <a:pt x="563" y="1039"/>
                  <a:pt x="583" y="1038"/>
                </a:cubicBezTo>
                <a:cubicBezTo>
                  <a:pt x="615" y="1036"/>
                  <a:pt x="646" y="978"/>
                  <a:pt x="677" y="957"/>
                </a:cubicBezTo>
                <a:cubicBezTo>
                  <a:pt x="682" y="943"/>
                  <a:pt x="692" y="918"/>
                  <a:pt x="690" y="904"/>
                </a:cubicBezTo>
                <a:cubicBezTo>
                  <a:pt x="685" y="864"/>
                  <a:pt x="639" y="823"/>
                  <a:pt x="603" y="810"/>
                </a:cubicBezTo>
                <a:cubicBezTo>
                  <a:pt x="561" y="745"/>
                  <a:pt x="610" y="832"/>
                  <a:pt x="597" y="770"/>
                </a:cubicBezTo>
                <a:cubicBezTo>
                  <a:pt x="595" y="762"/>
                  <a:pt x="567" y="746"/>
                  <a:pt x="563" y="743"/>
                </a:cubicBezTo>
                <a:cubicBezTo>
                  <a:pt x="551" y="710"/>
                  <a:pt x="554" y="730"/>
                  <a:pt x="570" y="683"/>
                </a:cubicBezTo>
                <a:cubicBezTo>
                  <a:pt x="572" y="676"/>
                  <a:pt x="577" y="663"/>
                  <a:pt x="577" y="663"/>
                </a:cubicBezTo>
                <a:cubicBezTo>
                  <a:pt x="559" y="593"/>
                  <a:pt x="583" y="668"/>
                  <a:pt x="556" y="622"/>
                </a:cubicBezTo>
                <a:cubicBezTo>
                  <a:pt x="540" y="595"/>
                  <a:pt x="541" y="572"/>
                  <a:pt x="516" y="549"/>
                </a:cubicBezTo>
                <a:cubicBezTo>
                  <a:pt x="511" y="496"/>
                  <a:pt x="496" y="476"/>
                  <a:pt x="536" y="448"/>
                </a:cubicBezTo>
                <a:cubicBezTo>
                  <a:pt x="548" y="415"/>
                  <a:pt x="565" y="423"/>
                  <a:pt x="597" y="415"/>
                </a:cubicBezTo>
                <a:cubicBezTo>
                  <a:pt x="613" y="398"/>
                  <a:pt x="622" y="383"/>
                  <a:pt x="630" y="361"/>
                </a:cubicBezTo>
                <a:cubicBezTo>
                  <a:pt x="625" y="328"/>
                  <a:pt x="621" y="304"/>
                  <a:pt x="610" y="274"/>
                </a:cubicBezTo>
                <a:cubicBezTo>
                  <a:pt x="613" y="249"/>
                  <a:pt x="626" y="187"/>
                  <a:pt x="650" y="167"/>
                </a:cubicBezTo>
                <a:cubicBezTo>
                  <a:pt x="653" y="165"/>
                  <a:pt x="687" y="155"/>
                  <a:pt x="690" y="154"/>
                </a:cubicBezTo>
                <a:cubicBezTo>
                  <a:pt x="708" y="136"/>
                  <a:pt x="704" y="120"/>
                  <a:pt x="717" y="100"/>
                </a:cubicBezTo>
                <a:cubicBezTo>
                  <a:pt x="735" y="72"/>
                  <a:pt x="774" y="47"/>
                  <a:pt x="804" y="40"/>
                </a:cubicBezTo>
                <a:cubicBezTo>
                  <a:pt x="823" y="27"/>
                  <a:pt x="839" y="12"/>
                  <a:pt x="858" y="0"/>
                </a:cubicBezTo>
                <a:cubicBezTo>
                  <a:pt x="897" y="12"/>
                  <a:pt x="897" y="47"/>
                  <a:pt x="925" y="73"/>
                </a:cubicBezTo>
                <a:cubicBezTo>
                  <a:pt x="970" y="66"/>
                  <a:pt x="959" y="79"/>
                  <a:pt x="972" y="53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248400" y="5334000"/>
            <a:ext cx="2590800" cy="990600"/>
          </a:xfrm>
          <a:prstGeom prst="rect">
            <a:avLst/>
          </a:prstGeom>
          <a:solidFill>
            <a:srgbClr val="96969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Performance Based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Contract Zone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 flipV="1">
            <a:off x="3657600" y="4648200"/>
            <a:ext cx="25908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381000" y="1295400"/>
            <a:ext cx="1752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Traditional model contracts</a:t>
            </a:r>
          </a:p>
        </p:txBody>
      </p:sp>
      <p:cxnSp>
        <p:nvCxnSpPr>
          <p:cNvPr id="24" name="Straight Arrow Connector 23"/>
          <p:cNvCxnSpPr>
            <a:endCxn id="15" idx="0"/>
          </p:cNvCxnSpPr>
          <p:nvPr/>
        </p:nvCxnSpPr>
        <p:spPr>
          <a:xfrm rot="16200000" flipH="1">
            <a:off x="1405731" y="2328069"/>
            <a:ext cx="1306513" cy="1222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"/>
          <p:cNvSpPr txBox="1">
            <a:spLocks/>
          </p:cNvSpPr>
          <p:nvPr/>
        </p:nvSpPr>
        <p:spPr>
          <a:xfrm>
            <a:off x="8567738" y="6400800"/>
            <a:ext cx="576262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776AF7BC-FAFC-497C-9591-AC9C77C2F96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7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8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8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8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8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8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8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8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8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8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8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8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8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8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8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NRW PBC Contract </a:t>
            </a:r>
            <a:r>
              <a:rPr lang="en-GB" sz="3200" dirty="0"/>
              <a:t>Objectives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Make </a:t>
            </a:r>
            <a:r>
              <a:rPr lang="en-GB" altLang="en-US" sz="2800" dirty="0"/>
              <a:t>use of an outside contractor to reduce </a:t>
            </a:r>
            <a:r>
              <a:rPr lang="en-GB" altLang="en-US" sz="2800" dirty="0" smtClean="0"/>
              <a:t>leakage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Stimulate </a:t>
            </a:r>
            <a:r>
              <a:rPr lang="en-GB" altLang="en-US" sz="2800" dirty="0"/>
              <a:t>competition between contractor and Water Supply </a:t>
            </a:r>
            <a:r>
              <a:rPr lang="en-GB" altLang="en-US" sz="2800" dirty="0" smtClean="0"/>
              <a:t>Company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Get </a:t>
            </a:r>
            <a:r>
              <a:rPr lang="en-GB" altLang="en-US" sz="2800" dirty="0"/>
              <a:t>a better understanding of the cost/benefit ratio of giving the work to an outside </a:t>
            </a:r>
            <a:r>
              <a:rPr lang="en-GB" altLang="en-US" sz="2800" dirty="0" smtClean="0"/>
              <a:t>company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Find </a:t>
            </a:r>
            <a:r>
              <a:rPr lang="en-GB" altLang="en-US" sz="2800" dirty="0"/>
              <a:t>out to what level leakage can realistically be reduced and subsequently </a:t>
            </a:r>
            <a:r>
              <a:rPr lang="en-GB" altLang="en-US" sz="2800" dirty="0" smtClean="0"/>
              <a:t>maintained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Build </a:t>
            </a:r>
            <a:r>
              <a:rPr lang="en-GB" altLang="en-US" sz="2800" dirty="0"/>
              <a:t>local capacity that can later be utilised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Contract Characteristics (1)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Type of contract: </a:t>
            </a:r>
          </a:p>
          <a:p>
            <a:pPr lvl="1"/>
            <a:r>
              <a:rPr lang="en-GB" altLang="en-US" sz="2400" dirty="0"/>
              <a:t>output-based: design, build, operate contract with strong performance </a:t>
            </a:r>
            <a:r>
              <a:rPr lang="en-GB" altLang="en-US" sz="2400" dirty="0" smtClean="0"/>
              <a:t>element</a:t>
            </a:r>
          </a:p>
          <a:p>
            <a:pPr lvl="1"/>
            <a:endParaRPr lang="en-GB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Payment: </a:t>
            </a:r>
          </a:p>
          <a:p>
            <a:pPr lvl="1"/>
            <a:r>
              <a:rPr lang="en-GB" altLang="en-US" sz="2400" dirty="0" smtClean="0"/>
              <a:t>fixed </a:t>
            </a:r>
            <a:r>
              <a:rPr lang="en-GB" altLang="en-US" sz="2400" dirty="0"/>
              <a:t>fee</a:t>
            </a:r>
          </a:p>
          <a:p>
            <a:pPr lvl="1"/>
            <a:r>
              <a:rPr lang="en-GB" altLang="en-US" sz="2400" dirty="0"/>
              <a:t>'Priced Activity Schedule' for DMA establishment (lump sum price per DMA </a:t>
            </a:r>
            <a:r>
              <a:rPr lang="en-GB" altLang="en-US" sz="2400" dirty="0" smtClean="0"/>
              <a:t>established)</a:t>
            </a:r>
            <a:endParaRPr lang="en-GB" altLang="en-US" sz="2400" dirty="0"/>
          </a:p>
          <a:p>
            <a:pPr lvl="1"/>
            <a:r>
              <a:rPr lang="en-GB" altLang="en-US" sz="2400" dirty="0"/>
              <a:t>performance fee per m3 leakage reduction</a:t>
            </a:r>
          </a:p>
          <a:p>
            <a:pPr lvl="1"/>
            <a:r>
              <a:rPr lang="en-GB" altLang="en-US" sz="2400" dirty="0" err="1"/>
              <a:t>BoQ</a:t>
            </a:r>
            <a:r>
              <a:rPr lang="en-GB" altLang="en-US" sz="2400" dirty="0"/>
              <a:t> (supply and installation) for unforeseen works and works to connect new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Contract Characteristics (2)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Contract duration: </a:t>
            </a:r>
          </a:p>
          <a:p>
            <a:pPr lvl="1"/>
            <a:r>
              <a:rPr lang="en-GB" altLang="en-US" dirty="0"/>
              <a:t>4 years + 1 year maintenance </a:t>
            </a:r>
            <a:r>
              <a:rPr lang="en-GB" altLang="en-US" dirty="0" smtClean="0"/>
              <a:t>period</a:t>
            </a:r>
          </a:p>
          <a:p>
            <a:pPr lvl="1"/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Selection process: in two stages</a:t>
            </a:r>
          </a:p>
          <a:p>
            <a:pPr lvl="1"/>
            <a:r>
              <a:rPr lang="en-GB" altLang="en-US" dirty="0"/>
              <a:t>strict qualification process</a:t>
            </a:r>
          </a:p>
          <a:p>
            <a:pPr lvl="1"/>
            <a:r>
              <a:rPr lang="en-GB" altLang="en-US" dirty="0"/>
              <a:t>final selection based on two envelope financial and technical bids.</a:t>
            </a:r>
          </a:p>
          <a:p>
            <a:pPr lvl="1"/>
            <a:r>
              <a:rPr lang="en-GB" altLang="en-US" dirty="0"/>
              <a:t>technical assessment pass/fail</a:t>
            </a:r>
          </a:p>
          <a:p>
            <a:pPr lvl="1"/>
            <a:r>
              <a:rPr lang="en-GB" altLang="en-US" dirty="0"/>
              <a:t>Winner is lowest price from technical pass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Contract Characteristics (3)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Performance Indicator:</a:t>
            </a:r>
          </a:p>
          <a:p>
            <a:pPr lvl="1"/>
            <a:r>
              <a:rPr lang="en-GB" altLang="en-US" dirty="0" smtClean="0"/>
              <a:t>Reduction in physical losses (m3/day)</a:t>
            </a:r>
            <a:endParaRPr lang="en-GB" altLang="en-US" dirty="0"/>
          </a:p>
          <a:p>
            <a:pPr lvl="1"/>
            <a:r>
              <a:rPr lang="en-GB" altLang="en-US" dirty="0"/>
              <a:t>but with a </a:t>
            </a:r>
            <a:r>
              <a:rPr lang="en-GB" altLang="en-US" dirty="0" smtClean="0"/>
              <a:t>provision </a:t>
            </a:r>
            <a:r>
              <a:rPr lang="en-GB" altLang="en-US" dirty="0"/>
              <a:t>for adjustments driven by changes in </a:t>
            </a:r>
            <a:r>
              <a:rPr lang="en-GB" altLang="en-US" dirty="0" smtClean="0"/>
              <a:t>pressure</a:t>
            </a:r>
          </a:p>
          <a:p>
            <a:pPr lvl="1"/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Monitoring: </a:t>
            </a:r>
          </a:p>
          <a:p>
            <a:pPr lvl="1"/>
            <a:r>
              <a:rPr lang="en-GB" altLang="en-US" dirty="0"/>
              <a:t>HCMC Water Supply Company supported by a specialist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Scope of the Contract (1)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971E6-D8D4-4C59-A1A0-5FE329A63D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altLang="en-US" sz="2800" dirty="0"/>
              <a:t>DMA </a:t>
            </a:r>
            <a:r>
              <a:rPr lang="en-GB" altLang="en-US" sz="2800" dirty="0" smtClean="0"/>
              <a:t>establishment:</a:t>
            </a:r>
            <a:endParaRPr lang="en-GB" altLang="en-US" sz="2800" dirty="0"/>
          </a:p>
          <a:p>
            <a:pPr lvl="1"/>
            <a:r>
              <a:rPr lang="en-GB" altLang="en-US" sz="2400" dirty="0"/>
              <a:t>detailed investigations and updating of network drawings</a:t>
            </a:r>
          </a:p>
          <a:p>
            <a:pPr lvl="1"/>
            <a:r>
              <a:rPr lang="en-GB" altLang="en-US" sz="2400" dirty="0"/>
              <a:t>review of DMA plan and submission of recommended changes to WSC (for approval)</a:t>
            </a:r>
          </a:p>
          <a:p>
            <a:pPr lvl="1"/>
            <a:r>
              <a:rPr lang="en-GB" altLang="en-US" sz="2400" dirty="0"/>
              <a:t>preparation of detailed design for DMA establishment</a:t>
            </a:r>
          </a:p>
          <a:p>
            <a:pPr lvl="1"/>
            <a:r>
              <a:rPr lang="en-GB" altLang="en-US" sz="2400" dirty="0"/>
              <a:t>establishment of DMAs including all construction works and installation of meters and pressure reducing valves (incl. supply of materials</a:t>
            </a:r>
            <a:r>
              <a:rPr lang="en-GB" altLang="en-US" sz="2400" dirty="0" smtClean="0"/>
              <a:t>)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Miscellaneous </a:t>
            </a:r>
            <a:r>
              <a:rPr lang="en-GB" altLang="en-US" sz="2800" dirty="0"/>
              <a:t>(supply and installation) for unforeseen works and works to connect new </a:t>
            </a:r>
            <a:r>
              <a:rPr lang="en-GB" altLang="en-US" sz="2800" dirty="0" smtClean="0"/>
              <a:t>customers</a:t>
            </a:r>
            <a:endParaRPr lang="en-GB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Custom 1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 Slides">
  <a:themeElements>
    <a:clrScheme name="World Bank Water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sing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885</TotalTime>
  <Words>1350</Words>
  <Application>Microsoft Office PowerPoint</Application>
  <PresentationFormat>On-screen Show (4:3)</PresentationFormat>
  <Paragraphs>232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MS PGothic</vt:lpstr>
      <vt:lpstr>Andes ExtraLight</vt:lpstr>
      <vt:lpstr>Arial</vt:lpstr>
      <vt:lpstr>Arial Black</vt:lpstr>
      <vt:lpstr>Calibri</vt:lpstr>
      <vt:lpstr>Helv</vt:lpstr>
      <vt:lpstr>Tahoma</vt:lpstr>
      <vt:lpstr>Times New Roman</vt:lpstr>
      <vt:lpstr>Trebuchet MS</vt:lpstr>
      <vt:lpstr>VNI-Cooper</vt:lpstr>
      <vt:lpstr>VNI-Times</vt:lpstr>
      <vt:lpstr>Wingdings</vt:lpstr>
      <vt:lpstr>Title Slide</vt:lpstr>
      <vt:lpstr>Text Slides</vt:lpstr>
      <vt:lpstr>Section Slides</vt:lpstr>
      <vt:lpstr>Closing slide</vt:lpstr>
      <vt:lpstr>Performance Based NRW Reduction Contracts</vt:lpstr>
      <vt:lpstr>Why is NRW reduction so important?</vt:lpstr>
      <vt:lpstr>Context of HoChiMinh City (HCMC)</vt:lpstr>
      <vt:lpstr>PowerPoint Presentation</vt:lpstr>
      <vt:lpstr>NRW PBC Contract Objectives</vt:lpstr>
      <vt:lpstr>Contract Characteristics (1)</vt:lpstr>
      <vt:lpstr>Contract Characteristics (2)</vt:lpstr>
      <vt:lpstr>Contract Characteristics (3)</vt:lpstr>
      <vt:lpstr>Scope of the Contract (1)</vt:lpstr>
      <vt:lpstr>Scope of the Contract (2)</vt:lpstr>
      <vt:lpstr>Leakage Reduction Target</vt:lpstr>
      <vt:lpstr>Performance Monitoring Process</vt:lpstr>
      <vt:lpstr>Ensuring sustainability</vt:lpstr>
      <vt:lpstr>Creating Incentives: Fixed Fee not to exceed 30% of Performance Fee (1)</vt:lpstr>
      <vt:lpstr>Creating Incentives: Fixed Fee not to exceed 30% of Performance Fee (2)</vt:lpstr>
      <vt:lpstr>Creating Incentives: Maintaining focus on leakage</vt:lpstr>
      <vt:lpstr>Overview of Zone 1 </vt:lpstr>
      <vt:lpstr>Key Project Results</vt:lpstr>
      <vt:lpstr>Benefits of Leakage Reduction</vt:lpstr>
      <vt:lpstr>Performance Based Leakage Contract - Some Results - HCMC</vt:lpstr>
      <vt:lpstr>Forward Look for NRW PBCs</vt:lpstr>
      <vt:lpstr>THANK YOU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Zita Marie Julie De Pooter</dc:creator>
  <cp:lastModifiedBy>William Kingdom</cp:lastModifiedBy>
  <cp:revision>73</cp:revision>
  <cp:lastPrinted>2016-04-29T14:02:21Z</cp:lastPrinted>
  <dcterms:created xsi:type="dcterms:W3CDTF">2014-07-28T18:22:11Z</dcterms:created>
  <dcterms:modified xsi:type="dcterms:W3CDTF">2016-04-29T23:07:58Z</dcterms:modified>
</cp:coreProperties>
</file>