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88" r:id="rId2"/>
    <p:sldId id="258" r:id="rId3"/>
    <p:sldId id="486" r:id="rId4"/>
    <p:sldId id="529" r:id="rId5"/>
    <p:sldId id="491" r:id="rId6"/>
    <p:sldId id="535" r:id="rId7"/>
    <p:sldId id="493" r:id="rId8"/>
    <p:sldId id="536" r:id="rId9"/>
    <p:sldId id="479" r:id="rId10"/>
    <p:sldId id="524" r:id="rId11"/>
    <p:sldId id="460" r:id="rId12"/>
    <p:sldId id="265" r:id="rId13"/>
    <p:sldId id="331" r:id="rId14"/>
    <p:sldId id="530" r:id="rId15"/>
    <p:sldId id="534" r:id="rId16"/>
    <p:sldId id="531" r:id="rId17"/>
    <p:sldId id="52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474" autoAdjust="0"/>
  </p:normalViewPr>
  <p:slideViewPr>
    <p:cSldViewPr showGuides="1">
      <p:cViewPr>
        <p:scale>
          <a:sx n="60" d="100"/>
          <a:sy n="60" d="100"/>
        </p:scale>
        <p:origin x="-1656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56932A-E92E-4796-9E01-C4717ACEBDD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8669F8A-66D1-4853-BBFF-9F8E8FE45C9D}">
      <dgm:prSet phldrT="[Text]" custT="1"/>
      <dgm:spPr/>
      <dgm:t>
        <a:bodyPr/>
        <a:lstStyle/>
        <a:p>
          <a:r>
            <a:rPr lang="en-US" sz="2000" dirty="0" smtClean="0"/>
            <a:t>Inefficient Operations</a:t>
          </a:r>
          <a:endParaRPr lang="en-GB" sz="2000" dirty="0"/>
        </a:p>
      </dgm:t>
    </dgm:pt>
    <dgm:pt modelId="{D8E758E6-01C0-49CA-B1F6-DCDE829E68CB}" type="parTrans" cxnId="{0976B185-EE44-4F91-8E4E-D21186848259}">
      <dgm:prSet/>
      <dgm:spPr/>
      <dgm:t>
        <a:bodyPr/>
        <a:lstStyle/>
        <a:p>
          <a:endParaRPr lang="en-GB" sz="2000"/>
        </a:p>
      </dgm:t>
    </dgm:pt>
    <dgm:pt modelId="{BD7A75D9-5862-450E-ACB1-323A4DECFA6D}" type="sibTrans" cxnId="{0976B185-EE44-4F91-8E4E-D21186848259}">
      <dgm:prSet/>
      <dgm:spPr/>
      <dgm:t>
        <a:bodyPr/>
        <a:lstStyle/>
        <a:p>
          <a:endParaRPr lang="en-GB" sz="2000"/>
        </a:p>
      </dgm:t>
    </dgm:pt>
    <dgm:pt modelId="{BC3DEA53-11EE-43C9-BD6B-4EE2D85D67E5}">
      <dgm:prSet phldrT="[Text]" custT="1"/>
      <dgm:spPr/>
      <dgm:t>
        <a:bodyPr/>
        <a:lstStyle/>
        <a:p>
          <a:r>
            <a:rPr lang="en-US" sz="2000" dirty="0" smtClean="0"/>
            <a:t>Poor service</a:t>
          </a:r>
          <a:endParaRPr lang="en-GB" sz="2000" dirty="0"/>
        </a:p>
      </dgm:t>
    </dgm:pt>
    <dgm:pt modelId="{0653556C-FE80-429B-86B6-C9CAA7E3B6C1}" type="parTrans" cxnId="{77A4CDC0-68CB-4E2C-891A-747A917D9FB4}">
      <dgm:prSet/>
      <dgm:spPr/>
      <dgm:t>
        <a:bodyPr/>
        <a:lstStyle/>
        <a:p>
          <a:endParaRPr lang="en-GB" sz="2000"/>
        </a:p>
      </dgm:t>
    </dgm:pt>
    <dgm:pt modelId="{DD9F7C0C-B27A-4F73-AECC-97B039A98ABB}" type="sibTrans" cxnId="{77A4CDC0-68CB-4E2C-891A-747A917D9FB4}">
      <dgm:prSet/>
      <dgm:spPr/>
      <dgm:t>
        <a:bodyPr/>
        <a:lstStyle/>
        <a:p>
          <a:endParaRPr lang="en-GB" sz="2000"/>
        </a:p>
      </dgm:t>
    </dgm:pt>
    <dgm:pt modelId="{76B3D394-E6A7-4FE9-B0BB-16870F5099B9}">
      <dgm:prSet phldrT="[Text]" custT="1"/>
      <dgm:spPr/>
      <dgm:t>
        <a:bodyPr/>
        <a:lstStyle/>
        <a:p>
          <a:r>
            <a:rPr lang="en-US" sz="2000" dirty="0" smtClean="0"/>
            <a:t>Low Investments</a:t>
          </a:r>
          <a:endParaRPr lang="en-GB" sz="2000" dirty="0"/>
        </a:p>
      </dgm:t>
    </dgm:pt>
    <dgm:pt modelId="{22009748-26F7-4E41-AE40-744A01C1D46C}" type="parTrans" cxnId="{C750E770-4B8D-4D7F-93AF-3299F4D41931}">
      <dgm:prSet/>
      <dgm:spPr/>
      <dgm:t>
        <a:bodyPr/>
        <a:lstStyle/>
        <a:p>
          <a:endParaRPr lang="en-GB" sz="2000"/>
        </a:p>
      </dgm:t>
    </dgm:pt>
    <dgm:pt modelId="{16C32A3B-00E8-45C0-9D99-40EC21350958}" type="sibTrans" cxnId="{C750E770-4B8D-4D7F-93AF-3299F4D41931}">
      <dgm:prSet/>
      <dgm:spPr/>
      <dgm:t>
        <a:bodyPr/>
        <a:lstStyle/>
        <a:p>
          <a:endParaRPr lang="en-GB" sz="2000"/>
        </a:p>
      </dgm:t>
    </dgm:pt>
    <dgm:pt modelId="{CF4508E9-DEB8-42DD-B0B7-A57A84A84BD4}">
      <dgm:prSet phldrT="[Text]" custT="1"/>
      <dgm:spPr/>
      <dgm:t>
        <a:bodyPr/>
        <a:lstStyle/>
        <a:p>
          <a:r>
            <a:rPr lang="en-US" sz="2000" dirty="0" smtClean="0"/>
            <a:t>Poor Skills Development</a:t>
          </a:r>
          <a:endParaRPr lang="en-GB" sz="2000" dirty="0"/>
        </a:p>
      </dgm:t>
    </dgm:pt>
    <dgm:pt modelId="{315442A3-083C-4ADA-87B0-067CB864DB03}" type="parTrans" cxnId="{BE13159E-B5D9-423F-9EB6-976F8275D99D}">
      <dgm:prSet/>
      <dgm:spPr/>
      <dgm:t>
        <a:bodyPr/>
        <a:lstStyle/>
        <a:p>
          <a:endParaRPr lang="en-GB" sz="2000"/>
        </a:p>
      </dgm:t>
    </dgm:pt>
    <dgm:pt modelId="{7C2C7361-015A-43DF-84F4-AA2672418914}" type="sibTrans" cxnId="{BE13159E-B5D9-423F-9EB6-976F8275D99D}">
      <dgm:prSet/>
      <dgm:spPr/>
      <dgm:t>
        <a:bodyPr/>
        <a:lstStyle/>
        <a:p>
          <a:endParaRPr lang="en-GB" sz="2000"/>
        </a:p>
      </dgm:t>
    </dgm:pt>
    <dgm:pt modelId="{792D081B-BBA3-4F95-97FC-CD45EDC70337}">
      <dgm:prSet phldrT="[Text]" custT="1"/>
      <dgm:spPr/>
      <dgm:t>
        <a:bodyPr/>
        <a:lstStyle/>
        <a:p>
          <a:r>
            <a:rPr lang="en-US" sz="2000" b="1" dirty="0" smtClean="0"/>
            <a:t>NRW Increases</a:t>
          </a:r>
          <a:endParaRPr lang="en-GB" sz="2000" b="1" dirty="0"/>
        </a:p>
      </dgm:t>
    </dgm:pt>
    <dgm:pt modelId="{A48B2498-F702-4FB4-8AED-4AD6C5231A57}" type="parTrans" cxnId="{83BBF7F0-5080-4718-8A31-4B48A6091F74}">
      <dgm:prSet/>
      <dgm:spPr/>
      <dgm:t>
        <a:bodyPr/>
        <a:lstStyle/>
        <a:p>
          <a:endParaRPr lang="en-GB" sz="2000"/>
        </a:p>
      </dgm:t>
    </dgm:pt>
    <dgm:pt modelId="{1EA90F07-41B7-433E-B6F1-00A65A896419}" type="sibTrans" cxnId="{83BBF7F0-5080-4718-8A31-4B48A6091F74}">
      <dgm:prSet/>
      <dgm:spPr/>
      <dgm:t>
        <a:bodyPr/>
        <a:lstStyle/>
        <a:p>
          <a:endParaRPr lang="en-GB" sz="2000"/>
        </a:p>
      </dgm:t>
    </dgm:pt>
    <dgm:pt modelId="{FB79D1D9-7EE2-4DB3-9037-735DC8CA7CA6}">
      <dgm:prSet custT="1"/>
      <dgm:spPr/>
      <dgm:t>
        <a:bodyPr/>
        <a:lstStyle/>
        <a:p>
          <a:r>
            <a:rPr lang="en-US" sz="2000" dirty="0" smtClean="0"/>
            <a:t>Low Willingness to Pay</a:t>
          </a:r>
          <a:endParaRPr lang="en-GB" sz="2000" dirty="0"/>
        </a:p>
      </dgm:t>
    </dgm:pt>
    <dgm:pt modelId="{B9B912A5-D2C6-4A03-937D-7F025579A07B}" type="parTrans" cxnId="{9FC2AFB7-0CC0-47CA-81AE-5D80E73C463D}">
      <dgm:prSet/>
      <dgm:spPr/>
      <dgm:t>
        <a:bodyPr/>
        <a:lstStyle/>
        <a:p>
          <a:endParaRPr lang="en-GB" sz="2000"/>
        </a:p>
      </dgm:t>
    </dgm:pt>
    <dgm:pt modelId="{19C3F696-E0E0-470B-8AFB-D5F957A1429C}" type="sibTrans" cxnId="{9FC2AFB7-0CC0-47CA-81AE-5D80E73C463D}">
      <dgm:prSet/>
      <dgm:spPr/>
      <dgm:t>
        <a:bodyPr/>
        <a:lstStyle/>
        <a:p>
          <a:endParaRPr lang="en-GB" sz="2000"/>
        </a:p>
      </dgm:t>
    </dgm:pt>
    <dgm:pt modelId="{92825AE5-6891-4C74-B800-49AF2F854945}">
      <dgm:prSet custT="1"/>
      <dgm:spPr/>
      <dgm:t>
        <a:bodyPr/>
        <a:lstStyle/>
        <a:p>
          <a:r>
            <a:rPr lang="en-US" sz="2000" dirty="0" smtClean="0"/>
            <a:t>Customer Dissatisfaction</a:t>
          </a:r>
          <a:endParaRPr lang="en-GB" sz="2000" dirty="0"/>
        </a:p>
      </dgm:t>
    </dgm:pt>
    <dgm:pt modelId="{5340EE3D-03D8-4FC5-94A1-B9E95F1EC152}" type="parTrans" cxnId="{49D20954-69CC-4CA3-9240-D34A376F18B0}">
      <dgm:prSet/>
      <dgm:spPr/>
      <dgm:t>
        <a:bodyPr/>
        <a:lstStyle/>
        <a:p>
          <a:endParaRPr lang="en-GB" sz="2000"/>
        </a:p>
      </dgm:t>
    </dgm:pt>
    <dgm:pt modelId="{F6D35C45-C2C3-49B7-A6D0-D0E1846CF8E7}" type="sibTrans" cxnId="{49D20954-69CC-4CA3-9240-D34A376F18B0}">
      <dgm:prSet/>
      <dgm:spPr/>
      <dgm:t>
        <a:bodyPr/>
        <a:lstStyle/>
        <a:p>
          <a:endParaRPr lang="en-GB" sz="2000"/>
        </a:p>
      </dgm:t>
    </dgm:pt>
    <dgm:pt modelId="{322F903D-5C03-4C71-8994-04649771BEA3}" type="pres">
      <dgm:prSet presAssocID="{7756932A-E92E-4796-9E01-C4717ACEBDDA}" presName="cycle" presStyleCnt="0">
        <dgm:presLayoutVars>
          <dgm:dir/>
          <dgm:resizeHandles val="exact"/>
        </dgm:presLayoutVars>
      </dgm:prSet>
      <dgm:spPr/>
    </dgm:pt>
    <dgm:pt modelId="{DC5DFF1C-57CC-404A-96EF-352D314A6190}" type="pres">
      <dgm:prSet presAssocID="{28669F8A-66D1-4853-BBFF-9F8E8FE45C9D}" presName="dummy" presStyleCnt="0"/>
      <dgm:spPr/>
    </dgm:pt>
    <dgm:pt modelId="{03ECCE18-65CC-40CC-B810-91A372548CCB}" type="pres">
      <dgm:prSet presAssocID="{28669F8A-66D1-4853-BBFF-9F8E8FE45C9D}" presName="node" presStyleLbl="revTx" presStyleIdx="0" presStyleCnt="7" custScaleX="137768">
        <dgm:presLayoutVars>
          <dgm:bulletEnabled val="1"/>
        </dgm:presLayoutVars>
      </dgm:prSet>
      <dgm:spPr/>
    </dgm:pt>
    <dgm:pt modelId="{330AABFF-2C59-4528-AB8A-59D7A0689BBB}" type="pres">
      <dgm:prSet presAssocID="{BD7A75D9-5862-450E-ACB1-323A4DECFA6D}" presName="sibTrans" presStyleLbl="node1" presStyleIdx="0" presStyleCnt="7"/>
      <dgm:spPr/>
    </dgm:pt>
    <dgm:pt modelId="{DFACB2BD-08DD-4C83-8667-CC0A6E83EDCF}" type="pres">
      <dgm:prSet presAssocID="{BC3DEA53-11EE-43C9-BD6B-4EE2D85D67E5}" presName="dummy" presStyleCnt="0"/>
      <dgm:spPr/>
    </dgm:pt>
    <dgm:pt modelId="{5C569A3E-1DFB-4143-AE3D-9DBE3FCD4292}" type="pres">
      <dgm:prSet presAssocID="{BC3DEA53-11EE-43C9-BD6B-4EE2D85D67E5}" presName="node" presStyleLbl="revTx" presStyleIdx="1" presStyleCnt="7">
        <dgm:presLayoutVars>
          <dgm:bulletEnabled val="1"/>
        </dgm:presLayoutVars>
      </dgm:prSet>
      <dgm:spPr/>
    </dgm:pt>
    <dgm:pt modelId="{9A638B9A-326D-40D6-93B8-A81EA100E696}" type="pres">
      <dgm:prSet presAssocID="{DD9F7C0C-B27A-4F73-AECC-97B039A98ABB}" presName="sibTrans" presStyleLbl="node1" presStyleIdx="1" presStyleCnt="7"/>
      <dgm:spPr/>
    </dgm:pt>
    <dgm:pt modelId="{44D0E171-82E1-498F-9AB5-856BD5C62E57}" type="pres">
      <dgm:prSet presAssocID="{92825AE5-6891-4C74-B800-49AF2F854945}" presName="dummy" presStyleCnt="0"/>
      <dgm:spPr/>
    </dgm:pt>
    <dgm:pt modelId="{1862E660-8D30-4FAD-B2C0-7DAC2D7C1BD8}" type="pres">
      <dgm:prSet presAssocID="{92825AE5-6891-4C74-B800-49AF2F854945}" presName="node" presStyleLbl="revTx" presStyleIdx="2" presStyleCnt="7" custScaleX="201662">
        <dgm:presLayoutVars>
          <dgm:bulletEnabled val="1"/>
        </dgm:presLayoutVars>
      </dgm:prSet>
      <dgm:spPr/>
    </dgm:pt>
    <dgm:pt modelId="{9C9A05F4-E332-4BAF-BAF2-F4B1EC76029C}" type="pres">
      <dgm:prSet presAssocID="{F6D35C45-C2C3-49B7-A6D0-D0E1846CF8E7}" presName="sibTrans" presStyleLbl="node1" presStyleIdx="2" presStyleCnt="7"/>
      <dgm:spPr/>
    </dgm:pt>
    <dgm:pt modelId="{850D22F9-C391-408D-86CA-3F5450F4D04A}" type="pres">
      <dgm:prSet presAssocID="{FB79D1D9-7EE2-4DB3-9037-735DC8CA7CA6}" presName="dummy" presStyleCnt="0"/>
      <dgm:spPr/>
    </dgm:pt>
    <dgm:pt modelId="{133D9750-A35A-4389-9D82-B05A7C703051}" type="pres">
      <dgm:prSet presAssocID="{FB79D1D9-7EE2-4DB3-9037-735DC8CA7CA6}" presName="node" presStyleLbl="revTx" presStyleIdx="3" presStyleCnt="7" custScaleX="152450">
        <dgm:presLayoutVars>
          <dgm:bulletEnabled val="1"/>
        </dgm:presLayoutVars>
      </dgm:prSet>
      <dgm:spPr/>
    </dgm:pt>
    <dgm:pt modelId="{24AF9DDE-B051-463F-89EF-F655EB1952F2}" type="pres">
      <dgm:prSet presAssocID="{19C3F696-E0E0-470B-8AFB-D5F957A1429C}" presName="sibTrans" presStyleLbl="node1" presStyleIdx="3" presStyleCnt="7"/>
      <dgm:spPr/>
    </dgm:pt>
    <dgm:pt modelId="{17E3E455-1921-47FE-8444-C5C633FD82A9}" type="pres">
      <dgm:prSet presAssocID="{76B3D394-E6A7-4FE9-B0BB-16870F5099B9}" presName="dummy" presStyleCnt="0"/>
      <dgm:spPr/>
    </dgm:pt>
    <dgm:pt modelId="{380D9B06-0E50-4819-97B5-37593792DD0B}" type="pres">
      <dgm:prSet presAssocID="{76B3D394-E6A7-4FE9-B0BB-16870F5099B9}" presName="node" presStyleLbl="revTx" presStyleIdx="4" presStyleCnt="7" custScaleX="180410">
        <dgm:presLayoutVars>
          <dgm:bulletEnabled val="1"/>
        </dgm:presLayoutVars>
      </dgm:prSet>
      <dgm:spPr/>
    </dgm:pt>
    <dgm:pt modelId="{AEFE6894-ADF2-4EEA-BF94-D78DDF6CE32D}" type="pres">
      <dgm:prSet presAssocID="{16C32A3B-00E8-45C0-9D99-40EC21350958}" presName="sibTrans" presStyleLbl="node1" presStyleIdx="4" presStyleCnt="7"/>
      <dgm:spPr/>
    </dgm:pt>
    <dgm:pt modelId="{2E962CA7-9223-4D2F-8E78-8A01CC2B8E73}" type="pres">
      <dgm:prSet presAssocID="{CF4508E9-DEB8-42DD-B0B7-A57A84A84BD4}" presName="dummy" presStyleCnt="0"/>
      <dgm:spPr/>
    </dgm:pt>
    <dgm:pt modelId="{F7E82082-8E0E-4AAF-B766-38D0CCB6737F}" type="pres">
      <dgm:prSet presAssocID="{CF4508E9-DEB8-42DD-B0B7-A57A84A84BD4}" presName="node" presStyleLbl="revTx" presStyleIdx="5" presStyleCnt="7" custScaleX="2032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F8E7AD-6FF6-4D82-B2ED-741CDA9920FC}" type="pres">
      <dgm:prSet presAssocID="{7C2C7361-015A-43DF-84F4-AA2672418914}" presName="sibTrans" presStyleLbl="node1" presStyleIdx="5" presStyleCnt="7"/>
      <dgm:spPr/>
    </dgm:pt>
    <dgm:pt modelId="{9C3D0F0C-2F08-435B-88C4-450F92AA78D8}" type="pres">
      <dgm:prSet presAssocID="{792D081B-BBA3-4F95-97FC-CD45EDC70337}" presName="dummy" presStyleCnt="0"/>
      <dgm:spPr/>
    </dgm:pt>
    <dgm:pt modelId="{93F138C7-06C1-4295-A241-E30FBC036095}" type="pres">
      <dgm:prSet presAssocID="{792D081B-BBA3-4F95-97FC-CD45EDC70337}" presName="node" presStyleLbl="revTx" presStyleIdx="6" presStyleCnt="7" custScaleX="137767">
        <dgm:presLayoutVars>
          <dgm:bulletEnabled val="1"/>
        </dgm:presLayoutVars>
      </dgm:prSet>
      <dgm:spPr/>
    </dgm:pt>
    <dgm:pt modelId="{99B67BD1-2E79-4EA2-A3D6-82D917D57B76}" type="pres">
      <dgm:prSet presAssocID="{1EA90F07-41B7-433E-B6F1-00A65A896419}" presName="sibTrans" presStyleLbl="node1" presStyleIdx="6" presStyleCnt="7"/>
      <dgm:spPr/>
    </dgm:pt>
  </dgm:ptLst>
  <dgm:cxnLst>
    <dgm:cxn modelId="{77A4CDC0-68CB-4E2C-891A-747A917D9FB4}" srcId="{7756932A-E92E-4796-9E01-C4717ACEBDDA}" destId="{BC3DEA53-11EE-43C9-BD6B-4EE2D85D67E5}" srcOrd="1" destOrd="0" parTransId="{0653556C-FE80-429B-86B6-C9CAA7E3B6C1}" sibTransId="{DD9F7C0C-B27A-4F73-AECC-97B039A98ABB}"/>
    <dgm:cxn modelId="{931EC987-9CB3-43D0-9C1A-15A359B92001}" type="presOf" srcId="{BC3DEA53-11EE-43C9-BD6B-4EE2D85D67E5}" destId="{5C569A3E-1DFB-4143-AE3D-9DBE3FCD4292}" srcOrd="0" destOrd="0" presId="urn:microsoft.com/office/officeart/2005/8/layout/cycle1"/>
    <dgm:cxn modelId="{79509B3C-F1B2-4BC7-B784-262F0DD4CB2F}" type="presOf" srcId="{7756932A-E92E-4796-9E01-C4717ACEBDDA}" destId="{322F903D-5C03-4C71-8994-04649771BEA3}" srcOrd="0" destOrd="0" presId="urn:microsoft.com/office/officeart/2005/8/layout/cycle1"/>
    <dgm:cxn modelId="{BE13159E-B5D9-423F-9EB6-976F8275D99D}" srcId="{7756932A-E92E-4796-9E01-C4717ACEBDDA}" destId="{CF4508E9-DEB8-42DD-B0B7-A57A84A84BD4}" srcOrd="5" destOrd="0" parTransId="{315442A3-083C-4ADA-87B0-067CB864DB03}" sibTransId="{7C2C7361-015A-43DF-84F4-AA2672418914}"/>
    <dgm:cxn modelId="{C657858A-0279-4320-ABC0-66655E0F3704}" type="presOf" srcId="{76B3D394-E6A7-4FE9-B0BB-16870F5099B9}" destId="{380D9B06-0E50-4819-97B5-37593792DD0B}" srcOrd="0" destOrd="0" presId="urn:microsoft.com/office/officeart/2005/8/layout/cycle1"/>
    <dgm:cxn modelId="{08A60D4B-328C-4E28-B218-AF1B17FFBB65}" type="presOf" srcId="{CF4508E9-DEB8-42DD-B0B7-A57A84A84BD4}" destId="{F7E82082-8E0E-4AAF-B766-38D0CCB6737F}" srcOrd="0" destOrd="0" presId="urn:microsoft.com/office/officeart/2005/8/layout/cycle1"/>
    <dgm:cxn modelId="{71ABCD7D-EFA1-4F23-8EE3-83AF338450C9}" type="presOf" srcId="{792D081B-BBA3-4F95-97FC-CD45EDC70337}" destId="{93F138C7-06C1-4295-A241-E30FBC036095}" srcOrd="0" destOrd="0" presId="urn:microsoft.com/office/officeart/2005/8/layout/cycle1"/>
    <dgm:cxn modelId="{C750E770-4B8D-4D7F-93AF-3299F4D41931}" srcId="{7756932A-E92E-4796-9E01-C4717ACEBDDA}" destId="{76B3D394-E6A7-4FE9-B0BB-16870F5099B9}" srcOrd="4" destOrd="0" parTransId="{22009748-26F7-4E41-AE40-744A01C1D46C}" sibTransId="{16C32A3B-00E8-45C0-9D99-40EC21350958}"/>
    <dgm:cxn modelId="{6B5E48C7-C41C-4E76-A9CB-3C3AB83DEABA}" type="presOf" srcId="{16C32A3B-00E8-45C0-9D99-40EC21350958}" destId="{AEFE6894-ADF2-4EEA-BF94-D78DDF6CE32D}" srcOrd="0" destOrd="0" presId="urn:microsoft.com/office/officeart/2005/8/layout/cycle1"/>
    <dgm:cxn modelId="{97E49E6F-E38D-4A98-976A-C7122F36FBC0}" type="presOf" srcId="{92825AE5-6891-4C74-B800-49AF2F854945}" destId="{1862E660-8D30-4FAD-B2C0-7DAC2D7C1BD8}" srcOrd="0" destOrd="0" presId="urn:microsoft.com/office/officeart/2005/8/layout/cycle1"/>
    <dgm:cxn modelId="{267FEDE7-D949-4B1F-AA9A-8E13C87133A1}" type="presOf" srcId="{DD9F7C0C-B27A-4F73-AECC-97B039A98ABB}" destId="{9A638B9A-326D-40D6-93B8-A81EA100E696}" srcOrd="0" destOrd="0" presId="urn:microsoft.com/office/officeart/2005/8/layout/cycle1"/>
    <dgm:cxn modelId="{3F2946C8-1B43-469A-A3F2-68F6F6A791F6}" type="presOf" srcId="{28669F8A-66D1-4853-BBFF-9F8E8FE45C9D}" destId="{03ECCE18-65CC-40CC-B810-91A372548CCB}" srcOrd="0" destOrd="0" presId="urn:microsoft.com/office/officeart/2005/8/layout/cycle1"/>
    <dgm:cxn modelId="{9FC2AFB7-0CC0-47CA-81AE-5D80E73C463D}" srcId="{7756932A-E92E-4796-9E01-C4717ACEBDDA}" destId="{FB79D1D9-7EE2-4DB3-9037-735DC8CA7CA6}" srcOrd="3" destOrd="0" parTransId="{B9B912A5-D2C6-4A03-937D-7F025579A07B}" sibTransId="{19C3F696-E0E0-470B-8AFB-D5F957A1429C}"/>
    <dgm:cxn modelId="{83BBF7F0-5080-4718-8A31-4B48A6091F74}" srcId="{7756932A-E92E-4796-9E01-C4717ACEBDDA}" destId="{792D081B-BBA3-4F95-97FC-CD45EDC70337}" srcOrd="6" destOrd="0" parTransId="{A48B2498-F702-4FB4-8AED-4AD6C5231A57}" sibTransId="{1EA90F07-41B7-433E-B6F1-00A65A896419}"/>
    <dgm:cxn modelId="{94E72668-7CDA-4AF2-9B79-1BC66DADDC72}" type="presOf" srcId="{7C2C7361-015A-43DF-84F4-AA2672418914}" destId="{74F8E7AD-6FF6-4D82-B2ED-741CDA9920FC}" srcOrd="0" destOrd="0" presId="urn:microsoft.com/office/officeart/2005/8/layout/cycle1"/>
    <dgm:cxn modelId="{B4DC7162-6E5B-4A9D-8781-49F52AC24A49}" type="presOf" srcId="{F6D35C45-C2C3-49B7-A6D0-D0E1846CF8E7}" destId="{9C9A05F4-E332-4BAF-BAF2-F4B1EC76029C}" srcOrd="0" destOrd="0" presId="urn:microsoft.com/office/officeart/2005/8/layout/cycle1"/>
    <dgm:cxn modelId="{0976B185-EE44-4F91-8E4E-D21186848259}" srcId="{7756932A-E92E-4796-9E01-C4717ACEBDDA}" destId="{28669F8A-66D1-4853-BBFF-9F8E8FE45C9D}" srcOrd="0" destOrd="0" parTransId="{D8E758E6-01C0-49CA-B1F6-DCDE829E68CB}" sibTransId="{BD7A75D9-5862-450E-ACB1-323A4DECFA6D}"/>
    <dgm:cxn modelId="{80D3B9E4-AFB2-4E44-8925-811FAF5058EE}" type="presOf" srcId="{19C3F696-E0E0-470B-8AFB-D5F957A1429C}" destId="{24AF9DDE-B051-463F-89EF-F655EB1952F2}" srcOrd="0" destOrd="0" presId="urn:microsoft.com/office/officeart/2005/8/layout/cycle1"/>
    <dgm:cxn modelId="{E1CDD7B5-0D36-430E-AD3E-ECBDD5AA1E91}" type="presOf" srcId="{BD7A75D9-5862-450E-ACB1-323A4DECFA6D}" destId="{330AABFF-2C59-4528-AB8A-59D7A0689BBB}" srcOrd="0" destOrd="0" presId="urn:microsoft.com/office/officeart/2005/8/layout/cycle1"/>
    <dgm:cxn modelId="{49D20954-69CC-4CA3-9240-D34A376F18B0}" srcId="{7756932A-E92E-4796-9E01-C4717ACEBDDA}" destId="{92825AE5-6891-4C74-B800-49AF2F854945}" srcOrd="2" destOrd="0" parTransId="{5340EE3D-03D8-4FC5-94A1-B9E95F1EC152}" sibTransId="{F6D35C45-C2C3-49B7-A6D0-D0E1846CF8E7}"/>
    <dgm:cxn modelId="{36634214-3E0B-46AF-AC59-3D2856F1F7FC}" type="presOf" srcId="{FB79D1D9-7EE2-4DB3-9037-735DC8CA7CA6}" destId="{133D9750-A35A-4389-9D82-B05A7C703051}" srcOrd="0" destOrd="0" presId="urn:microsoft.com/office/officeart/2005/8/layout/cycle1"/>
    <dgm:cxn modelId="{4C25317C-7310-4A2A-93F0-1CFC7CFCEB69}" type="presOf" srcId="{1EA90F07-41B7-433E-B6F1-00A65A896419}" destId="{99B67BD1-2E79-4EA2-A3D6-82D917D57B76}" srcOrd="0" destOrd="0" presId="urn:microsoft.com/office/officeart/2005/8/layout/cycle1"/>
    <dgm:cxn modelId="{CFC11D00-1E6D-4122-82C0-6418314D415C}" type="presParOf" srcId="{322F903D-5C03-4C71-8994-04649771BEA3}" destId="{DC5DFF1C-57CC-404A-96EF-352D314A6190}" srcOrd="0" destOrd="0" presId="urn:microsoft.com/office/officeart/2005/8/layout/cycle1"/>
    <dgm:cxn modelId="{EA85A2D4-80BD-42A3-83BA-74D2070497BE}" type="presParOf" srcId="{322F903D-5C03-4C71-8994-04649771BEA3}" destId="{03ECCE18-65CC-40CC-B810-91A372548CCB}" srcOrd="1" destOrd="0" presId="urn:microsoft.com/office/officeart/2005/8/layout/cycle1"/>
    <dgm:cxn modelId="{C4921CBC-2D40-49B9-A4BE-6A63CA0B32F1}" type="presParOf" srcId="{322F903D-5C03-4C71-8994-04649771BEA3}" destId="{330AABFF-2C59-4528-AB8A-59D7A0689BBB}" srcOrd="2" destOrd="0" presId="urn:microsoft.com/office/officeart/2005/8/layout/cycle1"/>
    <dgm:cxn modelId="{B233E3A2-EE60-4A53-9327-3FFFCD7BB85D}" type="presParOf" srcId="{322F903D-5C03-4C71-8994-04649771BEA3}" destId="{DFACB2BD-08DD-4C83-8667-CC0A6E83EDCF}" srcOrd="3" destOrd="0" presId="urn:microsoft.com/office/officeart/2005/8/layout/cycle1"/>
    <dgm:cxn modelId="{188C29AD-DAC4-46FB-B533-4CAF3675DA48}" type="presParOf" srcId="{322F903D-5C03-4C71-8994-04649771BEA3}" destId="{5C569A3E-1DFB-4143-AE3D-9DBE3FCD4292}" srcOrd="4" destOrd="0" presId="urn:microsoft.com/office/officeart/2005/8/layout/cycle1"/>
    <dgm:cxn modelId="{C641B3A7-8766-4AE3-AC47-FE7F501CC951}" type="presParOf" srcId="{322F903D-5C03-4C71-8994-04649771BEA3}" destId="{9A638B9A-326D-40D6-93B8-A81EA100E696}" srcOrd="5" destOrd="0" presId="urn:microsoft.com/office/officeart/2005/8/layout/cycle1"/>
    <dgm:cxn modelId="{498B6304-980D-4CBF-A666-F274B3E73118}" type="presParOf" srcId="{322F903D-5C03-4C71-8994-04649771BEA3}" destId="{44D0E171-82E1-498F-9AB5-856BD5C62E57}" srcOrd="6" destOrd="0" presId="urn:microsoft.com/office/officeart/2005/8/layout/cycle1"/>
    <dgm:cxn modelId="{BED5F441-2355-4552-828F-5470C3A7AE58}" type="presParOf" srcId="{322F903D-5C03-4C71-8994-04649771BEA3}" destId="{1862E660-8D30-4FAD-B2C0-7DAC2D7C1BD8}" srcOrd="7" destOrd="0" presId="urn:microsoft.com/office/officeart/2005/8/layout/cycle1"/>
    <dgm:cxn modelId="{4A226A8B-B6FD-4F29-A8E8-9F0F916A6BB5}" type="presParOf" srcId="{322F903D-5C03-4C71-8994-04649771BEA3}" destId="{9C9A05F4-E332-4BAF-BAF2-F4B1EC76029C}" srcOrd="8" destOrd="0" presId="urn:microsoft.com/office/officeart/2005/8/layout/cycle1"/>
    <dgm:cxn modelId="{A607E9F6-F726-49D2-A620-8748D97A7697}" type="presParOf" srcId="{322F903D-5C03-4C71-8994-04649771BEA3}" destId="{850D22F9-C391-408D-86CA-3F5450F4D04A}" srcOrd="9" destOrd="0" presId="urn:microsoft.com/office/officeart/2005/8/layout/cycle1"/>
    <dgm:cxn modelId="{7263D309-2204-4961-8F13-1A16957C1CC9}" type="presParOf" srcId="{322F903D-5C03-4C71-8994-04649771BEA3}" destId="{133D9750-A35A-4389-9D82-B05A7C703051}" srcOrd="10" destOrd="0" presId="urn:microsoft.com/office/officeart/2005/8/layout/cycle1"/>
    <dgm:cxn modelId="{A5410F36-5441-4BF9-BC36-3F5F57658E7C}" type="presParOf" srcId="{322F903D-5C03-4C71-8994-04649771BEA3}" destId="{24AF9DDE-B051-463F-89EF-F655EB1952F2}" srcOrd="11" destOrd="0" presId="urn:microsoft.com/office/officeart/2005/8/layout/cycle1"/>
    <dgm:cxn modelId="{27010702-4951-46C0-B974-5122F69F315F}" type="presParOf" srcId="{322F903D-5C03-4C71-8994-04649771BEA3}" destId="{17E3E455-1921-47FE-8444-C5C633FD82A9}" srcOrd="12" destOrd="0" presId="urn:microsoft.com/office/officeart/2005/8/layout/cycle1"/>
    <dgm:cxn modelId="{30524E63-DABA-405E-B92D-D3B5CA378A3E}" type="presParOf" srcId="{322F903D-5C03-4C71-8994-04649771BEA3}" destId="{380D9B06-0E50-4819-97B5-37593792DD0B}" srcOrd="13" destOrd="0" presId="urn:microsoft.com/office/officeart/2005/8/layout/cycle1"/>
    <dgm:cxn modelId="{07A30344-3C80-4142-BD4A-70F6E11A9A80}" type="presParOf" srcId="{322F903D-5C03-4C71-8994-04649771BEA3}" destId="{AEFE6894-ADF2-4EEA-BF94-D78DDF6CE32D}" srcOrd="14" destOrd="0" presId="urn:microsoft.com/office/officeart/2005/8/layout/cycle1"/>
    <dgm:cxn modelId="{03A0799F-72B6-4305-836C-30E1ACC2B8F4}" type="presParOf" srcId="{322F903D-5C03-4C71-8994-04649771BEA3}" destId="{2E962CA7-9223-4D2F-8E78-8A01CC2B8E73}" srcOrd="15" destOrd="0" presId="urn:microsoft.com/office/officeart/2005/8/layout/cycle1"/>
    <dgm:cxn modelId="{8B6A14B9-6ADC-415A-931C-32B7140AADE5}" type="presParOf" srcId="{322F903D-5C03-4C71-8994-04649771BEA3}" destId="{F7E82082-8E0E-4AAF-B766-38D0CCB6737F}" srcOrd="16" destOrd="0" presId="urn:microsoft.com/office/officeart/2005/8/layout/cycle1"/>
    <dgm:cxn modelId="{1AB1981C-CE74-4193-881C-412F10F5892E}" type="presParOf" srcId="{322F903D-5C03-4C71-8994-04649771BEA3}" destId="{74F8E7AD-6FF6-4D82-B2ED-741CDA9920FC}" srcOrd="17" destOrd="0" presId="urn:microsoft.com/office/officeart/2005/8/layout/cycle1"/>
    <dgm:cxn modelId="{24A10E3D-3E5D-4DDD-9F70-03D2668C029F}" type="presParOf" srcId="{322F903D-5C03-4C71-8994-04649771BEA3}" destId="{9C3D0F0C-2F08-435B-88C4-450F92AA78D8}" srcOrd="18" destOrd="0" presId="urn:microsoft.com/office/officeart/2005/8/layout/cycle1"/>
    <dgm:cxn modelId="{694763CE-4303-4541-AD62-4C86F3184D73}" type="presParOf" srcId="{322F903D-5C03-4C71-8994-04649771BEA3}" destId="{93F138C7-06C1-4295-A241-E30FBC036095}" srcOrd="19" destOrd="0" presId="urn:microsoft.com/office/officeart/2005/8/layout/cycle1"/>
    <dgm:cxn modelId="{8CB4A786-CA1D-4CAC-9E92-466C84C6BB84}" type="presParOf" srcId="{322F903D-5C03-4C71-8994-04649771BEA3}" destId="{99B67BD1-2E79-4EA2-A3D6-82D917D57B76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CCE18-65CC-40CC-B810-91A372548CCB}">
      <dsp:nvSpPr>
        <dsp:cNvPr id="0" name=""/>
        <dsp:cNvSpPr/>
      </dsp:nvSpPr>
      <dsp:spPr>
        <a:xfrm>
          <a:off x="4611552" y="1471"/>
          <a:ext cx="1210719" cy="878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Inefficient Operations</a:t>
          </a:r>
          <a:endParaRPr lang="en-GB" sz="2000" kern="1200" dirty="0"/>
        </a:p>
      </dsp:txBody>
      <dsp:txXfrm>
        <a:off x="4611552" y="1471"/>
        <a:ext cx="1210719" cy="878810"/>
      </dsp:txXfrm>
    </dsp:sp>
    <dsp:sp modelId="{330AABFF-2C59-4528-AB8A-59D7A0689BBB}">
      <dsp:nvSpPr>
        <dsp:cNvPr id="0" name=""/>
        <dsp:cNvSpPr/>
      </dsp:nvSpPr>
      <dsp:spPr>
        <a:xfrm>
          <a:off x="2033459" y="48185"/>
          <a:ext cx="4552674" cy="4552674"/>
        </a:xfrm>
        <a:prstGeom prst="circularArrow">
          <a:avLst>
            <a:gd name="adj1" fmla="val 3764"/>
            <a:gd name="adj2" fmla="val 234865"/>
            <a:gd name="adj3" fmla="val 19826818"/>
            <a:gd name="adj4" fmla="val 18978409"/>
            <a:gd name="adj5" fmla="val 439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69A3E-1DFB-4143-AE3D-9DBE3FCD4292}">
      <dsp:nvSpPr>
        <dsp:cNvPr id="0" name=""/>
        <dsp:cNvSpPr/>
      </dsp:nvSpPr>
      <dsp:spPr>
        <a:xfrm>
          <a:off x="5908662" y="1419895"/>
          <a:ext cx="878810" cy="878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Poor service</a:t>
          </a:r>
          <a:endParaRPr lang="en-GB" sz="2000" kern="1200" dirty="0"/>
        </a:p>
      </dsp:txBody>
      <dsp:txXfrm>
        <a:off x="5908662" y="1419895"/>
        <a:ext cx="878810" cy="878810"/>
      </dsp:txXfrm>
    </dsp:sp>
    <dsp:sp modelId="{9A638B9A-326D-40D6-93B8-A81EA100E696}">
      <dsp:nvSpPr>
        <dsp:cNvPr id="0" name=""/>
        <dsp:cNvSpPr/>
      </dsp:nvSpPr>
      <dsp:spPr>
        <a:xfrm>
          <a:off x="2033459" y="48185"/>
          <a:ext cx="4552674" cy="4552674"/>
        </a:xfrm>
        <a:prstGeom prst="circularArrow">
          <a:avLst>
            <a:gd name="adj1" fmla="val 3764"/>
            <a:gd name="adj2" fmla="val 234865"/>
            <a:gd name="adj3" fmla="val 1229939"/>
            <a:gd name="adj4" fmla="val 21557548"/>
            <a:gd name="adj5" fmla="val 439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2E660-8D30-4FAD-B2C0-7DAC2D7C1BD8}">
      <dsp:nvSpPr>
        <dsp:cNvPr id="0" name=""/>
        <dsp:cNvSpPr/>
      </dsp:nvSpPr>
      <dsp:spPr>
        <a:xfrm>
          <a:off x="5058249" y="3188640"/>
          <a:ext cx="1772226" cy="878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Customer Dissatisfaction</a:t>
          </a:r>
          <a:endParaRPr lang="en-GB" sz="2000" kern="1200" dirty="0"/>
        </a:p>
      </dsp:txBody>
      <dsp:txXfrm>
        <a:off x="5058249" y="3188640"/>
        <a:ext cx="1772226" cy="878810"/>
      </dsp:txXfrm>
    </dsp:sp>
    <dsp:sp modelId="{9C9A05F4-E332-4BAF-BAF2-F4B1EC76029C}">
      <dsp:nvSpPr>
        <dsp:cNvPr id="0" name=""/>
        <dsp:cNvSpPr/>
      </dsp:nvSpPr>
      <dsp:spPr>
        <a:xfrm>
          <a:off x="2033459" y="48185"/>
          <a:ext cx="4552674" cy="4552674"/>
        </a:xfrm>
        <a:prstGeom prst="circularArrow">
          <a:avLst>
            <a:gd name="adj1" fmla="val 3764"/>
            <a:gd name="adj2" fmla="val 234865"/>
            <a:gd name="adj3" fmla="val 4043879"/>
            <a:gd name="adj4" fmla="val 3388608"/>
            <a:gd name="adj5" fmla="val 439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D9750-A35A-4389-9D82-B05A7C703051}">
      <dsp:nvSpPr>
        <dsp:cNvPr id="0" name=""/>
        <dsp:cNvSpPr/>
      </dsp:nvSpPr>
      <dsp:spPr>
        <a:xfrm>
          <a:off x="3639923" y="3975805"/>
          <a:ext cx="1339746" cy="878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Low Willingness to Pay</a:t>
          </a:r>
          <a:endParaRPr lang="en-GB" sz="2000" kern="1200" dirty="0"/>
        </a:p>
      </dsp:txBody>
      <dsp:txXfrm>
        <a:off x="3639923" y="3975805"/>
        <a:ext cx="1339746" cy="878810"/>
      </dsp:txXfrm>
    </dsp:sp>
    <dsp:sp modelId="{24AF9DDE-B051-463F-89EF-F655EB1952F2}">
      <dsp:nvSpPr>
        <dsp:cNvPr id="0" name=""/>
        <dsp:cNvSpPr/>
      </dsp:nvSpPr>
      <dsp:spPr>
        <a:xfrm>
          <a:off x="2033459" y="48185"/>
          <a:ext cx="4552674" cy="4552674"/>
        </a:xfrm>
        <a:prstGeom prst="circularArrow">
          <a:avLst>
            <a:gd name="adj1" fmla="val 3764"/>
            <a:gd name="adj2" fmla="val 234865"/>
            <a:gd name="adj3" fmla="val 7176527"/>
            <a:gd name="adj4" fmla="val 6521256"/>
            <a:gd name="adj5" fmla="val 439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D9B06-0E50-4819-97B5-37593792DD0B}">
      <dsp:nvSpPr>
        <dsp:cNvPr id="0" name=""/>
        <dsp:cNvSpPr/>
      </dsp:nvSpPr>
      <dsp:spPr>
        <a:xfrm>
          <a:off x="1882500" y="3188640"/>
          <a:ext cx="1585462" cy="878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Low Investments</a:t>
          </a:r>
          <a:endParaRPr lang="en-GB" sz="2000" kern="1200" dirty="0"/>
        </a:p>
      </dsp:txBody>
      <dsp:txXfrm>
        <a:off x="1882500" y="3188640"/>
        <a:ext cx="1585462" cy="878810"/>
      </dsp:txXfrm>
    </dsp:sp>
    <dsp:sp modelId="{AEFE6894-ADF2-4EEA-BF94-D78DDF6CE32D}">
      <dsp:nvSpPr>
        <dsp:cNvPr id="0" name=""/>
        <dsp:cNvSpPr/>
      </dsp:nvSpPr>
      <dsp:spPr>
        <a:xfrm>
          <a:off x="2033459" y="48185"/>
          <a:ext cx="4552674" cy="4552674"/>
        </a:xfrm>
        <a:prstGeom prst="circularArrow">
          <a:avLst>
            <a:gd name="adj1" fmla="val 3764"/>
            <a:gd name="adj2" fmla="val 234865"/>
            <a:gd name="adj3" fmla="val 10607587"/>
            <a:gd name="adj4" fmla="val 9335196"/>
            <a:gd name="adj5" fmla="val 439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82082-8E0E-4AAF-B766-38D0CCB6737F}">
      <dsp:nvSpPr>
        <dsp:cNvPr id="0" name=""/>
        <dsp:cNvSpPr/>
      </dsp:nvSpPr>
      <dsp:spPr>
        <a:xfrm>
          <a:off x="1378435" y="1419895"/>
          <a:ext cx="1786182" cy="878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Poor Skills Development</a:t>
          </a:r>
          <a:endParaRPr lang="en-GB" sz="2000" kern="1200" dirty="0"/>
        </a:p>
      </dsp:txBody>
      <dsp:txXfrm>
        <a:off x="1378435" y="1419895"/>
        <a:ext cx="1786182" cy="878810"/>
      </dsp:txXfrm>
    </dsp:sp>
    <dsp:sp modelId="{74F8E7AD-6FF6-4D82-B2ED-741CDA9920FC}">
      <dsp:nvSpPr>
        <dsp:cNvPr id="0" name=""/>
        <dsp:cNvSpPr/>
      </dsp:nvSpPr>
      <dsp:spPr>
        <a:xfrm>
          <a:off x="2033459" y="48185"/>
          <a:ext cx="4552674" cy="4552674"/>
        </a:xfrm>
        <a:prstGeom prst="circularArrow">
          <a:avLst>
            <a:gd name="adj1" fmla="val 3764"/>
            <a:gd name="adj2" fmla="val 234865"/>
            <a:gd name="adj3" fmla="val 13186726"/>
            <a:gd name="adj4" fmla="val 12338317"/>
            <a:gd name="adj5" fmla="val 439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138C7-06C1-4295-A241-E30FBC036095}">
      <dsp:nvSpPr>
        <dsp:cNvPr id="0" name=""/>
        <dsp:cNvSpPr/>
      </dsp:nvSpPr>
      <dsp:spPr>
        <a:xfrm>
          <a:off x="2797325" y="1471"/>
          <a:ext cx="1210710" cy="878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NRW Increases</a:t>
          </a:r>
          <a:endParaRPr lang="en-GB" sz="2000" b="1" kern="1200" dirty="0"/>
        </a:p>
      </dsp:txBody>
      <dsp:txXfrm>
        <a:off x="2797325" y="1471"/>
        <a:ext cx="1210710" cy="878810"/>
      </dsp:txXfrm>
    </dsp:sp>
    <dsp:sp modelId="{99B67BD1-2E79-4EA2-A3D6-82D917D57B76}">
      <dsp:nvSpPr>
        <dsp:cNvPr id="0" name=""/>
        <dsp:cNvSpPr/>
      </dsp:nvSpPr>
      <dsp:spPr>
        <a:xfrm>
          <a:off x="2033459" y="48185"/>
          <a:ext cx="4552674" cy="4552674"/>
        </a:xfrm>
        <a:prstGeom prst="circularArrow">
          <a:avLst>
            <a:gd name="adj1" fmla="val 3764"/>
            <a:gd name="adj2" fmla="val 234865"/>
            <a:gd name="adj3" fmla="val 16463056"/>
            <a:gd name="adj4" fmla="val 15702072"/>
            <a:gd name="adj5" fmla="val 439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3D1-1520-43DA-ABC8-492AC0D040F8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2569E-766F-4191-866F-A23285FA1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25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076B7-9F40-4BFB-9617-3D459FA04698}" type="slidenum">
              <a:rPr lang="en-AU" altLang="en-US">
                <a:solidFill>
                  <a:prstClr val="black"/>
                </a:solidFill>
              </a:rPr>
              <a:pPr/>
              <a:t>5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Result in</a:t>
            </a:r>
          </a:p>
          <a:p>
            <a:r>
              <a:rPr lang="en-US" altLang="en-US"/>
              <a:t>Contribute to</a:t>
            </a:r>
          </a:p>
          <a:p>
            <a:r>
              <a:rPr lang="en-US" altLang="en-US"/>
              <a:t>Create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076B7-9F40-4BFB-9617-3D459FA04698}" type="slidenum">
              <a:rPr lang="en-AU" altLang="en-US">
                <a:solidFill>
                  <a:prstClr val="black"/>
                </a:solidFill>
              </a:rPr>
              <a:pPr/>
              <a:t>6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Result in</a:t>
            </a:r>
          </a:p>
          <a:p>
            <a:r>
              <a:rPr lang="en-US" altLang="en-US"/>
              <a:t>Contribute to</a:t>
            </a:r>
          </a:p>
          <a:p>
            <a:r>
              <a:rPr lang="en-US" altLang="en-US"/>
              <a:t>Create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58815-35E5-4808-B330-0061F8608763}" type="slidenum">
              <a:rPr lang="en-AU" altLang="en-US">
                <a:solidFill>
                  <a:prstClr val="black"/>
                </a:solidFill>
              </a:rPr>
              <a:pPr/>
              <a:t>7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58815-35E5-4808-B330-0061F8608763}" type="slidenum">
              <a:rPr lang="en-AU" altLang="en-US">
                <a:solidFill>
                  <a:prstClr val="black"/>
                </a:solidFill>
              </a:rPr>
              <a:pPr/>
              <a:t>8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6BDD-3E91-4C69-89BF-E36308B8CFA4}" type="datetime1">
              <a:rPr lang="en-GB" smtClean="0"/>
              <a:t>01/05/2016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Danube Water Conference,  Vienna, Austria, May 12-13,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21BF-68D4-4EC8-ACB9-9C3023D97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4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1252-EE6A-4D0E-91B5-C855430B47C4}" type="datetime1">
              <a:rPr lang="en-GB" smtClean="0"/>
              <a:t>01/05/2016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Danube Water Conference,  Vienna, Austria, May 12-13,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21BF-68D4-4EC8-ACB9-9C3023D97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79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966D-34A6-484B-914B-E1CA66DB88D1}" type="datetime1">
              <a:rPr lang="en-GB" smtClean="0"/>
              <a:t>01/05/2016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Danube Water Conference,  Vienna, Austria, May 12-13,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21BF-68D4-4EC8-ACB9-9C3023D97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71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A892-3BBD-4B50-8177-F8D8D15C4E06}" type="datetime1">
              <a:rPr lang="en-GB" smtClean="0"/>
              <a:t>01/05/2016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Danube Water Conference,  Vienna, Austria, May 12-13,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21BF-68D4-4EC8-ACB9-9C3023D97CBD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4000" cy="451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3097626" y="6309320"/>
            <a:ext cx="3248000" cy="6069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Danube Water Conference, Vienna, Austria, May 12-13, 2016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6705600" y="63935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7F21BF-68D4-4EC8-ACB9-9C3023D97CBD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" y="6409292"/>
            <a:ext cx="1006487" cy="42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0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23C8-B11B-4E6C-8FC2-89114E8B0143}" type="datetime1">
              <a:rPr lang="en-GB" smtClean="0"/>
              <a:t>01/05/2016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Danube Water Conference,  Vienna, Austria, May 12-13,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21BF-68D4-4EC8-ACB9-9C3023D97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2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8D55-85F1-4A4E-8A82-010407E9EDAF}" type="datetime1">
              <a:rPr lang="en-GB" smtClean="0"/>
              <a:t>01/05/2016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Danube Water Conference,  Vienna, Austria, May 12-13, 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21BF-68D4-4EC8-ACB9-9C3023D97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06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0709-181A-4D32-9662-E6D0D7AE1F83}" type="datetime1">
              <a:rPr lang="en-GB" smtClean="0"/>
              <a:t>01/05/2016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Danube Water Conference,  Vienna, Austria, May 12-13, 2016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21BF-68D4-4EC8-ACB9-9C3023D97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98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50DE-AB66-40E5-932F-651ECD9C2BE1}" type="datetime1">
              <a:rPr lang="en-GB" smtClean="0"/>
              <a:t>01/05/2016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Danube Water Conference,  Vienna, Austria, May 12-13, 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21BF-68D4-4EC8-ACB9-9C3023D97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09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712B-6881-465D-9EAC-B56E53D51256}" type="datetime1">
              <a:rPr lang="en-GB" smtClean="0"/>
              <a:t>01/05/2016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Danube Water Conference,  Vienna, Austria, May 12-13, 2016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21BF-68D4-4EC8-ACB9-9C3023D97CB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4000" cy="451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097626" y="6309320"/>
            <a:ext cx="3248000" cy="6069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Danube Water Conference, Vienna, Austria, May 12-13, 2016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705600" y="63935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7F21BF-68D4-4EC8-ACB9-9C3023D97CBD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" y="6409292"/>
            <a:ext cx="1006487" cy="42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6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1AC3-A591-4827-B2F4-E446003F83AD}" type="datetime1">
              <a:rPr lang="en-GB" smtClean="0"/>
              <a:t>01/05/2016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Danube Water Conference,  Vienna, Austria, May 12-13, 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21BF-68D4-4EC8-ACB9-9C3023D97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58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99A4-B91F-4922-BF8A-B2793D5A8ACE}" type="datetime1">
              <a:rPr lang="en-GB" smtClean="0"/>
              <a:t>01/05/2016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Danube Water Conference,  Vienna, Austria, May 12-13, 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21BF-68D4-4EC8-ACB9-9C3023D97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51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E13D-99E1-455B-AB93-51AE2FE1E6C0}" type="datetime1">
              <a:rPr lang="en-GB" smtClean="0"/>
              <a:t>01/05/2016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5226" y="6237312"/>
            <a:ext cx="3248000" cy="6069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Danube Water Conference, </a:t>
            </a:r>
          </a:p>
          <a:p>
            <a:r>
              <a:rPr lang="en-GB" smtClean="0"/>
              <a:t>Vienna, Austria, May 12-13,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15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F7F21BF-68D4-4EC8-ACB9-9C3023D97CB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69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bcharalambous@cytanet.com.c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916832"/>
            <a:ext cx="8769350" cy="204405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411472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GB" altLang="en-US" sz="4000" b="1" dirty="0">
                <a:solidFill>
                  <a:schemeClr val="tx1"/>
                </a:solidFill>
                <a:ea typeface="Myriad Bold" charset="0"/>
                <a:cs typeface="Calibri" pitchFamily="34" charset="0"/>
                <a:sym typeface="Myriad Bold" charset="0"/>
              </a:rPr>
              <a:t>Non-Revenue Water: </a:t>
            </a:r>
            <a:endParaRPr lang="en-GB" altLang="en-US" sz="4000" b="1" dirty="0" smtClean="0">
              <a:solidFill>
                <a:schemeClr val="tx1"/>
              </a:solidFill>
              <a:ea typeface="Myriad Bold" charset="0"/>
              <a:cs typeface="Calibri" pitchFamily="34" charset="0"/>
              <a:sym typeface="Myriad Bold" charset="0"/>
            </a:endParaRPr>
          </a:p>
          <a:p>
            <a:pPr>
              <a:spcBef>
                <a:spcPct val="0"/>
              </a:spcBef>
            </a:pPr>
            <a:r>
              <a:rPr lang="en-GB" altLang="en-US" sz="3600" b="1" dirty="0" smtClean="0">
                <a:solidFill>
                  <a:schemeClr val="tx1"/>
                </a:solidFill>
                <a:ea typeface="Myriad Bold" charset="0"/>
                <a:cs typeface="Calibri" pitchFamily="34" charset="0"/>
                <a:sym typeface="Myriad Bold" charset="0"/>
              </a:rPr>
              <a:t>The </a:t>
            </a:r>
            <a:r>
              <a:rPr lang="en-GB" altLang="en-US" sz="3600" b="1" dirty="0">
                <a:solidFill>
                  <a:schemeClr val="tx1"/>
                </a:solidFill>
                <a:ea typeface="Myriad Bold" charset="0"/>
                <a:cs typeface="Calibri" pitchFamily="34" charset="0"/>
                <a:sym typeface="Myriad Bold" charset="0"/>
              </a:rPr>
              <a:t>cornerstone  in delivering efficient and effective water services</a:t>
            </a:r>
            <a:endParaRPr lang="en-US" altLang="en-US" sz="3600" b="1" dirty="0">
              <a:solidFill>
                <a:schemeClr val="tx1"/>
              </a:solidFill>
              <a:ea typeface="Myriad Bold" charset="0"/>
              <a:cs typeface="Calibri" pitchFamily="34" charset="0"/>
              <a:sym typeface="Myriad Bold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531736" y="4360455"/>
            <a:ext cx="4054475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i="1" dirty="0">
                <a:ea typeface="ヒラギノ角ゴ ProN W3" charset="-128"/>
              </a:rPr>
              <a:t>by</a:t>
            </a:r>
          </a:p>
          <a:p>
            <a:pPr eaLnBrk="1" hangingPunct="1"/>
            <a:endParaRPr lang="en-US" altLang="en-US" sz="1800" i="1" dirty="0">
              <a:ea typeface="ヒラギノ角ゴ ProN W3" charset="-128"/>
            </a:endParaRPr>
          </a:p>
          <a:p>
            <a:pPr algn="ctr" eaLnBrk="1" hangingPunct="1"/>
            <a:r>
              <a:rPr lang="en-US" altLang="en-US" sz="2000" b="1" i="1" dirty="0" smtClean="0">
                <a:ea typeface="ヒラギノ角ゴ ProN W3" charset="-128"/>
              </a:rPr>
              <a:t>Bambos Charalambous</a:t>
            </a:r>
            <a:endParaRPr lang="en-US" altLang="en-US" sz="2000" b="1" i="1" dirty="0">
              <a:ea typeface="ヒラギノ角ゴ ProN W3" charset="-128"/>
            </a:endParaRPr>
          </a:p>
          <a:p>
            <a:pPr algn="ctr" eaLnBrk="1" hangingPunct="1"/>
            <a:r>
              <a:rPr lang="en-US" altLang="en-US" sz="2000" i="1" dirty="0" smtClean="0">
                <a:ea typeface="ヒラギノ角ゴ ProN W3" charset="-128"/>
              </a:rPr>
              <a:t>Past Chair of the IWA </a:t>
            </a:r>
            <a:r>
              <a:rPr lang="en-US" altLang="en-US" sz="2000" i="1" dirty="0" err="1" smtClean="0">
                <a:ea typeface="ヒラギノ角ゴ ProN W3" charset="-128"/>
              </a:rPr>
              <a:t>WLSG</a:t>
            </a:r>
            <a:endParaRPr lang="en-US" altLang="en-US" sz="2000" i="1" dirty="0">
              <a:ea typeface="ヒラギノ角ゴ ProN W3" charset="-128"/>
            </a:endParaRPr>
          </a:p>
          <a:p>
            <a:pPr algn="ctr" eaLnBrk="1" hangingPunct="1"/>
            <a:r>
              <a:rPr lang="en-US" altLang="en-US" sz="2000" i="1" dirty="0" smtClean="0">
                <a:ea typeface="ヒラギノ角ゴ ProN W3" charset="-128"/>
              </a:rPr>
              <a:t>Chair of the IWA </a:t>
            </a:r>
            <a:r>
              <a:rPr lang="en-US" altLang="en-US" sz="2000" i="1" dirty="0" err="1" smtClean="0">
                <a:ea typeface="ヒラギノ角ゴ ProN W3" charset="-128"/>
              </a:rPr>
              <a:t>IWS</a:t>
            </a:r>
            <a:r>
              <a:rPr lang="en-US" altLang="en-US" sz="2000" i="1" dirty="0" smtClean="0">
                <a:ea typeface="ヒラギノ角ゴ ProN W3" charset="-128"/>
              </a:rPr>
              <a:t> TG</a:t>
            </a:r>
          </a:p>
          <a:p>
            <a:pPr algn="ctr" eaLnBrk="1" hangingPunct="1"/>
            <a:r>
              <a:rPr lang="en-US" altLang="en-US" sz="2000" i="1" dirty="0" smtClean="0">
                <a:ea typeface="ヒラギノ角ゴ ProN W3" charset="-128"/>
              </a:rPr>
              <a:t>Fellow of IWA</a:t>
            </a:r>
            <a:endParaRPr lang="en-US" altLang="en-US" sz="2000" i="1" dirty="0">
              <a:ea typeface="ヒラギノ角ゴ ProN W3" charset="-128"/>
            </a:endParaRPr>
          </a:p>
          <a:p>
            <a:pPr algn="ctr" eaLnBrk="1" hangingPunct="1"/>
            <a:r>
              <a:rPr lang="en-US" altLang="en-US" sz="1600" i="1" dirty="0" err="1" smtClean="0">
                <a:ea typeface="ヒラギノ角ゴ ProN W3" charset="-128"/>
              </a:rPr>
              <a:t>HydroControl</a:t>
            </a:r>
            <a:r>
              <a:rPr lang="en-US" altLang="en-US" sz="1600" i="1" dirty="0" smtClean="0">
                <a:ea typeface="ヒラギノ角ゴ ProN W3" charset="-128"/>
              </a:rPr>
              <a:t> Ltd / J2C Water Ltd</a:t>
            </a:r>
            <a:endParaRPr lang="en-US" altLang="en-US" sz="1600" i="1" dirty="0">
              <a:ea typeface="ヒラギノ角ゴ ProN W3" charset="-12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7" y="476671"/>
            <a:ext cx="84502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1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" y="-27384"/>
            <a:ext cx="8820150" cy="850900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latin typeface="Calibri" pitchFamily="34" charset="0"/>
              </a:rPr>
              <a:t>NRW Constituent Components</a:t>
            </a:r>
            <a:endParaRPr lang="en-AU" altLang="en-US" sz="3200" b="1" dirty="0"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738885"/>
              </p:ext>
            </p:extLst>
          </p:nvPr>
        </p:nvGraphicFramePr>
        <p:xfrm>
          <a:off x="323528" y="1052736"/>
          <a:ext cx="8424935" cy="4816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7479"/>
                <a:gridCol w="2463734"/>
                <a:gridCol w="2547488"/>
                <a:gridCol w="2106234"/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System Input Volume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Authorized Consumption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Billed Authorized Consumption</a:t>
                      </a:r>
                      <a:endParaRPr lang="en-GB" sz="2800" dirty="0" smtClean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Revenue</a:t>
                      </a:r>
                      <a:r>
                        <a:rPr lang="en-US" sz="2800" baseline="0" dirty="0" smtClean="0"/>
                        <a:t> Water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Unbilled Authorized Consumption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</a:t>
                      </a:r>
                      <a:r>
                        <a:rPr lang="en-US" sz="2800" dirty="0" smtClean="0"/>
                        <a:t>on </a:t>
                      </a:r>
                      <a:r>
                        <a:rPr lang="en-US" sz="2800" b="1" dirty="0" smtClean="0"/>
                        <a:t>R</a:t>
                      </a:r>
                      <a:r>
                        <a:rPr lang="en-US" sz="2800" dirty="0" smtClean="0"/>
                        <a:t>evenue </a:t>
                      </a:r>
                      <a:r>
                        <a:rPr lang="en-US" sz="2800" b="1" dirty="0" smtClean="0"/>
                        <a:t>W</a:t>
                      </a:r>
                      <a:r>
                        <a:rPr lang="en-US" sz="2800" dirty="0" smtClean="0"/>
                        <a:t>ater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Water Losses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Commercial</a:t>
                      </a:r>
                      <a:r>
                        <a:rPr lang="en-US" sz="2800" baseline="0" dirty="0" smtClean="0"/>
                        <a:t> Losses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11285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Physical Losses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5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8130" y="736270"/>
            <a:ext cx="8942900" cy="5600434"/>
            <a:chOff x="165604" y="564870"/>
            <a:chExt cx="8942900" cy="5600434"/>
          </a:xfrm>
        </p:grpSpPr>
        <p:pic>
          <p:nvPicPr>
            <p:cNvPr id="327684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1" t="3951" r="2604" b="2592"/>
            <a:stretch/>
          </p:blipFill>
          <p:spPr bwMode="auto">
            <a:xfrm>
              <a:off x="165604" y="564870"/>
              <a:ext cx="8740239" cy="5492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7685" name="Text Box 5"/>
            <p:cNvSpPr txBox="1">
              <a:spLocks noChangeArrowheads="1"/>
            </p:cNvSpPr>
            <p:nvPr/>
          </p:nvSpPr>
          <p:spPr bwMode="auto">
            <a:xfrm>
              <a:off x="7703952" y="5949860"/>
              <a:ext cx="1404552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800" dirty="0">
                  <a:latin typeface="Arial" pitchFamily="34" charset="0"/>
                </a:rPr>
                <a:t>Source: McCormack, 2005</a:t>
              </a:r>
              <a:endParaRPr lang="el-GR" altLang="en-US" sz="800" dirty="0">
                <a:latin typeface="Arial" pitchFamily="34" charset="0"/>
              </a:endParaRPr>
            </a:p>
          </p:txBody>
        </p:sp>
      </p:grp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" y="-27384"/>
            <a:ext cx="8820150" cy="850900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latin typeface="Calibri" pitchFamily="34" charset="0"/>
              </a:rPr>
              <a:t>The Centrality of Water Loss Management</a:t>
            </a:r>
            <a:endParaRPr lang="en-AU" altLang="en-US" sz="3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22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7" name="Rectangle 3"/>
          <p:cNvSpPr>
            <a:spLocks noChangeArrowheads="1"/>
          </p:cNvSpPr>
          <p:nvPr/>
        </p:nvSpPr>
        <p:spPr bwMode="auto">
          <a:xfrm>
            <a:off x="431161" y="1268760"/>
            <a:ext cx="825817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639763" indent="-246063" eaLnBrk="0" hangingPunct="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altLang="en-US" sz="2800" dirty="0" smtClean="0">
                <a:latin typeface="+mj-lt"/>
              </a:rPr>
              <a:t>REDUCTION IN:</a:t>
            </a:r>
          </a:p>
          <a:p>
            <a:pPr marL="457200" indent="-457200" eaLnBrk="1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rgbClr val="A50021"/>
                </a:solidFill>
                <a:latin typeface="+mj-lt"/>
              </a:rPr>
              <a:t>Unbilled Authorized Consumption </a:t>
            </a:r>
            <a:r>
              <a:rPr lang="en-US" altLang="en-US" sz="2800" dirty="0">
                <a:latin typeface="+mj-lt"/>
              </a:rPr>
              <a:t>will generate </a:t>
            </a:r>
            <a:r>
              <a:rPr lang="en-US" altLang="en-US" sz="2800" u="sng" dirty="0">
                <a:latin typeface="+mj-lt"/>
              </a:rPr>
              <a:t>more revenues</a:t>
            </a:r>
          </a:p>
          <a:p>
            <a:pPr marL="457200" indent="-457200" eaLnBrk="1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rgbClr val="A50021"/>
                </a:solidFill>
                <a:latin typeface="+mj-lt"/>
              </a:rPr>
              <a:t>Commercial Losses</a:t>
            </a:r>
            <a:r>
              <a:rPr lang="en-US" altLang="en-US" sz="2800" b="1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en-US" altLang="en-US" sz="2800" dirty="0">
                <a:latin typeface="+mj-lt"/>
              </a:rPr>
              <a:t>will generate </a:t>
            </a:r>
            <a:r>
              <a:rPr lang="en-US" altLang="en-US" sz="2800" u="sng" dirty="0">
                <a:latin typeface="+mj-lt"/>
              </a:rPr>
              <a:t>more </a:t>
            </a:r>
            <a:r>
              <a:rPr lang="en-US" altLang="en-US" sz="2800" u="sng" dirty="0" smtClean="0">
                <a:latin typeface="+mj-lt"/>
              </a:rPr>
              <a:t>revenues</a:t>
            </a:r>
          </a:p>
          <a:p>
            <a:pPr marL="457200" indent="-457200" eaLnBrk="1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rgbClr val="A50021"/>
                </a:solidFill>
                <a:latin typeface="+mj-lt"/>
              </a:rPr>
              <a:t>Physical </a:t>
            </a:r>
            <a:r>
              <a:rPr lang="en-US" altLang="en-US" sz="2800" b="1" dirty="0">
                <a:solidFill>
                  <a:srgbClr val="A50021"/>
                </a:solidFill>
                <a:latin typeface="+mj-lt"/>
              </a:rPr>
              <a:t>Losses </a:t>
            </a:r>
            <a:r>
              <a:rPr lang="en-US" altLang="en-US" sz="2800" dirty="0" smtClean="0">
                <a:latin typeface="+mj-lt"/>
              </a:rPr>
              <a:t>will: </a:t>
            </a:r>
            <a:endParaRPr lang="en-US" altLang="en-US" sz="2800" dirty="0">
              <a:latin typeface="+mj-lt"/>
            </a:endParaRPr>
          </a:p>
          <a:p>
            <a:pPr marL="736600" lvl="1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r</a:t>
            </a:r>
            <a:r>
              <a:rPr lang="en-US" altLang="en-US" sz="2800" dirty="0" smtClean="0">
                <a:latin typeface="+mj-lt"/>
              </a:rPr>
              <a:t>esult in </a:t>
            </a:r>
            <a:r>
              <a:rPr lang="en-US" altLang="en-US" sz="2800" u="sng" dirty="0" smtClean="0">
                <a:latin typeface="+mj-lt"/>
              </a:rPr>
              <a:t>more </a:t>
            </a:r>
            <a:r>
              <a:rPr lang="en-US" altLang="en-US" sz="2800" u="sng" dirty="0">
                <a:latin typeface="+mj-lt"/>
              </a:rPr>
              <a:t>water </a:t>
            </a:r>
            <a:r>
              <a:rPr lang="en-US" altLang="en-US" sz="2800" dirty="0" smtClean="0">
                <a:latin typeface="+mj-lt"/>
              </a:rPr>
              <a:t>being available </a:t>
            </a:r>
            <a:r>
              <a:rPr lang="en-US" altLang="en-US" sz="2800" dirty="0">
                <a:latin typeface="+mj-lt"/>
              </a:rPr>
              <a:t>for </a:t>
            </a:r>
            <a:r>
              <a:rPr lang="en-US" altLang="en-US" sz="2800" dirty="0" smtClean="0">
                <a:latin typeface="+mj-lt"/>
              </a:rPr>
              <a:t>consumption or </a:t>
            </a:r>
            <a:r>
              <a:rPr lang="en-US" altLang="en-US" sz="2800" u="sng" dirty="0" smtClean="0">
                <a:latin typeface="+mj-lt"/>
              </a:rPr>
              <a:t>reduction in operating costs</a:t>
            </a:r>
            <a:endParaRPr lang="en-US" altLang="en-US" sz="2800" u="sng" dirty="0">
              <a:latin typeface="+mj-lt"/>
            </a:endParaRPr>
          </a:p>
          <a:p>
            <a:pPr marL="736600" lvl="1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u="sng" dirty="0" smtClean="0">
                <a:latin typeface="+mj-lt"/>
              </a:rPr>
              <a:t>delay </a:t>
            </a:r>
            <a:r>
              <a:rPr lang="en-US" altLang="en-US" sz="2800" u="sng" dirty="0">
                <a:latin typeface="+mj-lt"/>
              </a:rPr>
              <a:t>the need for investments </a:t>
            </a:r>
            <a:r>
              <a:rPr lang="en-US" altLang="en-US" sz="2800" dirty="0">
                <a:latin typeface="+mj-lt"/>
              </a:rPr>
              <a:t>in source development</a:t>
            </a:r>
          </a:p>
          <a:p>
            <a:pPr marL="0" indent="0" eaLnBrk="1" hangingPunct="1">
              <a:spcBef>
                <a:spcPct val="20000"/>
              </a:spcBef>
            </a:pPr>
            <a:endParaRPr lang="en-US" altLang="en-US" sz="2800" dirty="0">
              <a:latin typeface="+mj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17560" y="44624"/>
            <a:ext cx="8458200" cy="864096"/>
          </a:xfrm>
          <a:noFill/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en-US" sz="3200" b="1" dirty="0" smtClean="0">
                <a:latin typeface="Calibri" pitchFamily="34" charset="0"/>
                <a:cs typeface="Arial" charset="0"/>
              </a:rPr>
              <a:t>Non Revenue Water – Key </a:t>
            </a:r>
            <a:r>
              <a:rPr lang="en-US" altLang="en-US" sz="3200" b="1" dirty="0">
                <a:latin typeface="Calibri" pitchFamily="34" charset="0"/>
                <a:cs typeface="Arial" charset="0"/>
              </a:rPr>
              <a:t>M</a:t>
            </a:r>
            <a:r>
              <a:rPr lang="en-US" altLang="en-US" sz="3200" b="1" dirty="0" smtClean="0">
                <a:latin typeface="Calibri" pitchFamily="34" charset="0"/>
                <a:cs typeface="Arial" charset="0"/>
              </a:rPr>
              <a:t>essage</a:t>
            </a:r>
            <a:endParaRPr lang="en-US" altLang="en-US" sz="3200" b="1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3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2406" y="2204864"/>
            <a:ext cx="8458200" cy="11731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prstClr val="black"/>
                </a:solidFill>
              </a:rPr>
              <a:t>Key Challenges – Way Forward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1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8674176" cy="5472608"/>
          </a:xfrm>
        </p:spPr>
        <p:txBody>
          <a:bodyPr>
            <a:noAutofit/>
          </a:bodyPr>
          <a:lstStyle/>
          <a:p>
            <a:r>
              <a:rPr lang="en-GB" sz="2800" dirty="0"/>
              <a:t>High </a:t>
            </a:r>
            <a:r>
              <a:rPr lang="en-GB" sz="2800" dirty="0" smtClean="0"/>
              <a:t>NRW attributed </a:t>
            </a:r>
            <a:r>
              <a:rPr lang="en-GB" sz="2800" dirty="0"/>
              <a:t>both to Physical and Commercial Losses, more than 60% of System Input </a:t>
            </a:r>
            <a:r>
              <a:rPr lang="en-GB" sz="2800" dirty="0" smtClean="0"/>
              <a:t>Volume</a:t>
            </a:r>
          </a:p>
          <a:p>
            <a:r>
              <a:rPr lang="en-GB" sz="2800" dirty="0"/>
              <a:t>Lack of  proper maintenance – Poor pipe network condition - Major replacement needed</a:t>
            </a:r>
          </a:p>
          <a:p>
            <a:r>
              <a:rPr lang="en-GB" sz="2800" dirty="0" smtClean="0"/>
              <a:t>Poor </a:t>
            </a:r>
            <a:r>
              <a:rPr lang="en-GB" sz="2800" dirty="0"/>
              <a:t>metering and inadequate metering policies</a:t>
            </a:r>
          </a:p>
          <a:p>
            <a:r>
              <a:rPr lang="en-GB" sz="2800" dirty="0" smtClean="0"/>
              <a:t>Data </a:t>
            </a:r>
            <a:r>
              <a:rPr lang="en-GB" sz="2800" dirty="0"/>
              <a:t>handling inaccuracies</a:t>
            </a:r>
          </a:p>
          <a:p>
            <a:r>
              <a:rPr lang="en-GB" sz="2800" dirty="0" smtClean="0"/>
              <a:t>Unsatisfactory </a:t>
            </a:r>
            <a:r>
              <a:rPr lang="en-GB" sz="2800" dirty="0"/>
              <a:t>bill </a:t>
            </a:r>
            <a:r>
              <a:rPr lang="en-GB" sz="2800" dirty="0" smtClean="0"/>
              <a:t>collection</a:t>
            </a:r>
          </a:p>
          <a:p>
            <a:r>
              <a:rPr lang="en-GB" sz="2800" dirty="0"/>
              <a:t>Inaccurate </a:t>
            </a:r>
            <a:r>
              <a:rPr lang="en-GB" sz="2800" dirty="0" smtClean="0"/>
              <a:t>network data</a:t>
            </a:r>
          </a:p>
          <a:p>
            <a:r>
              <a:rPr lang="en-US" sz="2800" dirty="0" smtClean="0"/>
              <a:t>Low water tariffs</a:t>
            </a:r>
            <a:endParaRPr lang="en-GB" sz="2800" dirty="0"/>
          </a:p>
          <a:p>
            <a:r>
              <a:rPr lang="en-GB" sz="2800" dirty="0" smtClean="0"/>
              <a:t>Insufficient </a:t>
            </a:r>
            <a:r>
              <a:rPr lang="en-GB" sz="2800" dirty="0"/>
              <a:t>income </a:t>
            </a:r>
            <a:endParaRPr lang="en-GB" sz="2800" dirty="0" smtClean="0"/>
          </a:p>
          <a:p>
            <a:r>
              <a:rPr lang="en-GB" sz="2800" dirty="0" smtClean="0"/>
              <a:t>Lack </a:t>
            </a:r>
            <a:r>
              <a:rPr lang="en-GB" sz="2800" dirty="0"/>
              <a:t>of finances for CAPEX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7296" y="44624"/>
            <a:ext cx="845820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prstClr val="black"/>
                </a:solidFill>
              </a:rPr>
              <a:t>Main Challenges in the Danube Region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1922"/>
            <a:ext cx="2664296" cy="278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9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7296" y="968902"/>
            <a:ext cx="8578850" cy="50403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dirty="0" smtClean="0"/>
              <a:t>Three successive </a:t>
            </a:r>
            <a:r>
              <a:rPr lang="en-GB" altLang="en-US" sz="2800" u="sng" dirty="0" smtClean="0"/>
              <a:t>levels </a:t>
            </a:r>
            <a:r>
              <a:rPr lang="en-GB" altLang="en-US" sz="2800" dirty="0" smtClean="0"/>
              <a:t>of improvement:</a:t>
            </a:r>
          </a:p>
          <a:p>
            <a:pPr>
              <a:buFont typeface="Wingdings" pitchFamily="2" charset="2"/>
              <a:buChar char="Ø"/>
            </a:pPr>
            <a:r>
              <a:rPr lang="en-GB" altLang="en-US" sz="2800" dirty="0" smtClean="0">
                <a:solidFill>
                  <a:srgbClr val="C00000"/>
                </a:solidFill>
              </a:rPr>
              <a:t>First, doing the obvious (simple and cheap):</a:t>
            </a:r>
          </a:p>
          <a:p>
            <a:pPr>
              <a:buFont typeface="Wingdings" pitchFamily="2" charset="2"/>
              <a:buNone/>
            </a:pPr>
            <a:r>
              <a:rPr lang="en-GB" altLang="en-US" sz="2800" dirty="0" smtClean="0">
                <a:solidFill>
                  <a:srgbClr val="C00000"/>
                </a:solidFill>
              </a:rPr>
              <a:t>		</a:t>
            </a:r>
            <a:r>
              <a:rPr lang="en-GB" altLang="en-US" sz="2800" dirty="0" smtClean="0"/>
              <a:t>-Pick the low hanging fruit, quick wins</a:t>
            </a:r>
          </a:p>
          <a:p>
            <a:pPr>
              <a:buFont typeface="Wingdings" pitchFamily="2" charset="2"/>
              <a:buChar char="Ø"/>
            </a:pPr>
            <a:r>
              <a:rPr lang="en-GB" altLang="en-US" sz="2800" dirty="0" smtClean="0">
                <a:solidFill>
                  <a:srgbClr val="C00000"/>
                </a:solidFill>
              </a:rPr>
              <a:t>Second level of action: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GB" altLang="en-US" dirty="0" smtClean="0"/>
              <a:t>	-Drive the system into an improved performance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GB" altLang="en-US" sz="2800" dirty="0" smtClean="0">
                <a:solidFill>
                  <a:srgbClr val="C00000"/>
                </a:solidFill>
              </a:rPr>
              <a:t>Third, the long-term and sustainable stage:</a:t>
            </a:r>
            <a:endParaRPr lang="en-US" altLang="en-US" sz="2800" dirty="0" smtClean="0">
              <a:solidFill>
                <a:srgbClr val="C00000"/>
              </a:solidFill>
            </a:endParaRPr>
          </a:p>
          <a:p>
            <a:pPr marL="457200" lvl="1" indent="0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altLang="en-US" dirty="0" smtClean="0"/>
              <a:t>	-Fine tune and sustain gains</a:t>
            </a:r>
            <a:endParaRPr lang="en-GB" altLang="en-US" dirty="0" smtClean="0"/>
          </a:p>
        </p:txBody>
      </p:sp>
      <p:pic>
        <p:nvPicPr>
          <p:cNvPr id="5" name="Picture 5" descr="C:\Users\Admin\AppData\Local\Microsoft\Windows\Temporary Internet Files\Content.IE5\901E6708\MC900078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53136"/>
            <a:ext cx="29686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716016" y="5229200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7" name="Picture 6" descr="C:\Users\Admin\AppData\Local\Microsoft\Windows\Temporary Internet Files\Content.IE5\RDVPH9I0\MC90007871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1233487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27296" y="44624"/>
            <a:ext cx="845820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prstClr val="black"/>
                </a:solidFill>
              </a:rPr>
              <a:t>Move from </a:t>
            </a:r>
            <a:r>
              <a:rPr lang="en-US" sz="3200" b="1" dirty="0" smtClean="0">
                <a:solidFill>
                  <a:srgbClr val="7030A0"/>
                </a:solidFill>
              </a:rPr>
              <a:t>Passive </a:t>
            </a:r>
            <a:r>
              <a:rPr lang="en-US" sz="3200" b="1" dirty="0" smtClean="0">
                <a:solidFill>
                  <a:prstClr val="black"/>
                </a:solidFill>
              </a:rPr>
              <a:t>to </a:t>
            </a:r>
            <a:r>
              <a:rPr lang="en-US" sz="3200" b="1" dirty="0" smtClean="0">
                <a:solidFill>
                  <a:srgbClr val="C00000"/>
                </a:solidFill>
              </a:rPr>
              <a:t>Active</a:t>
            </a:r>
            <a:r>
              <a:rPr lang="en-US" sz="3200" b="1" dirty="0" smtClean="0">
                <a:solidFill>
                  <a:prstClr val="black"/>
                </a:solidFill>
              </a:rPr>
              <a:t> Mode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7296" y="44624"/>
            <a:ext cx="845820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prstClr val="black"/>
                </a:solidFill>
              </a:rPr>
              <a:t>Driving Change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49263" y="1124744"/>
            <a:ext cx="8243887" cy="49466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olidFill>
                  <a:srgbClr val="C00000"/>
                </a:solidFill>
              </a:rPr>
              <a:t>Management must: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understand and accept challenge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take ownership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show commitment and leadership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12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olidFill>
                  <a:srgbClr val="C00000"/>
                </a:solidFill>
              </a:rPr>
              <a:t>Supporting elements/conditions: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enabling environment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employees, customers on board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mandate, empowerment, capacity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objectives, targets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organization and administration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financial resources, budget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communication inside and outside of the utility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858838" y="26988"/>
            <a:ext cx="74247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6000" b="1">
                <a:solidFill>
                  <a:schemeClr val="bg1"/>
                </a:solidFill>
                <a:latin typeface="Edwardian Script ITC" pitchFamily="66" charset="0"/>
              </a:rPr>
              <a:t>Thank you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07950" y="4514850"/>
            <a:ext cx="359886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0000"/>
                </a:solidFill>
                <a:latin typeface="Calibri" pitchFamily="34" charset="0"/>
              </a:rPr>
              <a:t>Bambos Charalambous</a:t>
            </a:r>
          </a:p>
          <a:p>
            <a:pPr algn="ctr" eaLnBrk="1" hangingPunct="1"/>
            <a:r>
              <a:rPr lang="en-US" altLang="en-US" sz="1600" b="1" i="1" dirty="0" err="1" smtClean="0">
                <a:solidFill>
                  <a:srgbClr val="000000"/>
                </a:solidFill>
                <a:latin typeface="Calibri" pitchFamily="34" charset="0"/>
              </a:rPr>
              <a:t>HydroControl</a:t>
            </a:r>
            <a:r>
              <a:rPr lang="en-US" altLang="en-US" sz="1600" b="1" i="1" dirty="0" smtClean="0">
                <a:solidFill>
                  <a:srgbClr val="000000"/>
                </a:solidFill>
                <a:latin typeface="Calibri" pitchFamily="34" charset="0"/>
              </a:rPr>
              <a:t> Ltd / J2C </a:t>
            </a:r>
            <a:r>
              <a:rPr lang="en-US" altLang="en-US" sz="1600" b="1" i="1" dirty="0">
                <a:solidFill>
                  <a:srgbClr val="000000"/>
                </a:solidFill>
                <a:latin typeface="Calibri" pitchFamily="34" charset="0"/>
              </a:rPr>
              <a:t>Water Ltd</a:t>
            </a:r>
          </a:p>
          <a:p>
            <a:pPr algn="ctr" eaLnBrk="1" hangingPunct="1"/>
            <a:r>
              <a:rPr lang="en-US" altLang="en-US" sz="1600" b="1" i="1" dirty="0">
                <a:solidFill>
                  <a:srgbClr val="000000"/>
                </a:solidFill>
                <a:latin typeface="Calibri" pitchFamily="34" charset="0"/>
              </a:rPr>
              <a:t>Tel.: +357 99 612 109</a:t>
            </a:r>
          </a:p>
          <a:p>
            <a:pPr algn="ctr" eaLnBrk="1" hangingPunct="1"/>
            <a:r>
              <a:rPr lang="en-US" altLang="en-US" sz="1600" b="1" i="1" dirty="0">
                <a:solidFill>
                  <a:srgbClr val="000000"/>
                </a:solidFill>
                <a:latin typeface="Calibri" pitchFamily="34" charset="0"/>
              </a:rPr>
              <a:t>Email: </a:t>
            </a:r>
            <a:r>
              <a:rPr lang="en-US" altLang="en-US" sz="1600" b="1" i="1" dirty="0">
                <a:solidFill>
                  <a:srgbClr val="000000"/>
                </a:solidFill>
                <a:latin typeface="Calibri" pitchFamily="34" charset="0"/>
                <a:hlinkClick r:id="rId2"/>
              </a:rPr>
              <a:t>bcharalambous@cytanet.com.cy</a:t>
            </a:r>
            <a:r>
              <a:rPr lang="en-GB" altLang="en-US" sz="16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en-US" sz="16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1412875"/>
            <a:ext cx="209708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725863"/>
            <a:ext cx="1296988" cy="215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6406" y="47973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000" b="1" dirty="0" smtClean="0"/>
              <a:t>Thank you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34150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0056" y="44624"/>
            <a:ext cx="8458200" cy="792088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/>
              <a:t>“Business as Usual”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96816"/>
            <a:ext cx="3744416" cy="2808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76" y="796816"/>
            <a:ext cx="3744088" cy="2802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90784"/>
            <a:ext cx="3639152" cy="261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/>
              <a:t>“Business as Usual”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65" y="3692497"/>
            <a:ext cx="3732833" cy="2642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8" y="890074"/>
            <a:ext cx="3804234" cy="2896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6" y="3834294"/>
            <a:ext cx="3689460" cy="2501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54268"/>
            <a:ext cx="3888432" cy="282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0056" y="44624"/>
            <a:ext cx="8458200" cy="792088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/>
              <a:t>“Business as Usual”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784718"/>
            <a:ext cx="4112603" cy="3084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784718"/>
            <a:ext cx="4104457" cy="3084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3902558"/>
            <a:ext cx="3888432" cy="250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/>
          <p:cNvCxnSpPr/>
          <p:nvPr/>
        </p:nvCxnSpPr>
        <p:spPr>
          <a:xfrm flipH="1" flipV="1">
            <a:off x="755577" y="1393160"/>
            <a:ext cx="72007" cy="3960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27584" y="5353600"/>
            <a:ext cx="77048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91580" y="1897216"/>
            <a:ext cx="7020780" cy="115212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0800000">
            <a:off x="255013" y="2751064"/>
            <a:ext cx="461665" cy="730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 R W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1609184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High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1234" y="4417496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Low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27100" y="5310367"/>
            <a:ext cx="0" cy="218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629861" y="5349520"/>
            <a:ext cx="269731" cy="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08304" y="5521959"/>
            <a:ext cx="132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TIME - Years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0021" y="57020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4635" y="51442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27296" y="44624"/>
            <a:ext cx="845820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prstClr val="black"/>
                </a:solidFill>
              </a:rPr>
              <a:t>Result of “Business as Usual”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82300" y="2936819"/>
            <a:ext cx="3024336" cy="707886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“Passive Approach” </a:t>
            </a:r>
          </a:p>
          <a:p>
            <a:pPr algn="ctr"/>
            <a:r>
              <a:rPr lang="en-GB" sz="2000" dirty="0" smtClean="0"/>
              <a:t>NRW </a:t>
            </a:r>
            <a:r>
              <a:rPr lang="en-GB" sz="2000" dirty="0"/>
              <a:t>Increases with </a:t>
            </a:r>
            <a:r>
              <a:rPr lang="en-GB" sz="2000" dirty="0" smtClean="0"/>
              <a:t>Time</a:t>
            </a:r>
            <a:endParaRPr lang="en-GB" sz="20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259108" y="2228614"/>
            <a:ext cx="396044" cy="7673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643422" y="4077072"/>
            <a:ext cx="583264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NRW= </a:t>
            </a:r>
          </a:p>
          <a:p>
            <a:pPr algn="ctr"/>
            <a:r>
              <a:rPr lang="en-GB" sz="2400" b="1" dirty="0" smtClean="0"/>
              <a:t>Water which is supplied in to a system but </a:t>
            </a:r>
          </a:p>
          <a:p>
            <a:pPr algn="ctr"/>
            <a:r>
              <a:rPr lang="en-GB" sz="2400" b="1" dirty="0" smtClean="0"/>
              <a:t>does not produce revenue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72900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856" y="0"/>
            <a:ext cx="8229600" cy="1139825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accent4">
                    <a:lumMod val="10000"/>
                  </a:schemeClr>
                </a:solidFill>
              </a:rPr>
              <a:t>A </a:t>
            </a:r>
            <a:r>
              <a:rPr lang="en-US" altLang="en-US" sz="3200" b="1" dirty="0">
                <a:solidFill>
                  <a:srgbClr val="C00000"/>
                </a:solidFill>
              </a:rPr>
              <a:t>Vicious</a:t>
            </a:r>
            <a:r>
              <a:rPr lang="en-US" altLang="en-US" sz="32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altLang="en-US" sz="3200" b="1" dirty="0" smtClean="0">
                <a:solidFill>
                  <a:schemeClr val="accent4">
                    <a:lumMod val="10000"/>
                  </a:schemeClr>
                </a:solidFill>
              </a:rPr>
              <a:t>NRW Cycle</a:t>
            </a:r>
            <a:endParaRPr lang="en-US" altLang="en-US" sz="32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11" y="2492896"/>
            <a:ext cx="2497777" cy="187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46440399"/>
              </p:ext>
            </p:extLst>
          </p:nvPr>
        </p:nvGraphicFramePr>
        <p:xfrm>
          <a:off x="179512" y="1196752"/>
          <a:ext cx="8208912" cy="485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9776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AutoShape 2"/>
          <p:cNvSpPr>
            <a:spLocks noChangeArrowheads="1"/>
          </p:cNvSpPr>
          <p:nvPr/>
        </p:nvSpPr>
        <p:spPr bwMode="auto">
          <a:xfrm flipH="1">
            <a:off x="5373688" y="2716560"/>
            <a:ext cx="1527175" cy="1328737"/>
          </a:xfrm>
          <a:custGeom>
            <a:avLst/>
            <a:gdLst>
              <a:gd name="G0" fmla="+- -11786840 0 0"/>
              <a:gd name="G1" fmla="+- 5814663 0 0"/>
              <a:gd name="G2" fmla="+- -11786840 0 5814663"/>
              <a:gd name="G3" fmla="+- 10800 0 0"/>
              <a:gd name="G4" fmla="+- 0 0 -1178684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179 0 0"/>
              <a:gd name="G9" fmla="+- 0 0 5814663"/>
              <a:gd name="G10" fmla="+- 8179 0 2700"/>
              <a:gd name="G11" fmla="cos G10 -11786840"/>
              <a:gd name="G12" fmla="sin G10 -11786840"/>
              <a:gd name="G13" fmla="cos 13500 -11786840"/>
              <a:gd name="G14" fmla="sin 13500 -11786840"/>
              <a:gd name="G15" fmla="+- G11 10800 0"/>
              <a:gd name="G16" fmla="+- G12 10800 0"/>
              <a:gd name="G17" fmla="+- G13 10800 0"/>
              <a:gd name="G18" fmla="+- G14 10800 0"/>
              <a:gd name="G19" fmla="*/ 8179 1 2"/>
              <a:gd name="G20" fmla="+- G19 5400 0"/>
              <a:gd name="G21" fmla="cos G20 -11786840"/>
              <a:gd name="G22" fmla="sin G20 -11786840"/>
              <a:gd name="G23" fmla="+- G21 10800 0"/>
              <a:gd name="G24" fmla="+- G12 G23 G22"/>
              <a:gd name="G25" fmla="+- G22 G23 G11"/>
              <a:gd name="G26" fmla="cos 10800 -11786840"/>
              <a:gd name="G27" fmla="sin 10800 -11786840"/>
              <a:gd name="G28" fmla="cos 8179 -11786840"/>
              <a:gd name="G29" fmla="sin 8179 -1178684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5814663"/>
              <a:gd name="G36" fmla="sin G34 5814663"/>
              <a:gd name="G37" fmla="+/ 5814663 -1178684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179 G39"/>
              <a:gd name="G43" fmla="sin 817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3238 w 21600"/>
              <a:gd name="T5" fmla="*/ 18511 h 21600"/>
              <a:gd name="T6" fmla="*/ 11011 w 21600"/>
              <a:gd name="T7" fmla="*/ 20287 h 21600"/>
              <a:gd name="T8" fmla="*/ 5073 w 21600"/>
              <a:gd name="T9" fmla="*/ 16640 h 21600"/>
              <a:gd name="T10" fmla="*/ -2700 w 21600"/>
              <a:gd name="T11" fmla="*/ 10765 h 21600"/>
              <a:gd name="T12" fmla="*/ 1320 w 21600"/>
              <a:gd name="T13" fmla="*/ 6764 h 21600"/>
              <a:gd name="T14" fmla="*/ 5321 w 21600"/>
              <a:gd name="T15" fmla="*/ 1078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621" y="10779"/>
                </a:moveTo>
                <a:cubicBezTo>
                  <a:pt x="2621" y="10786"/>
                  <a:pt x="2621" y="10793"/>
                  <a:pt x="2621" y="10799"/>
                </a:cubicBezTo>
                <a:cubicBezTo>
                  <a:pt x="2621" y="15317"/>
                  <a:pt x="6282" y="18979"/>
                  <a:pt x="10800" y="18979"/>
                </a:cubicBezTo>
                <a:cubicBezTo>
                  <a:pt x="10860" y="18979"/>
                  <a:pt x="10921" y="18978"/>
                  <a:pt x="10982" y="18976"/>
                </a:cubicBezTo>
                <a:lnTo>
                  <a:pt x="11040" y="21597"/>
                </a:lnTo>
                <a:cubicBezTo>
                  <a:pt x="10960" y="21599"/>
                  <a:pt x="10880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-1" y="10790"/>
                  <a:pt x="0" y="10781"/>
                  <a:pt x="0" y="10772"/>
                </a:cubicBezTo>
                <a:lnTo>
                  <a:pt x="-2700" y="10765"/>
                </a:lnTo>
                <a:lnTo>
                  <a:pt x="1320" y="6764"/>
                </a:lnTo>
                <a:lnTo>
                  <a:pt x="5321" y="10785"/>
                </a:lnTo>
                <a:lnTo>
                  <a:pt x="2621" y="10779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486403" name="AutoShape 3"/>
          <p:cNvSpPr>
            <a:spLocks noChangeArrowheads="1"/>
          </p:cNvSpPr>
          <p:nvPr/>
        </p:nvSpPr>
        <p:spPr bwMode="auto">
          <a:xfrm flipV="1">
            <a:off x="2173288" y="2259360"/>
            <a:ext cx="1393825" cy="1751012"/>
          </a:xfrm>
          <a:custGeom>
            <a:avLst/>
            <a:gdLst>
              <a:gd name="G0" fmla="+- -5967168 0 0"/>
              <a:gd name="G1" fmla="+- -11787841 0 0"/>
              <a:gd name="G2" fmla="+- -5967168 0 -11787841"/>
              <a:gd name="G3" fmla="+- 10800 0 0"/>
              <a:gd name="G4" fmla="+- 0 0 -596716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226 0 0"/>
              <a:gd name="G9" fmla="+- 0 0 -11787841"/>
              <a:gd name="G10" fmla="+- 8226 0 2700"/>
              <a:gd name="G11" fmla="cos G10 -5967168"/>
              <a:gd name="G12" fmla="sin G10 -5967168"/>
              <a:gd name="G13" fmla="cos 13500 -5967168"/>
              <a:gd name="G14" fmla="sin 13500 -5967168"/>
              <a:gd name="G15" fmla="+- G11 10800 0"/>
              <a:gd name="G16" fmla="+- G12 10800 0"/>
              <a:gd name="G17" fmla="+- G13 10800 0"/>
              <a:gd name="G18" fmla="+- G14 10800 0"/>
              <a:gd name="G19" fmla="*/ 8226 1 2"/>
              <a:gd name="G20" fmla="+- G19 5400 0"/>
              <a:gd name="G21" fmla="cos G20 -5967168"/>
              <a:gd name="G22" fmla="sin G20 -5967168"/>
              <a:gd name="G23" fmla="+- G21 10800 0"/>
              <a:gd name="G24" fmla="+- G12 G23 G22"/>
              <a:gd name="G25" fmla="+- G22 G23 G11"/>
              <a:gd name="G26" fmla="cos 10800 -5967168"/>
              <a:gd name="G27" fmla="sin 10800 -5967168"/>
              <a:gd name="G28" fmla="cos 8226 -5967168"/>
              <a:gd name="G29" fmla="sin 8226 -596716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87841"/>
              <a:gd name="G36" fmla="sin G34 -11787841"/>
              <a:gd name="G37" fmla="+/ -11787841 -596716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226 G39"/>
              <a:gd name="G43" fmla="sin 822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3102 w 21600"/>
              <a:gd name="T5" fmla="*/ 3224 h 21600"/>
              <a:gd name="T6" fmla="*/ 1287 w 21600"/>
              <a:gd name="T7" fmla="*/ 10778 h 21600"/>
              <a:gd name="T8" fmla="*/ 4936 w 21600"/>
              <a:gd name="T9" fmla="*/ 5030 h 21600"/>
              <a:gd name="T10" fmla="*/ 10552 w 21600"/>
              <a:gd name="T11" fmla="*/ -2698 h 21600"/>
              <a:gd name="T12" fmla="*/ 14611 w 21600"/>
              <a:gd name="T13" fmla="*/ 1215 h 21600"/>
              <a:gd name="T14" fmla="*/ 10698 w 21600"/>
              <a:gd name="T15" fmla="*/ 527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649" y="2575"/>
                </a:moveTo>
                <a:cubicBezTo>
                  <a:pt x="6172" y="2657"/>
                  <a:pt x="2584" y="6304"/>
                  <a:pt x="2574" y="10781"/>
                </a:cubicBezTo>
                <a:lnTo>
                  <a:pt x="0" y="10775"/>
                </a:lnTo>
                <a:cubicBezTo>
                  <a:pt x="13" y="4897"/>
                  <a:pt x="4725" y="109"/>
                  <a:pt x="10601" y="1"/>
                </a:cubicBezTo>
                <a:lnTo>
                  <a:pt x="10552" y="-2698"/>
                </a:lnTo>
                <a:lnTo>
                  <a:pt x="14611" y="1215"/>
                </a:lnTo>
                <a:lnTo>
                  <a:pt x="10698" y="5274"/>
                </a:lnTo>
                <a:lnTo>
                  <a:pt x="10649" y="2575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486404" name="Rectangle 4"/>
          <p:cNvSpPr>
            <a:spLocks noChangeArrowheads="1"/>
          </p:cNvSpPr>
          <p:nvPr/>
        </p:nvSpPr>
        <p:spPr bwMode="auto">
          <a:xfrm>
            <a:off x="4984750" y="1641822"/>
            <a:ext cx="3370263" cy="1357313"/>
          </a:xfrm>
          <a:prstGeom prst="rect">
            <a:avLst/>
          </a:prstGeom>
          <a:solidFill>
            <a:srgbClr val="0000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FFFFFF"/>
                </a:solidFill>
              </a:rPr>
              <a:t>Water Utility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FFFFFF"/>
                </a:solidFill>
              </a:rPr>
              <a:t>has increased revenue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FFFFFF"/>
                </a:solidFill>
              </a:rPr>
              <a:t>&amp; financial capacity</a:t>
            </a:r>
          </a:p>
        </p:txBody>
      </p:sp>
      <p:sp>
        <p:nvSpPr>
          <p:cNvPr id="486405" name="Rectangle 5"/>
          <p:cNvSpPr>
            <a:spLocks noChangeArrowheads="1"/>
          </p:cNvSpPr>
          <p:nvPr/>
        </p:nvSpPr>
        <p:spPr bwMode="auto">
          <a:xfrm>
            <a:off x="5170488" y="1816447"/>
            <a:ext cx="3370262" cy="1357313"/>
          </a:xfrm>
          <a:prstGeom prst="rect">
            <a:avLst/>
          </a:prstGeom>
          <a:solidFill>
            <a:srgbClr val="0066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FFFFFF"/>
                </a:solidFill>
              </a:rPr>
              <a:t>Water Utility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FFFFFF"/>
                </a:solidFill>
              </a:rPr>
              <a:t>has increased revenue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FFFFFF"/>
                </a:solidFill>
              </a:rPr>
              <a:t>&amp; financial capacity</a:t>
            </a:r>
          </a:p>
        </p:txBody>
      </p:sp>
      <p:sp>
        <p:nvSpPr>
          <p:cNvPr id="486406" name="Rectangle 6"/>
          <p:cNvSpPr>
            <a:spLocks noChangeArrowheads="1"/>
          </p:cNvSpPr>
          <p:nvPr/>
        </p:nvSpPr>
        <p:spPr bwMode="auto">
          <a:xfrm>
            <a:off x="1349375" y="1645990"/>
            <a:ext cx="2706688" cy="1350962"/>
          </a:xfrm>
          <a:prstGeom prst="rect">
            <a:avLst/>
          </a:prstGeom>
          <a:solidFill>
            <a:srgbClr val="0000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FFFFFF"/>
                </a:solidFill>
              </a:rPr>
              <a:t>Water Utility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FFFFFF"/>
                </a:solidFill>
              </a:rPr>
              <a:t>invests in NRW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FFFFFF"/>
                </a:solidFill>
              </a:rPr>
              <a:t>Reduction</a:t>
            </a:r>
          </a:p>
        </p:txBody>
      </p:sp>
      <p:sp>
        <p:nvSpPr>
          <p:cNvPr id="486407" name="Rectangle 7"/>
          <p:cNvSpPr>
            <a:spLocks noChangeArrowheads="1"/>
          </p:cNvSpPr>
          <p:nvPr/>
        </p:nvSpPr>
        <p:spPr bwMode="auto">
          <a:xfrm>
            <a:off x="1487488" y="1790006"/>
            <a:ext cx="2706687" cy="1350962"/>
          </a:xfrm>
          <a:prstGeom prst="rect">
            <a:avLst/>
          </a:prstGeom>
          <a:solidFill>
            <a:srgbClr val="0066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FFFFFF"/>
                </a:solidFill>
              </a:rPr>
              <a:t>Water Utility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FFFFFF"/>
                </a:solidFill>
              </a:rPr>
              <a:t>invests in NRW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FFFFFF"/>
                </a:solidFill>
              </a:rPr>
              <a:t>Reduction</a:t>
            </a:r>
          </a:p>
        </p:txBody>
      </p:sp>
      <p:sp>
        <p:nvSpPr>
          <p:cNvPr id="486408" name="Rectangle 8"/>
          <p:cNvSpPr>
            <a:spLocks noChangeArrowheads="1"/>
          </p:cNvSpPr>
          <p:nvPr/>
        </p:nvSpPr>
        <p:spPr bwMode="auto">
          <a:xfrm>
            <a:off x="1625600" y="1968847"/>
            <a:ext cx="2706688" cy="1350963"/>
          </a:xfrm>
          <a:prstGeom prst="rect">
            <a:avLst/>
          </a:prstGeom>
          <a:solidFill>
            <a:srgbClr val="66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FFFFFF"/>
                </a:solidFill>
              </a:rPr>
              <a:t>Water Utility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FFFFFF"/>
                </a:solidFill>
              </a:rPr>
              <a:t>invests in NRW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FFFFFF"/>
                </a:solidFill>
              </a:rPr>
              <a:t>Reduction</a:t>
            </a:r>
            <a:endParaRPr lang="en-GB" altLang="en-US" sz="1600" b="1" smtClean="0">
              <a:solidFill>
                <a:srgbClr val="FFFFFF"/>
              </a:solidFill>
            </a:endParaRPr>
          </a:p>
        </p:txBody>
      </p:sp>
      <p:sp>
        <p:nvSpPr>
          <p:cNvPr id="486409" name="AutoShape 9"/>
          <p:cNvSpPr>
            <a:spLocks noChangeArrowheads="1"/>
          </p:cNvSpPr>
          <p:nvPr/>
        </p:nvSpPr>
        <p:spPr bwMode="auto">
          <a:xfrm flipH="1">
            <a:off x="5526088" y="2868960"/>
            <a:ext cx="1527175" cy="1328737"/>
          </a:xfrm>
          <a:custGeom>
            <a:avLst/>
            <a:gdLst>
              <a:gd name="G0" fmla="+- -11786840 0 0"/>
              <a:gd name="G1" fmla="+- 5814663 0 0"/>
              <a:gd name="G2" fmla="+- -11786840 0 5814663"/>
              <a:gd name="G3" fmla="+- 10800 0 0"/>
              <a:gd name="G4" fmla="+- 0 0 -1178684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179 0 0"/>
              <a:gd name="G9" fmla="+- 0 0 5814663"/>
              <a:gd name="G10" fmla="+- 8179 0 2700"/>
              <a:gd name="G11" fmla="cos G10 -11786840"/>
              <a:gd name="G12" fmla="sin G10 -11786840"/>
              <a:gd name="G13" fmla="cos 13500 -11786840"/>
              <a:gd name="G14" fmla="sin 13500 -11786840"/>
              <a:gd name="G15" fmla="+- G11 10800 0"/>
              <a:gd name="G16" fmla="+- G12 10800 0"/>
              <a:gd name="G17" fmla="+- G13 10800 0"/>
              <a:gd name="G18" fmla="+- G14 10800 0"/>
              <a:gd name="G19" fmla="*/ 8179 1 2"/>
              <a:gd name="G20" fmla="+- G19 5400 0"/>
              <a:gd name="G21" fmla="cos G20 -11786840"/>
              <a:gd name="G22" fmla="sin G20 -11786840"/>
              <a:gd name="G23" fmla="+- G21 10800 0"/>
              <a:gd name="G24" fmla="+- G12 G23 G22"/>
              <a:gd name="G25" fmla="+- G22 G23 G11"/>
              <a:gd name="G26" fmla="cos 10800 -11786840"/>
              <a:gd name="G27" fmla="sin 10800 -11786840"/>
              <a:gd name="G28" fmla="cos 8179 -11786840"/>
              <a:gd name="G29" fmla="sin 8179 -1178684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5814663"/>
              <a:gd name="G36" fmla="sin G34 5814663"/>
              <a:gd name="G37" fmla="+/ 5814663 -1178684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179 G39"/>
              <a:gd name="G43" fmla="sin 817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3238 w 21600"/>
              <a:gd name="T5" fmla="*/ 18511 h 21600"/>
              <a:gd name="T6" fmla="*/ 11011 w 21600"/>
              <a:gd name="T7" fmla="*/ 20287 h 21600"/>
              <a:gd name="T8" fmla="*/ 5073 w 21600"/>
              <a:gd name="T9" fmla="*/ 16640 h 21600"/>
              <a:gd name="T10" fmla="*/ -2700 w 21600"/>
              <a:gd name="T11" fmla="*/ 10765 h 21600"/>
              <a:gd name="T12" fmla="*/ 1320 w 21600"/>
              <a:gd name="T13" fmla="*/ 6764 h 21600"/>
              <a:gd name="T14" fmla="*/ 5321 w 21600"/>
              <a:gd name="T15" fmla="*/ 1078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621" y="10779"/>
                </a:moveTo>
                <a:cubicBezTo>
                  <a:pt x="2621" y="10786"/>
                  <a:pt x="2621" y="10793"/>
                  <a:pt x="2621" y="10799"/>
                </a:cubicBezTo>
                <a:cubicBezTo>
                  <a:pt x="2621" y="15317"/>
                  <a:pt x="6282" y="18979"/>
                  <a:pt x="10800" y="18979"/>
                </a:cubicBezTo>
                <a:cubicBezTo>
                  <a:pt x="10860" y="18979"/>
                  <a:pt x="10921" y="18978"/>
                  <a:pt x="10982" y="18976"/>
                </a:cubicBezTo>
                <a:lnTo>
                  <a:pt x="11040" y="21597"/>
                </a:lnTo>
                <a:cubicBezTo>
                  <a:pt x="10960" y="21599"/>
                  <a:pt x="10880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-1" y="10790"/>
                  <a:pt x="0" y="10781"/>
                  <a:pt x="0" y="10772"/>
                </a:cubicBezTo>
                <a:lnTo>
                  <a:pt x="-2700" y="10765"/>
                </a:lnTo>
                <a:lnTo>
                  <a:pt x="1320" y="6764"/>
                </a:lnTo>
                <a:lnTo>
                  <a:pt x="5321" y="10785"/>
                </a:lnTo>
                <a:lnTo>
                  <a:pt x="2621" y="10779"/>
                </a:lnTo>
                <a:close/>
              </a:path>
            </a:pathLst>
          </a:custGeom>
          <a:solidFill>
            <a:srgbClr val="0066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486410" name="AutoShape 10"/>
          <p:cNvSpPr>
            <a:spLocks noChangeArrowheads="1"/>
          </p:cNvSpPr>
          <p:nvPr/>
        </p:nvSpPr>
        <p:spPr bwMode="auto">
          <a:xfrm flipH="1">
            <a:off x="5678488" y="3021360"/>
            <a:ext cx="1527175" cy="1328737"/>
          </a:xfrm>
          <a:custGeom>
            <a:avLst/>
            <a:gdLst>
              <a:gd name="G0" fmla="+- -11786840 0 0"/>
              <a:gd name="G1" fmla="+- 5814663 0 0"/>
              <a:gd name="G2" fmla="+- -11786840 0 5814663"/>
              <a:gd name="G3" fmla="+- 10800 0 0"/>
              <a:gd name="G4" fmla="+- 0 0 -1178684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179 0 0"/>
              <a:gd name="G9" fmla="+- 0 0 5814663"/>
              <a:gd name="G10" fmla="+- 8179 0 2700"/>
              <a:gd name="G11" fmla="cos G10 -11786840"/>
              <a:gd name="G12" fmla="sin G10 -11786840"/>
              <a:gd name="G13" fmla="cos 13500 -11786840"/>
              <a:gd name="G14" fmla="sin 13500 -11786840"/>
              <a:gd name="G15" fmla="+- G11 10800 0"/>
              <a:gd name="G16" fmla="+- G12 10800 0"/>
              <a:gd name="G17" fmla="+- G13 10800 0"/>
              <a:gd name="G18" fmla="+- G14 10800 0"/>
              <a:gd name="G19" fmla="*/ 8179 1 2"/>
              <a:gd name="G20" fmla="+- G19 5400 0"/>
              <a:gd name="G21" fmla="cos G20 -11786840"/>
              <a:gd name="G22" fmla="sin G20 -11786840"/>
              <a:gd name="G23" fmla="+- G21 10800 0"/>
              <a:gd name="G24" fmla="+- G12 G23 G22"/>
              <a:gd name="G25" fmla="+- G22 G23 G11"/>
              <a:gd name="G26" fmla="cos 10800 -11786840"/>
              <a:gd name="G27" fmla="sin 10800 -11786840"/>
              <a:gd name="G28" fmla="cos 8179 -11786840"/>
              <a:gd name="G29" fmla="sin 8179 -1178684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5814663"/>
              <a:gd name="G36" fmla="sin G34 5814663"/>
              <a:gd name="G37" fmla="+/ 5814663 -1178684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179 G39"/>
              <a:gd name="G43" fmla="sin 817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3238 w 21600"/>
              <a:gd name="T5" fmla="*/ 18511 h 21600"/>
              <a:gd name="T6" fmla="*/ 11011 w 21600"/>
              <a:gd name="T7" fmla="*/ 20287 h 21600"/>
              <a:gd name="T8" fmla="*/ 5073 w 21600"/>
              <a:gd name="T9" fmla="*/ 16640 h 21600"/>
              <a:gd name="T10" fmla="*/ -2700 w 21600"/>
              <a:gd name="T11" fmla="*/ 10765 h 21600"/>
              <a:gd name="T12" fmla="*/ 1320 w 21600"/>
              <a:gd name="T13" fmla="*/ 6764 h 21600"/>
              <a:gd name="T14" fmla="*/ 5321 w 21600"/>
              <a:gd name="T15" fmla="*/ 1078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621" y="10779"/>
                </a:moveTo>
                <a:cubicBezTo>
                  <a:pt x="2621" y="10786"/>
                  <a:pt x="2621" y="10793"/>
                  <a:pt x="2621" y="10799"/>
                </a:cubicBezTo>
                <a:cubicBezTo>
                  <a:pt x="2621" y="15317"/>
                  <a:pt x="6282" y="18979"/>
                  <a:pt x="10800" y="18979"/>
                </a:cubicBezTo>
                <a:cubicBezTo>
                  <a:pt x="10860" y="18979"/>
                  <a:pt x="10921" y="18978"/>
                  <a:pt x="10982" y="18976"/>
                </a:cubicBezTo>
                <a:lnTo>
                  <a:pt x="11040" y="21597"/>
                </a:lnTo>
                <a:cubicBezTo>
                  <a:pt x="10960" y="21599"/>
                  <a:pt x="10880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-1" y="10790"/>
                  <a:pt x="0" y="10781"/>
                  <a:pt x="0" y="10772"/>
                </a:cubicBezTo>
                <a:lnTo>
                  <a:pt x="-2700" y="10765"/>
                </a:lnTo>
                <a:lnTo>
                  <a:pt x="1320" y="6764"/>
                </a:lnTo>
                <a:lnTo>
                  <a:pt x="5321" y="10785"/>
                </a:lnTo>
                <a:lnTo>
                  <a:pt x="2621" y="10779"/>
                </a:lnTo>
                <a:close/>
              </a:path>
            </a:pathLst>
          </a:custGeom>
          <a:solidFill>
            <a:srgbClr val="66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486411" name="Rectangle 11"/>
          <p:cNvSpPr>
            <a:spLocks noChangeArrowheads="1"/>
          </p:cNvSpPr>
          <p:nvPr/>
        </p:nvSpPr>
        <p:spPr bwMode="auto">
          <a:xfrm>
            <a:off x="3240088" y="3554760"/>
            <a:ext cx="2695575" cy="882650"/>
          </a:xfrm>
          <a:prstGeom prst="rect">
            <a:avLst/>
          </a:prstGeom>
          <a:solidFill>
            <a:srgbClr val="0000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FFFFFF"/>
                </a:solidFill>
              </a:rPr>
              <a:t>NRW REDUCES</a:t>
            </a:r>
          </a:p>
        </p:txBody>
      </p:sp>
      <p:sp>
        <p:nvSpPr>
          <p:cNvPr id="486412" name="Rectangle 12"/>
          <p:cNvSpPr>
            <a:spLocks noChangeArrowheads="1"/>
          </p:cNvSpPr>
          <p:nvPr/>
        </p:nvSpPr>
        <p:spPr bwMode="auto">
          <a:xfrm>
            <a:off x="3392488" y="3707160"/>
            <a:ext cx="2695575" cy="882650"/>
          </a:xfrm>
          <a:prstGeom prst="rect">
            <a:avLst/>
          </a:prstGeom>
          <a:solidFill>
            <a:srgbClr val="0066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FFFFFF"/>
                </a:solidFill>
              </a:rPr>
              <a:t>NRW REDUCES</a:t>
            </a:r>
          </a:p>
        </p:txBody>
      </p:sp>
      <p:sp>
        <p:nvSpPr>
          <p:cNvPr id="486413" name="Rectangle 13"/>
          <p:cNvSpPr>
            <a:spLocks noChangeArrowheads="1"/>
          </p:cNvSpPr>
          <p:nvPr/>
        </p:nvSpPr>
        <p:spPr bwMode="auto">
          <a:xfrm>
            <a:off x="3544888" y="3859560"/>
            <a:ext cx="2695575" cy="882650"/>
          </a:xfrm>
          <a:prstGeom prst="rect">
            <a:avLst/>
          </a:prstGeom>
          <a:solidFill>
            <a:srgbClr val="66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FFFFFF"/>
                </a:solidFill>
              </a:rPr>
              <a:t>NRW REDUCES</a:t>
            </a:r>
          </a:p>
        </p:txBody>
      </p:sp>
      <p:sp>
        <p:nvSpPr>
          <p:cNvPr id="486414" name="AutoShape 14"/>
          <p:cNvSpPr>
            <a:spLocks noChangeArrowheads="1"/>
          </p:cNvSpPr>
          <p:nvPr/>
        </p:nvSpPr>
        <p:spPr bwMode="auto">
          <a:xfrm flipV="1">
            <a:off x="2325688" y="2411760"/>
            <a:ext cx="1393825" cy="1751012"/>
          </a:xfrm>
          <a:custGeom>
            <a:avLst/>
            <a:gdLst>
              <a:gd name="G0" fmla="+- -5967168 0 0"/>
              <a:gd name="G1" fmla="+- -11787841 0 0"/>
              <a:gd name="G2" fmla="+- -5967168 0 -11787841"/>
              <a:gd name="G3" fmla="+- 10800 0 0"/>
              <a:gd name="G4" fmla="+- 0 0 -596716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226 0 0"/>
              <a:gd name="G9" fmla="+- 0 0 -11787841"/>
              <a:gd name="G10" fmla="+- 8226 0 2700"/>
              <a:gd name="G11" fmla="cos G10 -5967168"/>
              <a:gd name="G12" fmla="sin G10 -5967168"/>
              <a:gd name="G13" fmla="cos 13500 -5967168"/>
              <a:gd name="G14" fmla="sin 13500 -5967168"/>
              <a:gd name="G15" fmla="+- G11 10800 0"/>
              <a:gd name="G16" fmla="+- G12 10800 0"/>
              <a:gd name="G17" fmla="+- G13 10800 0"/>
              <a:gd name="G18" fmla="+- G14 10800 0"/>
              <a:gd name="G19" fmla="*/ 8226 1 2"/>
              <a:gd name="G20" fmla="+- G19 5400 0"/>
              <a:gd name="G21" fmla="cos G20 -5967168"/>
              <a:gd name="G22" fmla="sin G20 -5967168"/>
              <a:gd name="G23" fmla="+- G21 10800 0"/>
              <a:gd name="G24" fmla="+- G12 G23 G22"/>
              <a:gd name="G25" fmla="+- G22 G23 G11"/>
              <a:gd name="G26" fmla="cos 10800 -5967168"/>
              <a:gd name="G27" fmla="sin 10800 -5967168"/>
              <a:gd name="G28" fmla="cos 8226 -5967168"/>
              <a:gd name="G29" fmla="sin 8226 -596716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87841"/>
              <a:gd name="G36" fmla="sin G34 -11787841"/>
              <a:gd name="G37" fmla="+/ -11787841 -596716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226 G39"/>
              <a:gd name="G43" fmla="sin 822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3102 w 21600"/>
              <a:gd name="T5" fmla="*/ 3224 h 21600"/>
              <a:gd name="T6" fmla="*/ 1287 w 21600"/>
              <a:gd name="T7" fmla="*/ 10778 h 21600"/>
              <a:gd name="T8" fmla="*/ 4936 w 21600"/>
              <a:gd name="T9" fmla="*/ 5030 h 21600"/>
              <a:gd name="T10" fmla="*/ 10552 w 21600"/>
              <a:gd name="T11" fmla="*/ -2698 h 21600"/>
              <a:gd name="T12" fmla="*/ 14611 w 21600"/>
              <a:gd name="T13" fmla="*/ 1215 h 21600"/>
              <a:gd name="T14" fmla="*/ 10698 w 21600"/>
              <a:gd name="T15" fmla="*/ 527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649" y="2575"/>
                </a:moveTo>
                <a:cubicBezTo>
                  <a:pt x="6172" y="2657"/>
                  <a:pt x="2584" y="6304"/>
                  <a:pt x="2574" y="10781"/>
                </a:cubicBezTo>
                <a:lnTo>
                  <a:pt x="0" y="10775"/>
                </a:lnTo>
                <a:cubicBezTo>
                  <a:pt x="13" y="4897"/>
                  <a:pt x="4725" y="109"/>
                  <a:pt x="10601" y="1"/>
                </a:cubicBezTo>
                <a:lnTo>
                  <a:pt x="10552" y="-2698"/>
                </a:lnTo>
                <a:lnTo>
                  <a:pt x="14611" y="1215"/>
                </a:lnTo>
                <a:lnTo>
                  <a:pt x="10698" y="5274"/>
                </a:lnTo>
                <a:lnTo>
                  <a:pt x="10649" y="2575"/>
                </a:lnTo>
                <a:close/>
              </a:path>
            </a:pathLst>
          </a:custGeom>
          <a:solidFill>
            <a:srgbClr val="0066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486415" name="AutoShape 15"/>
          <p:cNvSpPr>
            <a:spLocks noChangeArrowheads="1"/>
          </p:cNvSpPr>
          <p:nvPr/>
        </p:nvSpPr>
        <p:spPr bwMode="auto">
          <a:xfrm flipV="1">
            <a:off x="2478088" y="2564160"/>
            <a:ext cx="1393825" cy="1751012"/>
          </a:xfrm>
          <a:custGeom>
            <a:avLst/>
            <a:gdLst>
              <a:gd name="G0" fmla="+- -5967168 0 0"/>
              <a:gd name="G1" fmla="+- -11787841 0 0"/>
              <a:gd name="G2" fmla="+- -5967168 0 -11787841"/>
              <a:gd name="G3" fmla="+- 10800 0 0"/>
              <a:gd name="G4" fmla="+- 0 0 -596716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226 0 0"/>
              <a:gd name="G9" fmla="+- 0 0 -11787841"/>
              <a:gd name="G10" fmla="+- 8226 0 2700"/>
              <a:gd name="G11" fmla="cos G10 -5967168"/>
              <a:gd name="G12" fmla="sin G10 -5967168"/>
              <a:gd name="G13" fmla="cos 13500 -5967168"/>
              <a:gd name="G14" fmla="sin 13500 -5967168"/>
              <a:gd name="G15" fmla="+- G11 10800 0"/>
              <a:gd name="G16" fmla="+- G12 10800 0"/>
              <a:gd name="G17" fmla="+- G13 10800 0"/>
              <a:gd name="G18" fmla="+- G14 10800 0"/>
              <a:gd name="G19" fmla="*/ 8226 1 2"/>
              <a:gd name="G20" fmla="+- G19 5400 0"/>
              <a:gd name="G21" fmla="cos G20 -5967168"/>
              <a:gd name="G22" fmla="sin G20 -5967168"/>
              <a:gd name="G23" fmla="+- G21 10800 0"/>
              <a:gd name="G24" fmla="+- G12 G23 G22"/>
              <a:gd name="G25" fmla="+- G22 G23 G11"/>
              <a:gd name="G26" fmla="cos 10800 -5967168"/>
              <a:gd name="G27" fmla="sin 10800 -5967168"/>
              <a:gd name="G28" fmla="cos 8226 -5967168"/>
              <a:gd name="G29" fmla="sin 8226 -596716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87841"/>
              <a:gd name="G36" fmla="sin G34 -11787841"/>
              <a:gd name="G37" fmla="+/ -11787841 -596716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226 G39"/>
              <a:gd name="G43" fmla="sin 822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3102 w 21600"/>
              <a:gd name="T5" fmla="*/ 3224 h 21600"/>
              <a:gd name="T6" fmla="*/ 1287 w 21600"/>
              <a:gd name="T7" fmla="*/ 10778 h 21600"/>
              <a:gd name="T8" fmla="*/ 4936 w 21600"/>
              <a:gd name="T9" fmla="*/ 5030 h 21600"/>
              <a:gd name="T10" fmla="*/ 10552 w 21600"/>
              <a:gd name="T11" fmla="*/ -2698 h 21600"/>
              <a:gd name="T12" fmla="*/ 14611 w 21600"/>
              <a:gd name="T13" fmla="*/ 1215 h 21600"/>
              <a:gd name="T14" fmla="*/ 10698 w 21600"/>
              <a:gd name="T15" fmla="*/ 527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649" y="2575"/>
                </a:moveTo>
                <a:cubicBezTo>
                  <a:pt x="6172" y="2657"/>
                  <a:pt x="2584" y="6304"/>
                  <a:pt x="2574" y="10781"/>
                </a:cubicBezTo>
                <a:lnTo>
                  <a:pt x="0" y="10775"/>
                </a:lnTo>
                <a:cubicBezTo>
                  <a:pt x="13" y="4897"/>
                  <a:pt x="4725" y="109"/>
                  <a:pt x="10601" y="1"/>
                </a:cubicBezTo>
                <a:lnTo>
                  <a:pt x="10552" y="-2698"/>
                </a:lnTo>
                <a:lnTo>
                  <a:pt x="14611" y="1215"/>
                </a:lnTo>
                <a:lnTo>
                  <a:pt x="10698" y="5274"/>
                </a:lnTo>
                <a:lnTo>
                  <a:pt x="10649" y="2575"/>
                </a:lnTo>
                <a:close/>
              </a:path>
            </a:pathLst>
          </a:custGeom>
          <a:solidFill>
            <a:srgbClr val="66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486416" name="AutoShape 16"/>
          <p:cNvSpPr>
            <a:spLocks noChangeArrowheads="1"/>
          </p:cNvSpPr>
          <p:nvPr/>
        </p:nvSpPr>
        <p:spPr bwMode="auto">
          <a:xfrm flipH="1">
            <a:off x="2325688" y="1268760"/>
            <a:ext cx="3851275" cy="1027112"/>
          </a:xfrm>
          <a:custGeom>
            <a:avLst/>
            <a:gdLst>
              <a:gd name="G0" fmla="+- -1385907 0 0"/>
              <a:gd name="G1" fmla="+- -10127827 0 0"/>
              <a:gd name="G2" fmla="+- -1385907 0 -10127827"/>
              <a:gd name="G3" fmla="+- 10800 0 0"/>
              <a:gd name="G4" fmla="+- 0 0 -138590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34 0 0"/>
              <a:gd name="G9" fmla="+- 0 0 -10127827"/>
              <a:gd name="G10" fmla="+- 8734 0 2700"/>
              <a:gd name="G11" fmla="cos G10 -1385907"/>
              <a:gd name="G12" fmla="sin G10 -1385907"/>
              <a:gd name="G13" fmla="cos 13500 -1385907"/>
              <a:gd name="G14" fmla="sin 13500 -1385907"/>
              <a:gd name="G15" fmla="+- G11 10800 0"/>
              <a:gd name="G16" fmla="+- G12 10800 0"/>
              <a:gd name="G17" fmla="+- G13 10800 0"/>
              <a:gd name="G18" fmla="+- G14 10800 0"/>
              <a:gd name="G19" fmla="*/ 8734 1 2"/>
              <a:gd name="G20" fmla="+- G19 5400 0"/>
              <a:gd name="G21" fmla="cos G20 -1385907"/>
              <a:gd name="G22" fmla="sin G20 -1385907"/>
              <a:gd name="G23" fmla="+- G21 10800 0"/>
              <a:gd name="G24" fmla="+- G12 G23 G22"/>
              <a:gd name="G25" fmla="+- G22 G23 G11"/>
              <a:gd name="G26" fmla="cos 10800 -1385907"/>
              <a:gd name="G27" fmla="sin 10800 -1385907"/>
              <a:gd name="G28" fmla="cos 8734 -1385907"/>
              <a:gd name="G29" fmla="sin 8734 -138590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127827"/>
              <a:gd name="G36" fmla="sin G34 -10127827"/>
              <a:gd name="G37" fmla="+/ -10127827 -138590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34 G39"/>
              <a:gd name="G43" fmla="sin 873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206 w 21600"/>
              <a:gd name="T5" fmla="*/ 7 h 21600"/>
              <a:gd name="T6" fmla="*/ 1981 w 21600"/>
              <a:gd name="T7" fmla="*/ 6601 h 21600"/>
              <a:gd name="T8" fmla="*/ 11128 w 21600"/>
              <a:gd name="T9" fmla="*/ 2072 h 21600"/>
              <a:gd name="T10" fmla="*/ 23390 w 21600"/>
              <a:gd name="T11" fmla="*/ 5929 h 21600"/>
              <a:gd name="T12" fmla="*/ 21256 w 21600"/>
              <a:gd name="T13" fmla="*/ 10758 h 21600"/>
              <a:gd name="T14" fmla="*/ 16427 w 21600"/>
              <a:gd name="T15" fmla="*/ 862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945" y="7649"/>
                </a:moveTo>
                <a:cubicBezTo>
                  <a:pt x="17644" y="4284"/>
                  <a:pt x="14407" y="2066"/>
                  <a:pt x="10800" y="2066"/>
                </a:cubicBezTo>
                <a:cubicBezTo>
                  <a:pt x="7431" y="2065"/>
                  <a:pt x="4362" y="4003"/>
                  <a:pt x="2914" y="7045"/>
                </a:cubicBezTo>
                <a:lnTo>
                  <a:pt x="1048" y="6157"/>
                </a:lnTo>
                <a:cubicBezTo>
                  <a:pt x="2839" y="2395"/>
                  <a:pt x="6634" y="-1"/>
                  <a:pt x="10800" y="0"/>
                </a:cubicBezTo>
                <a:cubicBezTo>
                  <a:pt x="15261" y="0"/>
                  <a:pt x="19263" y="2742"/>
                  <a:pt x="20872" y="6903"/>
                </a:cubicBezTo>
                <a:lnTo>
                  <a:pt x="23390" y="5929"/>
                </a:lnTo>
                <a:lnTo>
                  <a:pt x="21256" y="10758"/>
                </a:lnTo>
                <a:lnTo>
                  <a:pt x="16427" y="8623"/>
                </a:lnTo>
                <a:lnTo>
                  <a:pt x="18945" y="7649"/>
                </a:lnTo>
                <a:close/>
              </a:path>
            </a:pathLst>
          </a:custGeom>
          <a:gradFill rotWithShape="0">
            <a:gsLst>
              <a:gs pos="0">
                <a:srgbClr val="0066CC"/>
              </a:gs>
              <a:gs pos="100000">
                <a:srgbClr val="000099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486417" name="AutoShape 17"/>
          <p:cNvSpPr>
            <a:spLocks noChangeArrowheads="1"/>
          </p:cNvSpPr>
          <p:nvPr/>
        </p:nvSpPr>
        <p:spPr bwMode="auto">
          <a:xfrm flipH="1">
            <a:off x="2935288" y="1421160"/>
            <a:ext cx="3851275" cy="1027112"/>
          </a:xfrm>
          <a:custGeom>
            <a:avLst/>
            <a:gdLst>
              <a:gd name="G0" fmla="+- -1385907 0 0"/>
              <a:gd name="G1" fmla="+- -10269595 0 0"/>
              <a:gd name="G2" fmla="+- -1385907 0 -10269595"/>
              <a:gd name="G3" fmla="+- 10800 0 0"/>
              <a:gd name="G4" fmla="+- 0 0 -138590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34 0 0"/>
              <a:gd name="G9" fmla="+- 0 0 -10269595"/>
              <a:gd name="G10" fmla="+- 8734 0 2700"/>
              <a:gd name="G11" fmla="cos G10 -1385907"/>
              <a:gd name="G12" fmla="sin G10 -1385907"/>
              <a:gd name="G13" fmla="cos 13500 -1385907"/>
              <a:gd name="G14" fmla="sin 13500 -1385907"/>
              <a:gd name="G15" fmla="+- G11 10800 0"/>
              <a:gd name="G16" fmla="+- G12 10800 0"/>
              <a:gd name="G17" fmla="+- G13 10800 0"/>
              <a:gd name="G18" fmla="+- G14 10800 0"/>
              <a:gd name="G19" fmla="*/ 8734 1 2"/>
              <a:gd name="G20" fmla="+- G19 5400 0"/>
              <a:gd name="G21" fmla="cos G20 -1385907"/>
              <a:gd name="G22" fmla="sin G20 -1385907"/>
              <a:gd name="G23" fmla="+- G21 10800 0"/>
              <a:gd name="G24" fmla="+- G12 G23 G22"/>
              <a:gd name="G25" fmla="+- G22 G23 G11"/>
              <a:gd name="G26" fmla="cos 10800 -1385907"/>
              <a:gd name="G27" fmla="sin 10800 -1385907"/>
              <a:gd name="G28" fmla="cos 8734 -1385907"/>
              <a:gd name="G29" fmla="sin 8734 -138590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269595"/>
              <a:gd name="G36" fmla="sin G34 -10269595"/>
              <a:gd name="G37" fmla="+/ -10269595 -138590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34 G39"/>
              <a:gd name="G43" fmla="sin 873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002 w 21600"/>
              <a:gd name="T5" fmla="*/ 1 h 21600"/>
              <a:gd name="T6" fmla="*/ 1829 w 21600"/>
              <a:gd name="T7" fmla="*/ 6936 h 21600"/>
              <a:gd name="T8" fmla="*/ 10963 w 21600"/>
              <a:gd name="T9" fmla="*/ 2067 h 21600"/>
              <a:gd name="T10" fmla="*/ 23390 w 21600"/>
              <a:gd name="T11" fmla="*/ 5929 h 21600"/>
              <a:gd name="T12" fmla="*/ 21256 w 21600"/>
              <a:gd name="T13" fmla="*/ 10758 h 21600"/>
              <a:gd name="T14" fmla="*/ 16427 w 21600"/>
              <a:gd name="T15" fmla="*/ 862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945" y="7649"/>
                </a:moveTo>
                <a:cubicBezTo>
                  <a:pt x="17644" y="4284"/>
                  <a:pt x="14407" y="2066"/>
                  <a:pt x="10800" y="2066"/>
                </a:cubicBezTo>
                <a:cubicBezTo>
                  <a:pt x="7311" y="2065"/>
                  <a:pt x="4157" y="4141"/>
                  <a:pt x="2778" y="7345"/>
                </a:cubicBezTo>
                <a:lnTo>
                  <a:pt x="880" y="6528"/>
                </a:lnTo>
                <a:cubicBezTo>
                  <a:pt x="2586" y="2566"/>
                  <a:pt x="6486" y="-1"/>
                  <a:pt x="10800" y="0"/>
                </a:cubicBezTo>
                <a:cubicBezTo>
                  <a:pt x="15261" y="0"/>
                  <a:pt x="19263" y="2742"/>
                  <a:pt x="20872" y="6903"/>
                </a:cubicBezTo>
                <a:lnTo>
                  <a:pt x="23390" y="5929"/>
                </a:lnTo>
                <a:lnTo>
                  <a:pt x="21256" y="10758"/>
                </a:lnTo>
                <a:lnTo>
                  <a:pt x="16427" y="8623"/>
                </a:lnTo>
                <a:lnTo>
                  <a:pt x="18945" y="7649"/>
                </a:lnTo>
                <a:close/>
              </a:path>
            </a:pathLst>
          </a:custGeom>
          <a:gradFill rotWithShape="0">
            <a:gsLst>
              <a:gs pos="0">
                <a:srgbClr val="6699FF"/>
              </a:gs>
              <a:gs pos="100000">
                <a:srgbClr val="0066CC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grpSp>
        <p:nvGrpSpPr>
          <p:cNvPr id="486418" name="Group 18"/>
          <p:cNvGrpSpPr>
            <a:grpSpLocks/>
          </p:cNvGrpSpPr>
          <p:nvPr/>
        </p:nvGrpSpPr>
        <p:grpSpPr bwMode="auto">
          <a:xfrm>
            <a:off x="1721644" y="1641822"/>
            <a:ext cx="6897687" cy="3352800"/>
            <a:chOff x="1129" y="1715"/>
            <a:chExt cx="4345" cy="2112"/>
          </a:xfrm>
        </p:grpSpPr>
        <p:sp>
          <p:nvSpPr>
            <p:cNvPr id="486419" name="AutoShape 19"/>
            <p:cNvSpPr>
              <a:spLocks noChangeArrowheads="1"/>
            </p:cNvSpPr>
            <p:nvPr/>
          </p:nvSpPr>
          <p:spPr bwMode="auto">
            <a:xfrm flipH="1">
              <a:off x="3673" y="2723"/>
              <a:ext cx="962" cy="837"/>
            </a:xfrm>
            <a:custGeom>
              <a:avLst/>
              <a:gdLst>
                <a:gd name="G0" fmla="+- -11786840 0 0"/>
                <a:gd name="G1" fmla="+- 5814663 0 0"/>
                <a:gd name="G2" fmla="+- -11786840 0 5814663"/>
                <a:gd name="G3" fmla="+- 10800 0 0"/>
                <a:gd name="G4" fmla="+- 0 0 -1178684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179 0 0"/>
                <a:gd name="G9" fmla="+- 0 0 5814663"/>
                <a:gd name="G10" fmla="+- 8179 0 2700"/>
                <a:gd name="G11" fmla="cos G10 -11786840"/>
                <a:gd name="G12" fmla="sin G10 -11786840"/>
                <a:gd name="G13" fmla="cos 13500 -11786840"/>
                <a:gd name="G14" fmla="sin 13500 -11786840"/>
                <a:gd name="G15" fmla="+- G11 10800 0"/>
                <a:gd name="G16" fmla="+- G12 10800 0"/>
                <a:gd name="G17" fmla="+- G13 10800 0"/>
                <a:gd name="G18" fmla="+- G14 10800 0"/>
                <a:gd name="G19" fmla="*/ 8179 1 2"/>
                <a:gd name="G20" fmla="+- G19 5400 0"/>
                <a:gd name="G21" fmla="cos G20 -11786840"/>
                <a:gd name="G22" fmla="sin G20 -11786840"/>
                <a:gd name="G23" fmla="+- G21 10800 0"/>
                <a:gd name="G24" fmla="+- G12 G23 G22"/>
                <a:gd name="G25" fmla="+- G22 G23 G11"/>
                <a:gd name="G26" fmla="cos 10800 -11786840"/>
                <a:gd name="G27" fmla="sin 10800 -11786840"/>
                <a:gd name="G28" fmla="cos 8179 -11786840"/>
                <a:gd name="G29" fmla="sin 8179 -1178684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5814663"/>
                <a:gd name="G36" fmla="sin G34 5814663"/>
                <a:gd name="G37" fmla="+/ 5814663 -1178684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179 G39"/>
                <a:gd name="G43" fmla="sin 817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3238 w 21600"/>
                <a:gd name="T5" fmla="*/ 18511 h 21600"/>
                <a:gd name="T6" fmla="*/ 11011 w 21600"/>
                <a:gd name="T7" fmla="*/ 20287 h 21600"/>
                <a:gd name="T8" fmla="*/ 5073 w 21600"/>
                <a:gd name="T9" fmla="*/ 16640 h 21600"/>
                <a:gd name="T10" fmla="*/ -2700 w 21600"/>
                <a:gd name="T11" fmla="*/ 10765 h 21600"/>
                <a:gd name="T12" fmla="*/ 1320 w 21600"/>
                <a:gd name="T13" fmla="*/ 6764 h 21600"/>
                <a:gd name="T14" fmla="*/ 5321 w 21600"/>
                <a:gd name="T15" fmla="*/ 10785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2621" y="10779"/>
                  </a:moveTo>
                  <a:cubicBezTo>
                    <a:pt x="2621" y="10786"/>
                    <a:pt x="2621" y="10793"/>
                    <a:pt x="2621" y="10799"/>
                  </a:cubicBezTo>
                  <a:cubicBezTo>
                    <a:pt x="2621" y="15317"/>
                    <a:pt x="6282" y="18979"/>
                    <a:pt x="10800" y="18979"/>
                  </a:cubicBezTo>
                  <a:cubicBezTo>
                    <a:pt x="10860" y="18979"/>
                    <a:pt x="10921" y="18978"/>
                    <a:pt x="10982" y="18976"/>
                  </a:cubicBezTo>
                  <a:lnTo>
                    <a:pt x="11040" y="21597"/>
                  </a:lnTo>
                  <a:cubicBezTo>
                    <a:pt x="10960" y="21599"/>
                    <a:pt x="10880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-1" y="10790"/>
                    <a:pt x="0" y="10781"/>
                    <a:pt x="0" y="10772"/>
                  </a:cubicBezTo>
                  <a:lnTo>
                    <a:pt x="-2700" y="10765"/>
                  </a:lnTo>
                  <a:lnTo>
                    <a:pt x="1320" y="6764"/>
                  </a:lnTo>
                  <a:lnTo>
                    <a:pt x="5321" y="10785"/>
                  </a:lnTo>
                  <a:lnTo>
                    <a:pt x="2621" y="10779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486420" name="Rectangle 20"/>
            <p:cNvSpPr>
              <a:spLocks noChangeArrowheads="1"/>
            </p:cNvSpPr>
            <p:nvPr/>
          </p:nvSpPr>
          <p:spPr bwMode="auto">
            <a:xfrm>
              <a:off x="3351" y="1957"/>
              <a:ext cx="2123" cy="8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b="1" smtClean="0">
                  <a:solidFill>
                    <a:srgbClr val="000000"/>
                  </a:solidFill>
                  <a:latin typeface="Tahoma" pitchFamily="34" charset="0"/>
                </a:rPr>
                <a:t>Water Utility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b="1" smtClean="0">
                  <a:solidFill>
                    <a:srgbClr val="000000"/>
                  </a:solidFill>
                  <a:latin typeface="Tahoma" pitchFamily="34" charset="0"/>
                </a:rPr>
                <a:t>has increased revenue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b="1" smtClean="0">
                  <a:solidFill>
                    <a:srgbClr val="000000"/>
                  </a:solidFill>
                  <a:latin typeface="Tahoma" pitchFamily="34" charset="0"/>
                </a:rPr>
                <a:t>&amp; financial capacity</a:t>
              </a:r>
              <a:endParaRPr lang="en-GB" altLang="en-US" sz="1600" b="1" smtClean="0">
                <a:solidFill>
                  <a:srgbClr val="000000"/>
                </a:solidFill>
              </a:endParaRPr>
            </a:p>
          </p:txBody>
        </p:sp>
        <p:sp>
          <p:nvSpPr>
            <p:cNvPr id="486421" name="AutoShape 21"/>
            <p:cNvSpPr>
              <a:spLocks noChangeArrowheads="1"/>
            </p:cNvSpPr>
            <p:nvPr/>
          </p:nvSpPr>
          <p:spPr bwMode="auto">
            <a:xfrm flipV="1">
              <a:off x="1657" y="2435"/>
              <a:ext cx="878" cy="1103"/>
            </a:xfrm>
            <a:custGeom>
              <a:avLst/>
              <a:gdLst>
                <a:gd name="G0" fmla="+- -5967168 0 0"/>
                <a:gd name="G1" fmla="+- -11787841 0 0"/>
                <a:gd name="G2" fmla="+- -5967168 0 -11787841"/>
                <a:gd name="G3" fmla="+- 10800 0 0"/>
                <a:gd name="G4" fmla="+- 0 0 -5967168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226 0 0"/>
                <a:gd name="G9" fmla="+- 0 0 -11787841"/>
                <a:gd name="G10" fmla="+- 8226 0 2700"/>
                <a:gd name="G11" fmla="cos G10 -5967168"/>
                <a:gd name="G12" fmla="sin G10 -5967168"/>
                <a:gd name="G13" fmla="cos 13500 -5967168"/>
                <a:gd name="G14" fmla="sin 13500 -5967168"/>
                <a:gd name="G15" fmla="+- G11 10800 0"/>
                <a:gd name="G16" fmla="+- G12 10800 0"/>
                <a:gd name="G17" fmla="+- G13 10800 0"/>
                <a:gd name="G18" fmla="+- G14 10800 0"/>
                <a:gd name="G19" fmla="*/ 8226 1 2"/>
                <a:gd name="G20" fmla="+- G19 5400 0"/>
                <a:gd name="G21" fmla="cos G20 -5967168"/>
                <a:gd name="G22" fmla="sin G20 -5967168"/>
                <a:gd name="G23" fmla="+- G21 10800 0"/>
                <a:gd name="G24" fmla="+- G12 G23 G22"/>
                <a:gd name="G25" fmla="+- G22 G23 G11"/>
                <a:gd name="G26" fmla="cos 10800 -5967168"/>
                <a:gd name="G27" fmla="sin 10800 -5967168"/>
                <a:gd name="G28" fmla="cos 8226 -5967168"/>
                <a:gd name="G29" fmla="sin 8226 -5967168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87841"/>
                <a:gd name="G36" fmla="sin G34 -11787841"/>
                <a:gd name="G37" fmla="+/ -11787841 -5967168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226 G39"/>
                <a:gd name="G43" fmla="sin 82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3102 w 21600"/>
                <a:gd name="T5" fmla="*/ 3224 h 21600"/>
                <a:gd name="T6" fmla="*/ 1287 w 21600"/>
                <a:gd name="T7" fmla="*/ 10778 h 21600"/>
                <a:gd name="T8" fmla="*/ 4936 w 21600"/>
                <a:gd name="T9" fmla="*/ 5030 h 21600"/>
                <a:gd name="T10" fmla="*/ 10552 w 21600"/>
                <a:gd name="T11" fmla="*/ -2698 h 21600"/>
                <a:gd name="T12" fmla="*/ 14611 w 21600"/>
                <a:gd name="T13" fmla="*/ 1215 h 21600"/>
                <a:gd name="T14" fmla="*/ 10698 w 21600"/>
                <a:gd name="T15" fmla="*/ 527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649" y="2575"/>
                  </a:moveTo>
                  <a:cubicBezTo>
                    <a:pt x="6172" y="2657"/>
                    <a:pt x="2584" y="6304"/>
                    <a:pt x="2574" y="10781"/>
                  </a:cubicBezTo>
                  <a:lnTo>
                    <a:pt x="0" y="10775"/>
                  </a:lnTo>
                  <a:cubicBezTo>
                    <a:pt x="13" y="4897"/>
                    <a:pt x="4725" y="109"/>
                    <a:pt x="10601" y="1"/>
                  </a:cubicBezTo>
                  <a:lnTo>
                    <a:pt x="10552" y="-2698"/>
                  </a:lnTo>
                  <a:lnTo>
                    <a:pt x="14611" y="1215"/>
                  </a:lnTo>
                  <a:lnTo>
                    <a:pt x="10698" y="5274"/>
                  </a:lnTo>
                  <a:lnTo>
                    <a:pt x="10649" y="2575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486422" name="Rectangle 22"/>
            <p:cNvSpPr>
              <a:spLocks noChangeArrowheads="1"/>
            </p:cNvSpPr>
            <p:nvPr/>
          </p:nvSpPr>
          <p:spPr bwMode="auto">
            <a:xfrm>
              <a:off x="1129" y="2031"/>
              <a:ext cx="1705" cy="8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b="1" dirty="0" smtClean="0">
                  <a:solidFill>
                    <a:srgbClr val="000000"/>
                  </a:solidFill>
                  <a:latin typeface="Tahoma" pitchFamily="34" charset="0"/>
                </a:rPr>
                <a:t>Water Utility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b="1" dirty="0" smtClean="0">
                  <a:solidFill>
                    <a:srgbClr val="000000"/>
                  </a:solidFill>
                  <a:latin typeface="Tahoma" pitchFamily="34" charset="0"/>
                </a:rPr>
                <a:t>invests in NRW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b="1" dirty="0" smtClean="0">
                  <a:solidFill>
                    <a:srgbClr val="000000"/>
                  </a:solidFill>
                  <a:latin typeface="Tahoma" pitchFamily="34" charset="0"/>
                </a:rPr>
                <a:t>Reduction</a:t>
              </a:r>
              <a:endParaRPr lang="en-GB" altLang="en-US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86423" name="Rectangle 23"/>
            <p:cNvSpPr>
              <a:spLocks noChangeArrowheads="1"/>
            </p:cNvSpPr>
            <p:nvPr/>
          </p:nvSpPr>
          <p:spPr bwMode="auto">
            <a:xfrm>
              <a:off x="2318" y="3271"/>
              <a:ext cx="1698" cy="5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b="1" smtClean="0">
                  <a:solidFill>
                    <a:srgbClr val="000000"/>
                  </a:solidFill>
                </a:rPr>
                <a:t>NRW REDUCES</a:t>
              </a:r>
              <a:endParaRPr lang="en-GB" alt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6424" name="AutoShape 24"/>
            <p:cNvSpPr>
              <a:spLocks noChangeArrowheads="1"/>
            </p:cNvSpPr>
            <p:nvPr/>
          </p:nvSpPr>
          <p:spPr bwMode="auto">
            <a:xfrm flipH="1">
              <a:off x="2329" y="1715"/>
              <a:ext cx="2426" cy="647"/>
            </a:xfrm>
            <a:custGeom>
              <a:avLst/>
              <a:gdLst>
                <a:gd name="G0" fmla="+- -1385907 0 0"/>
                <a:gd name="G1" fmla="+- -10102374 0 0"/>
                <a:gd name="G2" fmla="+- -1385907 0 -10102374"/>
                <a:gd name="G3" fmla="+- 10800 0 0"/>
                <a:gd name="G4" fmla="+- 0 0 -138590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734 0 0"/>
                <a:gd name="G9" fmla="+- 0 0 -10102374"/>
                <a:gd name="G10" fmla="+- 8734 0 2700"/>
                <a:gd name="G11" fmla="cos G10 -1385907"/>
                <a:gd name="G12" fmla="sin G10 -1385907"/>
                <a:gd name="G13" fmla="cos 13500 -1385907"/>
                <a:gd name="G14" fmla="sin 13500 -1385907"/>
                <a:gd name="G15" fmla="+- G11 10800 0"/>
                <a:gd name="G16" fmla="+- G12 10800 0"/>
                <a:gd name="G17" fmla="+- G13 10800 0"/>
                <a:gd name="G18" fmla="+- G14 10800 0"/>
                <a:gd name="G19" fmla="*/ 8734 1 2"/>
                <a:gd name="G20" fmla="+- G19 5400 0"/>
                <a:gd name="G21" fmla="cos G20 -1385907"/>
                <a:gd name="G22" fmla="sin G20 -1385907"/>
                <a:gd name="G23" fmla="+- G21 10800 0"/>
                <a:gd name="G24" fmla="+- G12 G23 G22"/>
                <a:gd name="G25" fmla="+- G22 G23 G11"/>
                <a:gd name="G26" fmla="cos 10800 -1385907"/>
                <a:gd name="G27" fmla="sin 10800 -1385907"/>
                <a:gd name="G28" fmla="cos 8734 -1385907"/>
                <a:gd name="G29" fmla="sin 8734 -138590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102374"/>
                <a:gd name="G36" fmla="sin G34 -10102374"/>
                <a:gd name="G37" fmla="+/ -10102374 -138590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734 G39"/>
                <a:gd name="G43" fmla="sin 873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1243 w 21600"/>
                <a:gd name="T5" fmla="*/ 9 h 21600"/>
                <a:gd name="T6" fmla="*/ 2010 w 21600"/>
                <a:gd name="T7" fmla="*/ 6541 h 21600"/>
                <a:gd name="T8" fmla="*/ 11158 w 21600"/>
                <a:gd name="T9" fmla="*/ 2073 h 21600"/>
                <a:gd name="T10" fmla="*/ 23390 w 21600"/>
                <a:gd name="T11" fmla="*/ 5929 h 21600"/>
                <a:gd name="T12" fmla="*/ 21256 w 21600"/>
                <a:gd name="T13" fmla="*/ 10758 h 21600"/>
                <a:gd name="T14" fmla="*/ 16427 w 21600"/>
                <a:gd name="T15" fmla="*/ 862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945" y="7649"/>
                  </a:moveTo>
                  <a:cubicBezTo>
                    <a:pt x="17644" y="4284"/>
                    <a:pt x="14407" y="2066"/>
                    <a:pt x="10800" y="2066"/>
                  </a:cubicBezTo>
                  <a:cubicBezTo>
                    <a:pt x="7452" y="2065"/>
                    <a:pt x="4399" y="3979"/>
                    <a:pt x="2939" y="6991"/>
                  </a:cubicBezTo>
                  <a:lnTo>
                    <a:pt x="1080" y="6091"/>
                  </a:lnTo>
                  <a:cubicBezTo>
                    <a:pt x="2885" y="2365"/>
                    <a:pt x="6660" y="-1"/>
                    <a:pt x="10800" y="0"/>
                  </a:cubicBezTo>
                  <a:cubicBezTo>
                    <a:pt x="15261" y="0"/>
                    <a:pt x="19263" y="2742"/>
                    <a:pt x="20872" y="6903"/>
                  </a:cubicBezTo>
                  <a:lnTo>
                    <a:pt x="23390" y="5929"/>
                  </a:lnTo>
                  <a:lnTo>
                    <a:pt x="21256" y="10758"/>
                  </a:lnTo>
                  <a:lnTo>
                    <a:pt x="16427" y="8623"/>
                  </a:lnTo>
                  <a:lnTo>
                    <a:pt x="18945" y="7649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100000">
                  <a:srgbClr val="6699FF"/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86425" name="Rectangle 25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sz="3200" b="1" dirty="0">
                <a:solidFill>
                  <a:schemeClr val="accent4">
                    <a:lumMod val="10000"/>
                  </a:schemeClr>
                </a:solidFill>
              </a:rPr>
              <a:t>The </a:t>
            </a:r>
            <a:r>
              <a:rPr lang="en-GB" altLang="en-US" sz="3200" b="1" dirty="0">
                <a:solidFill>
                  <a:srgbClr val="002060"/>
                </a:solidFill>
              </a:rPr>
              <a:t>Virtuous</a:t>
            </a:r>
            <a:r>
              <a:rPr lang="en-GB" altLang="en-US" sz="3200" b="1" dirty="0">
                <a:solidFill>
                  <a:schemeClr val="accent4">
                    <a:lumMod val="10000"/>
                  </a:schemeClr>
                </a:solidFill>
              </a:rPr>
              <a:t> NRW Cycle</a:t>
            </a:r>
            <a:r>
              <a:rPr lang="en-GB" altLang="en-US" sz="3200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2348" y="5133614"/>
            <a:ext cx="8465805" cy="11757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200" b="1" i="1" u="sng" dirty="0" smtClean="0">
                <a:latin typeface="Calibri" pitchFamily="34" charset="0"/>
              </a:rPr>
              <a:t>The Challenge:</a:t>
            </a:r>
            <a:endParaRPr lang="en-US" altLang="en-US" sz="3200" b="1" i="1" u="sng" dirty="0">
              <a:solidFill>
                <a:srgbClr val="000099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3200" b="1" i="1" dirty="0" smtClean="0"/>
              <a:t>How to turn the</a:t>
            </a:r>
            <a:r>
              <a:rPr lang="en-US" altLang="en-US" sz="3200" b="1" i="1" dirty="0" smtClean="0">
                <a:solidFill>
                  <a:srgbClr val="000099"/>
                </a:solidFill>
              </a:rPr>
              <a:t> </a:t>
            </a:r>
            <a:r>
              <a:rPr lang="en-US" altLang="en-US" sz="3200" b="1" i="1" dirty="0">
                <a:solidFill>
                  <a:srgbClr val="A50021"/>
                </a:solidFill>
              </a:rPr>
              <a:t>vicious</a:t>
            </a:r>
            <a:r>
              <a:rPr lang="en-US" altLang="en-US" sz="3200" b="1" i="1" dirty="0">
                <a:solidFill>
                  <a:srgbClr val="000099"/>
                </a:solidFill>
              </a:rPr>
              <a:t> </a:t>
            </a:r>
            <a:r>
              <a:rPr lang="en-US" altLang="en-US" sz="3200" b="1" i="1" dirty="0"/>
              <a:t>cycle into </a:t>
            </a:r>
            <a:r>
              <a:rPr lang="en-US" altLang="en-US" sz="3200" b="1" i="1" dirty="0">
                <a:solidFill>
                  <a:srgbClr val="002060"/>
                </a:solidFill>
              </a:rPr>
              <a:t>virtuous</a:t>
            </a:r>
            <a:r>
              <a:rPr lang="en-US" altLang="en-US" sz="3200" b="1" i="1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i="1" dirty="0">
                <a:solidFill>
                  <a:srgbClr val="000099"/>
                </a:solidFill>
              </a:rPr>
              <a:t> </a:t>
            </a:r>
            <a:r>
              <a:rPr lang="en-US" altLang="en-US" sz="3200" b="1" i="1" dirty="0"/>
              <a:t>cycle</a:t>
            </a:r>
          </a:p>
        </p:txBody>
      </p:sp>
    </p:spTree>
    <p:extLst>
      <p:ext uri="{BB962C8B-B14F-4D97-AF65-F5344CB8AC3E}">
        <p14:creationId xmlns:p14="http://schemas.microsoft.com/office/powerpoint/2010/main" val="23907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8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8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8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8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8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8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8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8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8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8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2" grpId="0" animBg="1"/>
      <p:bldP spid="486403" grpId="0" animBg="1"/>
      <p:bldP spid="486404" grpId="0" animBg="1" autoUpdateAnimBg="0"/>
      <p:bldP spid="486405" grpId="0" animBg="1" autoUpdateAnimBg="0"/>
      <p:bldP spid="486407" grpId="0" animBg="1" autoUpdateAnimBg="0"/>
      <p:bldP spid="486408" grpId="0" animBg="1" autoUpdateAnimBg="0"/>
      <p:bldP spid="486409" grpId="0" animBg="1"/>
      <p:bldP spid="486410" grpId="0" animBg="1"/>
      <p:bldP spid="486411" grpId="0" animBg="1" autoUpdateAnimBg="0"/>
      <p:bldP spid="486412" grpId="0" animBg="1" autoUpdateAnimBg="0"/>
      <p:bldP spid="486413" grpId="0" animBg="1" autoUpdateAnimBg="0"/>
      <p:bldP spid="486414" grpId="0" animBg="1"/>
      <p:bldP spid="486415" grpId="0" animBg="1"/>
      <p:bldP spid="486416" grpId="0" animBg="1"/>
      <p:bldP spid="486417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3724563" y="4109194"/>
            <a:ext cx="1356883" cy="7599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186770" y="3234680"/>
            <a:ext cx="1657037" cy="792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755577" y="1393160"/>
            <a:ext cx="72007" cy="3960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27584" y="5353600"/>
            <a:ext cx="77048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91580" y="1897216"/>
            <a:ext cx="7020780" cy="115212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92180" y="3049344"/>
            <a:ext cx="2771708" cy="13681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563888" y="4417496"/>
            <a:ext cx="1656184" cy="2022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09186" y="4619707"/>
            <a:ext cx="2520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0800000">
            <a:off x="255013" y="2751064"/>
            <a:ext cx="461665" cy="730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 R W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9512" y="1609184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High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1234" y="4417496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Low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827100" y="5310367"/>
            <a:ext cx="0" cy="218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629861" y="5349520"/>
            <a:ext cx="269731" cy="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08304" y="5521959"/>
            <a:ext cx="132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TIME - Years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021" y="57020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98198" y="3441205"/>
            <a:ext cx="134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NRW</a:t>
            </a:r>
            <a:endParaRPr lang="en-GB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724563" y="4325203"/>
            <a:ext cx="118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 NRW</a:t>
            </a:r>
            <a:endParaRPr lang="en-GB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84635" y="51442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528567" y="4661481"/>
            <a:ext cx="1995761" cy="579862"/>
            <a:chOff x="5329822" y="4784463"/>
            <a:chExt cx="1995761" cy="579862"/>
          </a:xfrm>
        </p:grpSpPr>
        <p:sp>
          <p:nvSpPr>
            <p:cNvPr id="47" name="Oval 46"/>
            <p:cNvSpPr/>
            <p:nvPr/>
          </p:nvSpPr>
          <p:spPr>
            <a:xfrm>
              <a:off x="5329822" y="4784463"/>
              <a:ext cx="1995761" cy="52014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37568" y="4860364"/>
              <a:ext cx="1804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</a:rPr>
                <a:t>ECONOMIC NRW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39115" y="5087326"/>
              <a:ext cx="7745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24/7/365</a:t>
              </a:r>
              <a:endParaRPr lang="en-GB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0" name="Title 1"/>
          <p:cNvSpPr txBox="1">
            <a:spLocks/>
          </p:cNvSpPr>
          <p:nvPr/>
        </p:nvSpPr>
        <p:spPr>
          <a:xfrm>
            <a:off x="327296" y="44624"/>
            <a:ext cx="845820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prstClr val="black"/>
                </a:solidFill>
              </a:rPr>
              <a:t>Moving away from “Business as Usual”</a:t>
            </a:r>
            <a:endParaRPr lang="en-US" sz="3200" b="1" dirty="0">
              <a:solidFill>
                <a:prstClr val="black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186771" y="1430284"/>
            <a:ext cx="3930675" cy="1042996"/>
            <a:chOff x="1186771" y="1553266"/>
            <a:chExt cx="3930675" cy="1042996"/>
          </a:xfrm>
        </p:grpSpPr>
        <p:sp>
          <p:nvSpPr>
            <p:cNvPr id="52" name="Rectangle 51"/>
            <p:cNvSpPr/>
            <p:nvPr/>
          </p:nvSpPr>
          <p:spPr>
            <a:xfrm>
              <a:off x="1186771" y="1553266"/>
              <a:ext cx="3930675" cy="6463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/>
                <a:t>NRW Increases with Time</a:t>
              </a:r>
            </a:p>
            <a:p>
              <a:pPr algn="ctr"/>
              <a:r>
                <a:rPr lang="en-GB" dirty="0" smtClean="0"/>
                <a:t>Passive Approach – “Business as Usual”</a:t>
              </a:r>
              <a:endParaRPr lang="en-GB" dirty="0"/>
            </a:p>
          </p:txBody>
        </p:sp>
        <p:cxnSp>
          <p:nvCxnSpPr>
            <p:cNvPr id="53" name="Straight Arrow Connector 52"/>
            <p:cNvCxnSpPr>
              <a:stCxn id="52" idx="2"/>
            </p:cNvCxnSpPr>
            <p:nvPr/>
          </p:nvCxnSpPr>
          <p:spPr>
            <a:xfrm>
              <a:off x="3152109" y="2199597"/>
              <a:ext cx="627803" cy="3966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302933" y="2525634"/>
            <a:ext cx="4831362" cy="1944216"/>
            <a:chOff x="3992058" y="967150"/>
            <a:chExt cx="4831362" cy="1944216"/>
          </a:xfrm>
        </p:grpSpPr>
        <p:sp>
          <p:nvSpPr>
            <p:cNvPr id="55" name="Down Arrow 54"/>
            <p:cNvSpPr/>
            <p:nvPr/>
          </p:nvSpPr>
          <p:spPr>
            <a:xfrm>
              <a:off x="5815213" y="967150"/>
              <a:ext cx="1341892" cy="1944216"/>
            </a:xfrm>
            <a:prstGeom prst="downArrow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92058" y="1502280"/>
              <a:ext cx="4831362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NON-REVENUE WATER MANAGEMENT 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</a:rPr>
                <a:t>LONG TERM STRATEGIC ACTION PLAN</a:t>
              </a:r>
              <a:endParaRPr lang="en-GB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162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8322" y="2204864"/>
            <a:ext cx="8272042" cy="11731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prstClr val="black"/>
                </a:solidFill>
              </a:rPr>
              <a:t>The </a:t>
            </a:r>
            <a:r>
              <a:rPr lang="en-GB" sz="3600" b="1" dirty="0" smtClean="0">
                <a:solidFill>
                  <a:prstClr val="black"/>
                </a:solidFill>
              </a:rPr>
              <a:t>Centrality </a:t>
            </a:r>
            <a:r>
              <a:rPr lang="en-GB" sz="3600" b="1" dirty="0">
                <a:solidFill>
                  <a:prstClr val="black"/>
                </a:solidFill>
              </a:rPr>
              <a:t>of </a:t>
            </a:r>
            <a:r>
              <a:rPr lang="en-GB" sz="3600" b="1" dirty="0" smtClean="0">
                <a:solidFill>
                  <a:prstClr val="black"/>
                </a:solidFill>
              </a:rPr>
              <a:t>Water Loss (NRW) </a:t>
            </a:r>
            <a:r>
              <a:rPr lang="en-GB" sz="3600" b="1" dirty="0">
                <a:solidFill>
                  <a:prstClr val="black"/>
                </a:solidFill>
              </a:rPr>
              <a:t>in </a:t>
            </a:r>
            <a:r>
              <a:rPr lang="en-GB" sz="3600" b="1" dirty="0" smtClean="0">
                <a:solidFill>
                  <a:prstClr val="black"/>
                </a:solidFill>
              </a:rPr>
              <a:t>Good Water Utility Management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4337</TotalTime>
  <Words>497</Words>
  <Application>Microsoft Office PowerPoint</Application>
  <PresentationFormat>On-screen Show (4:3)</PresentationFormat>
  <Paragraphs>144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“Business as Usual”</vt:lpstr>
      <vt:lpstr>“Business as Usual”</vt:lpstr>
      <vt:lpstr>“Business as Usual”</vt:lpstr>
      <vt:lpstr>PowerPoint Presentation</vt:lpstr>
      <vt:lpstr>A Vicious NRW Cycle</vt:lpstr>
      <vt:lpstr>The Virtuous NRW Cycle </vt:lpstr>
      <vt:lpstr>PowerPoint Presentation</vt:lpstr>
      <vt:lpstr>PowerPoint Presentation</vt:lpstr>
      <vt:lpstr>NRW Constituent Components</vt:lpstr>
      <vt:lpstr>The Centrality of Water Loss Management</vt:lpstr>
      <vt:lpstr>Non Revenue Water – Key Message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Non-Revenue Water: the cornerstone  in delivering efficient and effective water services</dc:title>
  <dc:creator>Charalambous</dc:creator>
  <cp:lastModifiedBy>Bambos Charalambous</cp:lastModifiedBy>
  <cp:revision>153</cp:revision>
  <dcterms:created xsi:type="dcterms:W3CDTF">2014-05-10T13:15:07Z</dcterms:created>
  <dcterms:modified xsi:type="dcterms:W3CDTF">2016-05-01T19:12:16Z</dcterms:modified>
</cp:coreProperties>
</file>