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0" r:id="rId3"/>
  </p:sldMasterIdLst>
  <p:notesMasterIdLst>
    <p:notesMasterId r:id="rId18"/>
  </p:notesMasterIdLst>
  <p:sldIdLst>
    <p:sldId id="518" r:id="rId4"/>
    <p:sldId id="756" r:id="rId5"/>
    <p:sldId id="631" r:id="rId6"/>
    <p:sldId id="755" r:id="rId7"/>
    <p:sldId id="779" r:id="rId8"/>
    <p:sldId id="715" r:id="rId9"/>
    <p:sldId id="736" r:id="rId10"/>
    <p:sldId id="731" r:id="rId11"/>
    <p:sldId id="735" r:id="rId12"/>
    <p:sldId id="732" r:id="rId13"/>
    <p:sldId id="693" r:id="rId14"/>
    <p:sldId id="777" r:id="rId15"/>
    <p:sldId id="778" r:id="rId16"/>
    <p:sldId id="602" r:id="rId1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vantGarde Bk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D5B"/>
    <a:srgbClr val="F2FEB4"/>
    <a:srgbClr val="7676A4"/>
    <a:srgbClr val="5A5A86"/>
    <a:srgbClr val="7B7BA7"/>
    <a:srgbClr val="E6E6EE"/>
    <a:srgbClr val="DBDBE7"/>
    <a:srgbClr val="D6D6E4"/>
    <a:srgbClr val="C5C5D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7" autoAdjust="0"/>
    <p:restoredTop sz="91047" autoAdjust="0"/>
  </p:normalViewPr>
  <p:slideViewPr>
    <p:cSldViewPr>
      <p:cViewPr varScale="1">
        <p:scale>
          <a:sx n="68" d="100"/>
          <a:sy n="68" d="100"/>
        </p:scale>
        <p:origin x="1692" y="60"/>
      </p:cViewPr>
      <p:guideLst>
        <p:guide orient="horz" pos="2160"/>
        <p:guide pos="2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10B0E21-512C-4E80-A0CD-D58C6AB7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3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62F38-DC88-4E73-BDA2-4CDCA371E0F6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269000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0"/>
            <a:ext cx="8964612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5296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6824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313406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6793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4086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8904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898747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73388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735160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9079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0525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8312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0737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189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4420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705617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42173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52654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11615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8634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57678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76080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15328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00010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8729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7869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64388" y="6661150"/>
            <a:ext cx="1979612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© Copyright EDAMS Technology 2009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ydro-Comp LOGO_2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260648"/>
            <a:ext cx="771821" cy="80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6103" y="6482445"/>
            <a:ext cx="1295400" cy="24622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 smtClean="0"/>
              <a:t>13.10.2015</a:t>
            </a:r>
            <a:endParaRPr lang="de-DE" dirty="0"/>
          </a:p>
        </p:txBody>
      </p:sp>
      <p:pic>
        <p:nvPicPr>
          <p:cNvPr id="23" name="Picture 2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725"/>
            <a:ext cx="5523230" cy="880110"/>
          </a:xfrm>
          <a:prstGeom prst="rect">
            <a:avLst/>
          </a:prstGeom>
        </p:spPr>
      </p:pic>
      <p:pic>
        <p:nvPicPr>
          <p:cNvPr id="24" name="Picture 2" descr="D:\GIZ ORF MMS 2014-03-13\ORF MMS Projects related\GIZ ORF templates\Models of Memo with SDC\NALAS logo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01" y="397259"/>
            <a:ext cx="1006835" cy="6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 bwMode="auto">
          <a:xfrm>
            <a:off x="251520" y="126876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3000" i="1">
          <a:solidFill>
            <a:srgbClr val="CC3300"/>
          </a:solidFill>
          <a:latin typeface="+mn-lt"/>
          <a:ea typeface="+mn-ea"/>
          <a:cs typeface="+mn-cs"/>
        </a:defRPr>
      </a:lvl1pPr>
      <a:lvl2pPr marL="622300" indent="-44291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Blip>
          <a:blip r:embed="rId18"/>
        </a:buBlip>
        <a:defRPr sz="2800">
          <a:solidFill>
            <a:srgbClr val="0000CC"/>
          </a:solidFill>
          <a:latin typeface="+mn-lt"/>
        </a:defRPr>
      </a:lvl2pPr>
      <a:lvl3pPr marL="1168400" indent="-36671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Blip>
          <a:blip r:embed="rId19"/>
        </a:buBlip>
        <a:defRPr sz="2400">
          <a:solidFill>
            <a:srgbClr val="333333"/>
          </a:solidFill>
          <a:latin typeface="+mn-lt"/>
        </a:defRPr>
      </a:lvl3pPr>
      <a:lvl4pPr marL="18811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91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63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3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0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79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2" descr="Background No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5" name="Group 11"/>
          <p:cNvGrpSpPr>
            <a:grpSpLocks/>
          </p:cNvGrpSpPr>
          <p:nvPr userDrawn="1"/>
        </p:nvGrpSpPr>
        <p:grpSpPr bwMode="auto">
          <a:xfrm>
            <a:off x="0" y="6237312"/>
            <a:ext cx="1619250" cy="620688"/>
            <a:chOff x="930" y="799"/>
            <a:chExt cx="3719" cy="1363"/>
          </a:xfrm>
        </p:grpSpPr>
        <p:pic>
          <p:nvPicPr>
            <p:cNvPr id="6156" name="Picture 12" descr="Hydro-Comp Logo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30" y="799"/>
              <a:ext cx="1406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81" y="1071"/>
              <a:ext cx="2268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705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rgbClr val="F8F8F8"/>
          </a:solidFill>
          <a:latin typeface="AvantGarde Bk B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Char char="•"/>
        <a:defRPr sz="3000" i="1">
          <a:solidFill>
            <a:srgbClr val="CC3300"/>
          </a:solidFill>
          <a:latin typeface="+mn-lt"/>
          <a:ea typeface="+mn-ea"/>
          <a:cs typeface="+mn-cs"/>
        </a:defRPr>
      </a:lvl1pPr>
      <a:lvl2pPr marL="622300" indent="-44291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Blip>
          <a:blip r:embed="rId18"/>
        </a:buBlip>
        <a:defRPr sz="2800">
          <a:solidFill>
            <a:srgbClr val="0000CC"/>
          </a:solidFill>
          <a:latin typeface="+mn-lt"/>
        </a:defRPr>
      </a:lvl2pPr>
      <a:lvl3pPr marL="1168400" indent="-36671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Blip>
          <a:blip r:embed="rId19"/>
        </a:buBlip>
        <a:defRPr sz="2400">
          <a:solidFill>
            <a:srgbClr val="333333"/>
          </a:solidFill>
          <a:latin typeface="+mn-lt"/>
        </a:defRPr>
      </a:lvl3pPr>
      <a:lvl4pPr marL="18811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91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63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3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0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79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Background Ne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4388" y="6661150"/>
            <a:ext cx="19796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smtClean="0">
                <a:solidFill>
                  <a:srgbClr val="66669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ZA" b="1" i="1">
                <a:cs typeface="Arial" charset="0"/>
              </a:rPr>
              <a:t>© Copyright EDAMS Technology 2009</a:t>
            </a:r>
            <a:endParaRPr lang="en-US" b="1" i="1">
              <a:cs typeface="Arial" charset="0"/>
            </a:endParaRPr>
          </a:p>
        </p:txBody>
      </p:sp>
      <p:pic>
        <p:nvPicPr>
          <p:cNvPr id="9221" name="Picture 29" descr="Hydro-Comp Logo Cond Transp II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9350" y="6313488"/>
            <a:ext cx="5032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7" descr="EDAMS Logo New Transp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400" y="6310313"/>
            <a:ext cx="10366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1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8F8F8"/>
          </a:solidFill>
          <a:latin typeface="AvantGarde Bk B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defRPr sz="3000" i="1">
          <a:solidFill>
            <a:srgbClr val="CC3300"/>
          </a:solidFill>
          <a:latin typeface="+mn-lt"/>
          <a:ea typeface="+mn-ea"/>
          <a:cs typeface="+mn-cs"/>
        </a:defRPr>
      </a:lvl1pPr>
      <a:lvl2pPr marL="622300" indent="-44291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Blip>
          <a:blip r:embed="rId18"/>
        </a:buBlip>
        <a:defRPr sz="2800">
          <a:solidFill>
            <a:srgbClr val="0000CC"/>
          </a:solidFill>
          <a:latin typeface="+mn-lt"/>
        </a:defRPr>
      </a:lvl2pPr>
      <a:lvl3pPr marL="1168400" indent="-366713" algn="l" rtl="0" eaLnBrk="0" fontAlgn="base" hangingPunct="0">
        <a:lnSpc>
          <a:spcPct val="120000"/>
        </a:lnSpc>
        <a:spcBef>
          <a:spcPct val="35000"/>
        </a:spcBef>
        <a:spcAft>
          <a:spcPct val="0"/>
        </a:spcAft>
        <a:buBlip>
          <a:blip r:embed="rId19"/>
        </a:buBlip>
        <a:defRPr sz="2400">
          <a:solidFill>
            <a:srgbClr val="333333"/>
          </a:solidFill>
          <a:latin typeface="+mn-lt"/>
        </a:defRPr>
      </a:lvl3pPr>
      <a:lvl4pPr marL="18811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91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63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3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0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79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9512" y="1988840"/>
            <a:ext cx="828092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rgbClr val="3A3A56"/>
                </a:solidFill>
                <a:latin typeface="Arial Black" pitchFamily="34" charset="0"/>
              </a:rPr>
              <a:t>Data and information for Municipal Officials and Public Transparency </a:t>
            </a:r>
            <a:endParaRPr lang="en-GB" sz="3200" dirty="0" smtClean="0">
              <a:solidFill>
                <a:srgbClr val="3A3A56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4149080"/>
            <a:ext cx="3952306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b="0" i="0" dirty="0" smtClean="0">
                <a:solidFill>
                  <a:srgbClr val="666699"/>
                </a:solidFill>
              </a:rPr>
              <a:t>Presenter:</a:t>
            </a:r>
          </a:p>
          <a:p>
            <a:pPr algn="l"/>
            <a:r>
              <a:rPr lang="en-GB" sz="2000" b="0" i="0" dirty="0" smtClean="0">
                <a:solidFill>
                  <a:srgbClr val="666699"/>
                </a:solidFill>
              </a:rPr>
              <a:t>Dr. Petros Kolovopoulos</a:t>
            </a:r>
            <a:endParaRPr lang="en-GB" sz="2000" b="0" i="0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39545"/>
            <a:ext cx="3895880" cy="4575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390934"/>
            <a:ext cx="3146316" cy="4437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340768"/>
            <a:ext cx="792088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Data 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Validation &amp; </a:t>
            </a: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Modeling</a:t>
            </a:r>
            <a:endParaRPr lang="fr-FR" sz="2000" kern="0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fr-FR" sz="2000" kern="0" dirty="0">
              <a:solidFill>
                <a:srgbClr val="3B3D5B"/>
              </a:solidFill>
              <a:latin typeface="Arial Black" pitchFamily="34" charset="0"/>
            </a:endParaRP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012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508" y="2095806"/>
            <a:ext cx="3780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algn="l">
              <a:lnSpc>
                <a:spcPct val="90000"/>
              </a:lnSpc>
              <a:spcBef>
                <a:spcPct val="40000"/>
              </a:spcBef>
              <a:buSzPct val="170000"/>
            </a:pPr>
            <a:r>
              <a:rPr lang="en-GB" sz="1600" b="1" dirty="0">
                <a:solidFill>
                  <a:srgbClr val="C00000"/>
                </a:solidFill>
                <a:latin typeface="Arial" charset="0"/>
              </a:rPr>
              <a:t>Performance &amp; Sustainability Assessment – KPI:</a:t>
            </a:r>
            <a:r>
              <a:rPr lang="en-GB" sz="1600" dirty="0">
                <a:solidFill>
                  <a:srgbClr val="3D3D5B"/>
                </a:solidFill>
                <a:latin typeface="Arial" charset="0"/>
              </a:rPr>
              <a:t> A summary of Utility’s performance (present and projected) based on suitable Key Performance Indicators (KPI).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78" y="1484784"/>
            <a:ext cx="4278610" cy="52836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340768"/>
            <a:ext cx="792088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Data 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Validation &amp; </a:t>
            </a: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Modeling</a:t>
            </a:r>
            <a:endParaRPr lang="fr-FR" sz="2000" kern="0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fr-FR" sz="2000" kern="0" dirty="0">
              <a:solidFill>
                <a:srgbClr val="3B3D5B"/>
              </a:solidFill>
              <a:latin typeface="Arial Black" pitchFamily="34" charset="0"/>
            </a:endParaRP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311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7797547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340768"/>
            <a:ext cx="8640960" cy="10801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AM-BPM</a:t>
            </a:r>
            <a:endParaRPr lang="en-GB" sz="2000" dirty="0">
              <a:solidFill>
                <a:srgbClr val="3A3A56"/>
              </a:solidFill>
              <a:latin typeface="Arial Black" pitchFamily="34" charset="0"/>
            </a:endParaRPr>
          </a:p>
          <a:p>
            <a:r>
              <a:rPr lang="en-GB" sz="2000" kern="0" dirty="0">
                <a:solidFill>
                  <a:srgbClr val="3B3D5B"/>
                </a:solidFill>
                <a:latin typeface="Arial Black" pitchFamily="34" charset="0"/>
              </a:rPr>
              <a:t>Phase </a:t>
            </a:r>
            <a:r>
              <a:rPr lang="en-GB" sz="2000" kern="0" dirty="0" smtClean="0">
                <a:solidFill>
                  <a:srgbClr val="3B3D5B"/>
                </a:solidFill>
                <a:latin typeface="Arial Black" pitchFamily="34" charset="0"/>
              </a:rPr>
              <a:t>III</a:t>
            </a:r>
            <a:r>
              <a:rPr lang="en-GB" sz="2000" kern="0" dirty="0">
                <a:solidFill>
                  <a:srgbClr val="3B3D5B"/>
                </a:solidFill>
                <a:latin typeface="Arial Black" pitchFamily="34" charset="0"/>
              </a:rPr>
              <a:t>: </a:t>
            </a:r>
            <a:r>
              <a:rPr lang="en-GB" sz="2000" kern="0" dirty="0" smtClean="0">
                <a:solidFill>
                  <a:srgbClr val="3B3D5B"/>
                </a:solidFill>
                <a:latin typeface="Arial Black" pitchFamily="34" charset="0"/>
              </a:rPr>
              <a:t>Investment Scenario Analysis </a:t>
            </a:r>
          </a:p>
          <a:p>
            <a:r>
              <a:rPr lang="en-GB" sz="2000" kern="0" dirty="0" err="1" smtClean="0">
                <a:solidFill>
                  <a:srgbClr val="3B3D5B"/>
                </a:solidFill>
                <a:latin typeface="Arial Black" pitchFamily="34" charset="0"/>
              </a:rPr>
              <a:t>Cashflow</a:t>
            </a:r>
            <a:r>
              <a:rPr lang="en-GB" sz="2000" kern="0" dirty="0" smtClean="0">
                <a:solidFill>
                  <a:srgbClr val="3B3D5B"/>
                </a:solidFill>
                <a:latin typeface="Arial Black" pitchFamily="34" charset="0"/>
              </a:rPr>
              <a:t> &amp; Investment Planning</a:t>
            </a:r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3785" t="40361" r="1381" b="18763"/>
          <a:stretch/>
        </p:blipFill>
        <p:spPr bwMode="auto">
          <a:xfrm>
            <a:off x="1444424" y="3789040"/>
            <a:ext cx="7171506" cy="26642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64937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59632" y="2780928"/>
            <a:ext cx="68407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Objective 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Methodology</a:t>
            </a:r>
            <a:endParaRPr lang="en-GB" sz="2000" b="1" dirty="0">
              <a:solidFill>
                <a:srgbClr val="3D3D5B"/>
              </a:solidFill>
              <a:latin typeface="Arial" charset="0"/>
            </a:endParaRP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Data Availability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FontTx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Data Accuracy, Reliability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FontTx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Raw vs Processed data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FontTx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Data Validation &amp; </a:t>
            </a:r>
            <a:r>
              <a:rPr lang="en-GB" sz="2000" b="1" dirty="0" err="1" smtClean="0">
                <a:solidFill>
                  <a:srgbClr val="3D3D5B"/>
                </a:solidFill>
                <a:latin typeface="Arial" charset="0"/>
              </a:rPr>
              <a:t>Modeling</a:t>
            </a:r>
            <a:endParaRPr lang="en-GB" sz="2000" b="1" dirty="0" smtClean="0">
              <a:solidFill>
                <a:srgbClr val="3D3D5B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7519690" cy="1117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3A3A56"/>
                </a:solidFill>
                <a:latin typeface="Arial Black" pitchFamily="34" charset="0"/>
              </a:rPr>
              <a:t>WATER SERVICE DATA COLLECTION AND MANAGEMENT: WHAT FOR</a:t>
            </a:r>
            <a:r>
              <a:rPr lang="en-US" dirty="0" smtClean="0">
                <a:solidFill>
                  <a:srgbClr val="3A3A56"/>
                </a:solidFill>
                <a:latin typeface="Arial Black" pitchFamily="34" charset="0"/>
              </a:rPr>
              <a:t>?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rgbClr val="C00000"/>
                </a:solidFill>
                <a:latin typeface="Arial Black" pitchFamily="34" charset="0"/>
              </a:rPr>
              <a:t>MAIN ISSUES DETERMINING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7615453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 descr="C-question"/>
          <p:cNvSpPr>
            <a:spLocks noChangeArrowheads="1"/>
          </p:cNvSpPr>
          <p:nvPr/>
        </p:nvSpPr>
        <p:spPr bwMode="auto">
          <a:xfrm>
            <a:off x="1835696" y="1628800"/>
            <a:ext cx="5718175" cy="4638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55600" algn="ctr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259632" y="2780928"/>
            <a:ext cx="68407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Objective 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Methodology</a:t>
            </a:r>
            <a:endParaRPr lang="en-GB" sz="2000" b="1" dirty="0">
              <a:solidFill>
                <a:srgbClr val="3D3D5B"/>
              </a:solidFill>
              <a:latin typeface="Arial" charset="0"/>
            </a:endParaRP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Data Availability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FontTx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Data Accuracy, Reliability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FontTx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Raw vs Processed data</a:t>
            </a:r>
          </a:p>
          <a:p>
            <a:pPr marL="808038" lvl="1" indent="-628650" algn="l">
              <a:lnSpc>
                <a:spcPct val="150000"/>
              </a:lnSpc>
              <a:spcBef>
                <a:spcPct val="40000"/>
              </a:spcBef>
              <a:buSzPct val="170000"/>
              <a:buFontTx/>
              <a:buBlip>
                <a:blip r:embed="rId2"/>
              </a:buBlip>
            </a:pPr>
            <a:r>
              <a:rPr lang="en-GB" sz="2000" b="1" dirty="0" smtClean="0">
                <a:solidFill>
                  <a:srgbClr val="3D3D5B"/>
                </a:solidFill>
                <a:latin typeface="Arial" charset="0"/>
              </a:rPr>
              <a:t>Data Validation &amp; </a:t>
            </a:r>
            <a:r>
              <a:rPr lang="en-GB" sz="2000" b="1" dirty="0" err="1" smtClean="0">
                <a:solidFill>
                  <a:srgbClr val="3D3D5B"/>
                </a:solidFill>
                <a:latin typeface="Arial" charset="0"/>
              </a:rPr>
              <a:t>Modeling</a:t>
            </a:r>
            <a:endParaRPr lang="en-GB" sz="2000" b="1" dirty="0" smtClean="0">
              <a:solidFill>
                <a:srgbClr val="3D3D5B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7519690" cy="1117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3A3A56"/>
                </a:solidFill>
                <a:latin typeface="Arial Black" pitchFamily="34" charset="0"/>
              </a:rPr>
              <a:t>WATER SERVICE DATA COLLECTION AND MANAGEMENT: WHAT FOR</a:t>
            </a:r>
            <a:r>
              <a:rPr lang="en-US" dirty="0" smtClean="0">
                <a:solidFill>
                  <a:srgbClr val="3A3A56"/>
                </a:solidFill>
                <a:latin typeface="Arial Black" pitchFamily="34" charset="0"/>
              </a:rPr>
              <a:t>?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rgbClr val="C00000"/>
                </a:solidFill>
                <a:latin typeface="Arial Black" pitchFamily="34" charset="0"/>
              </a:rPr>
              <a:t>MAIN ISSUES DETERMINING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863713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680520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07504" y="2144419"/>
            <a:ext cx="88569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lvl="1" indent="-628650" algn="l">
              <a:lnSpc>
                <a:spcPct val="90000"/>
              </a:lnSpc>
              <a:spcBef>
                <a:spcPct val="40000"/>
              </a:spcBef>
              <a:buSzPct val="170000"/>
              <a:buFontTx/>
              <a:buBlip>
                <a:blip r:embed="rId3"/>
              </a:buBlip>
            </a:pPr>
            <a:r>
              <a:rPr lang="en-GB" sz="1600" b="1" dirty="0" smtClean="0">
                <a:solidFill>
                  <a:srgbClr val="3D3D5B"/>
                </a:solidFill>
                <a:latin typeface="Arial" charset="0"/>
              </a:rPr>
              <a:t>The </a:t>
            </a:r>
            <a:r>
              <a:rPr lang="en-GB" sz="1600" b="1" dirty="0">
                <a:solidFill>
                  <a:srgbClr val="3D3D5B"/>
                </a:solidFill>
                <a:latin typeface="Arial" charset="0"/>
              </a:rPr>
              <a:t>objective </a:t>
            </a:r>
            <a:r>
              <a:rPr lang="en-GB" sz="1600" dirty="0" smtClean="0">
                <a:solidFill>
                  <a:srgbClr val="3D3D5B"/>
                </a:solidFill>
                <a:latin typeface="Arial" charset="0"/>
              </a:rPr>
              <a:t>of the implementation </a:t>
            </a:r>
            <a:r>
              <a:rPr lang="en-GB" sz="1600" dirty="0">
                <a:solidFill>
                  <a:srgbClr val="3D3D5B"/>
                </a:solidFill>
                <a:latin typeface="Arial" charset="0"/>
              </a:rPr>
              <a:t>of </a:t>
            </a:r>
            <a:r>
              <a:rPr lang="en-GB" sz="1600" dirty="0" smtClean="0">
                <a:solidFill>
                  <a:srgbClr val="3D3D5B"/>
                </a:solidFill>
                <a:latin typeface="Arial" charset="0"/>
              </a:rPr>
              <a:t>the Business </a:t>
            </a:r>
            <a:r>
              <a:rPr lang="en-GB" sz="1600" dirty="0">
                <a:solidFill>
                  <a:srgbClr val="3D3D5B"/>
                </a:solidFill>
                <a:latin typeface="Arial" charset="0"/>
              </a:rPr>
              <a:t>Planning </a:t>
            </a:r>
            <a:r>
              <a:rPr lang="en-GB" sz="1600" dirty="0" smtClean="0">
                <a:solidFill>
                  <a:srgbClr val="3D3D5B"/>
                </a:solidFill>
                <a:latin typeface="Arial" charset="0"/>
              </a:rPr>
              <a:t>Model, is to assess </a:t>
            </a:r>
            <a:r>
              <a:rPr lang="en-GB" sz="1600" dirty="0">
                <a:solidFill>
                  <a:srgbClr val="3D3D5B"/>
                </a:solidFill>
                <a:latin typeface="Arial" charset="0"/>
              </a:rPr>
              <a:t>the performance and sustainability of </a:t>
            </a:r>
            <a:r>
              <a:rPr lang="en-GB" sz="1600" dirty="0" smtClean="0">
                <a:solidFill>
                  <a:srgbClr val="3D3D5B"/>
                </a:solidFill>
                <a:latin typeface="Arial" charset="0"/>
              </a:rPr>
              <a:t>the Utility </a:t>
            </a:r>
            <a:r>
              <a:rPr lang="en-GB" sz="1600" dirty="0">
                <a:solidFill>
                  <a:srgbClr val="3D3D5B"/>
                </a:solidFill>
                <a:latin typeface="Arial" charset="0"/>
              </a:rPr>
              <a:t>based on its current condition and the effect of various interventions to be carried out through a proposed Investment Plan</a:t>
            </a:r>
            <a:r>
              <a:rPr lang="en-GB" sz="1600" dirty="0" smtClean="0">
                <a:solidFill>
                  <a:srgbClr val="3D3D5B"/>
                </a:solidFill>
                <a:latin typeface="Arial" charset="0"/>
              </a:rPr>
              <a:t>.</a:t>
            </a:r>
          </a:p>
        </p:txBody>
      </p:sp>
      <p:pic>
        <p:nvPicPr>
          <p:cNvPr id="28" name="Picture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72" y="3591248"/>
            <a:ext cx="5256584" cy="2951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75196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3A3A56"/>
                </a:solidFill>
                <a:latin typeface="Arial Black" pitchFamily="34" charset="0"/>
              </a:rPr>
              <a:t>Example: NALAS AM-Business Planning Model</a:t>
            </a:r>
            <a:endParaRPr lang="en-GB" sz="2000" dirty="0" smtClean="0">
              <a:solidFill>
                <a:srgbClr val="3A3A5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276872"/>
            <a:ext cx="7727827" cy="352839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1628800"/>
            <a:ext cx="75196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Methodology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17419" y="2636912"/>
            <a:ext cx="4618677" cy="792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"/>
            <a:lightRig rig="legacyFlat2" dir="t"/>
          </a:scene3d>
          <a:sp3d prstMaterial="legacyPlastic">
            <a:bevelT w="13500" h="13500" prst="angle"/>
            <a:bevelB w="13500" h="13500" prst="angle"/>
            <a:extrusionClr>
              <a:srgbClr val="E1E1EB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181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492896"/>
            <a:ext cx="6408712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4587776" cy="2175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1340768"/>
            <a:ext cx="8640960" cy="720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Data </a:t>
            </a:r>
            <a:r>
              <a:rPr lang="fr-FR" sz="2000" kern="0" dirty="0" err="1" smtClean="0">
                <a:solidFill>
                  <a:srgbClr val="C00000"/>
                </a:solidFill>
                <a:latin typeface="Arial Black" pitchFamily="34" charset="0"/>
              </a:rPr>
              <a:t>Accuracy</a:t>
            </a: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 &amp; </a:t>
            </a:r>
            <a:r>
              <a:rPr lang="fr-FR" sz="2000" kern="0" dirty="0" err="1" smtClean="0">
                <a:solidFill>
                  <a:srgbClr val="C00000"/>
                </a:solidFill>
                <a:latin typeface="Arial Black" pitchFamily="34" charset="0"/>
              </a:rPr>
              <a:t>Reliability</a:t>
            </a:r>
            <a:endParaRPr lang="fr-FR" sz="2000" kern="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871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2" y="2374105"/>
            <a:ext cx="5560703" cy="20882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1340768"/>
            <a:ext cx="7056784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smtClean="0">
                <a:solidFill>
                  <a:srgbClr val="3B3D5B"/>
                </a:solidFill>
                <a:latin typeface="Arial Black" pitchFamily="34" charset="0"/>
              </a:rPr>
              <a:t>Phase </a:t>
            </a:r>
            <a:r>
              <a:rPr lang="fr-FR" sz="2000" kern="0" dirty="0">
                <a:solidFill>
                  <a:srgbClr val="3B3D5B"/>
                </a:solidFill>
                <a:latin typeface="Arial Black" pitchFamily="34" charset="0"/>
              </a:rPr>
              <a:t>I: Questionnaire – Data </a:t>
            </a:r>
            <a:r>
              <a:rPr lang="fr-FR" sz="2000" kern="0" dirty="0" smtClean="0">
                <a:solidFill>
                  <a:srgbClr val="3B3D5B"/>
                </a:solidFill>
                <a:latin typeface="Arial Black" pitchFamily="34" charset="0"/>
              </a:rPr>
              <a:t>Collection</a:t>
            </a: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1172" y="1988840"/>
            <a:ext cx="8623315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C00000"/>
                </a:solidFill>
                <a:latin typeface="Arial Black" pitchFamily="34" charset="0"/>
              </a:rPr>
              <a:t>Commercial / </a:t>
            </a:r>
            <a:r>
              <a:rPr lang="fr-FR" sz="2000" kern="0" dirty="0" err="1" smtClean="0">
                <a:solidFill>
                  <a:srgbClr val="C00000"/>
                </a:solidFill>
                <a:latin typeface="Arial Black" pitchFamily="34" charset="0"/>
              </a:rPr>
              <a:t>Operational</a:t>
            </a: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 / Financial / </a:t>
            </a:r>
            <a:r>
              <a:rPr lang="fr-FR" sz="2000" kern="0" dirty="0" err="1" smtClean="0">
                <a:solidFill>
                  <a:srgbClr val="C00000"/>
                </a:solidFill>
                <a:latin typeface="Arial Black" pitchFamily="34" charset="0"/>
              </a:rPr>
              <a:t>Technical</a:t>
            </a: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 Information</a:t>
            </a:r>
            <a:r>
              <a:rPr lang="en-ZA" sz="2000" kern="0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055845"/>
            <a:ext cx="5943780" cy="18479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149080"/>
            <a:ext cx="6217377" cy="129614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575" y="4959576"/>
            <a:ext cx="5428912" cy="17222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887300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26928"/>
            <a:ext cx="5049377" cy="4817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1340768"/>
            <a:ext cx="792088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Raw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 vs </a:t>
            </a: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Processed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data</a:t>
            </a:r>
            <a:endParaRPr lang="fr-FR" sz="2000" kern="0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fr-FR" sz="2000" kern="0" dirty="0">
              <a:solidFill>
                <a:srgbClr val="3B3D5B"/>
              </a:solidFill>
              <a:latin typeface="Arial Black" pitchFamily="34" charset="0"/>
            </a:endParaRP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49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71967"/>
            <a:ext cx="7062762" cy="4365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1340768"/>
            <a:ext cx="792088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Raw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 vs </a:t>
            </a: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Processed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data</a:t>
            </a:r>
            <a:endParaRPr lang="fr-FR" sz="2000" kern="0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fr-FR" sz="2000" kern="0" dirty="0">
              <a:solidFill>
                <a:srgbClr val="3B3D5B"/>
              </a:solidFill>
              <a:latin typeface="Arial Black" pitchFamily="34" charset="0"/>
            </a:endParaRP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952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1340768"/>
            <a:ext cx="7920880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latin typeface="AvantGarde Bk BT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Implementation </a:t>
            </a:r>
            <a:r>
              <a:rPr lang="en-GB" sz="2000" dirty="0">
                <a:solidFill>
                  <a:srgbClr val="3A3A56"/>
                </a:solidFill>
                <a:latin typeface="Arial Black" pitchFamily="34" charset="0"/>
              </a:rPr>
              <a:t>of 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AM-BP</a:t>
            </a:r>
            <a:r>
              <a:rPr lang="el-GR" sz="2000" dirty="0" smtClean="0">
                <a:solidFill>
                  <a:srgbClr val="3A3A56"/>
                </a:solidFill>
                <a:latin typeface="Arial Black" pitchFamily="34" charset="0"/>
              </a:rPr>
              <a:t>Μ</a:t>
            </a:r>
            <a:r>
              <a:rPr lang="en-GB" sz="2000" dirty="0" smtClean="0">
                <a:solidFill>
                  <a:srgbClr val="3A3A56"/>
                </a:solidFill>
                <a:latin typeface="Arial Black" pitchFamily="34" charset="0"/>
              </a:rPr>
              <a:t> </a:t>
            </a:r>
            <a:endParaRPr lang="el-GR" sz="2000" dirty="0" smtClean="0">
              <a:solidFill>
                <a:srgbClr val="3A3A56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000" kern="0" dirty="0" smtClean="0">
                <a:solidFill>
                  <a:srgbClr val="C00000"/>
                </a:solidFill>
                <a:latin typeface="Arial Black" pitchFamily="34" charset="0"/>
              </a:rPr>
              <a:t>Data </a:t>
            </a:r>
            <a:r>
              <a:rPr lang="fr-FR" sz="2000" kern="0" dirty="0">
                <a:solidFill>
                  <a:srgbClr val="C00000"/>
                </a:solidFill>
                <a:latin typeface="Arial Black" pitchFamily="34" charset="0"/>
              </a:rPr>
              <a:t>Validation &amp; </a:t>
            </a:r>
            <a:r>
              <a:rPr lang="fr-FR" sz="2000" kern="0" dirty="0" err="1">
                <a:solidFill>
                  <a:srgbClr val="C00000"/>
                </a:solidFill>
                <a:latin typeface="Arial Black" pitchFamily="34" charset="0"/>
              </a:rPr>
              <a:t>Modeling</a:t>
            </a:r>
            <a:endParaRPr lang="fr-FR" sz="2000" kern="0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fr-FR" sz="2000" kern="0" dirty="0">
              <a:solidFill>
                <a:srgbClr val="3B3D5B"/>
              </a:solidFill>
              <a:latin typeface="Arial Black" pitchFamily="34" charset="0"/>
            </a:endParaRPr>
          </a:p>
          <a:p>
            <a:r>
              <a:rPr lang="en-ZA" sz="20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  <a:t>	</a:t>
            </a:r>
            <a:br>
              <a:rPr lang="en-ZA" sz="1800" kern="0" dirty="0" smtClean="0">
                <a:solidFill>
                  <a:srgbClr val="3B3D5B"/>
                </a:solidFill>
                <a:latin typeface="Arial Black" pitchFamily="34" charset="0"/>
              </a:rPr>
            </a:br>
            <a:endParaRPr lang="en-GB" sz="1600" kern="0" dirty="0">
              <a:solidFill>
                <a:srgbClr val="3B3D5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370333"/>
            <a:ext cx="5082703" cy="5468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630053"/>
            <a:ext cx="5154712" cy="2948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 rotWithShape="1">
          <a:blip r:embed="rId4"/>
          <a:srcRect l="26297" t="50983" r="2011" b="13939"/>
          <a:stretch/>
        </p:blipFill>
        <p:spPr bwMode="auto">
          <a:xfrm>
            <a:off x="1957238" y="3933056"/>
            <a:ext cx="6329313" cy="268266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63128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AMS Technology">
  <a:themeElements>
    <a:clrScheme name="EDAMS 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AMS Technology">
      <a:majorFont>
        <a:latin typeface="AvantGarde Bk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1E1EB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2" dir="t"/>
        </a:scene3d>
        <a:sp3d prstMaterial="legacyPlastic">
          <a:bevelT w="13500" h="13500" prst="angle"/>
          <a:bevelB w="13500" h="13500" prst="angle"/>
          <a:extrusionClr>
            <a:srgbClr val="E1E1EB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vantGarde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1E1EB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2" dir="t"/>
        </a:scene3d>
        <a:sp3d prstMaterial="legacyPlastic">
          <a:bevelT w="13500" h="13500" prst="angle"/>
          <a:bevelB w="13500" h="13500" prst="angle"/>
          <a:extrusionClr>
            <a:srgbClr val="E1E1EB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vantGarde Bk BT" pitchFamily="34" charset="0"/>
          </a:defRPr>
        </a:defPPr>
      </a:lstStyle>
    </a:lnDef>
  </a:objectDefaults>
  <a:extraClrSchemeLst>
    <a:extraClrScheme>
      <a:clrScheme name="EDAMS 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AMS Technology">
  <a:themeElements>
    <a:clrScheme name="EDAMS 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AMS Technology">
      <a:majorFont>
        <a:latin typeface="AvantGarde Bk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AMS 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AMS Technology">
  <a:themeElements>
    <a:clrScheme name="EDAMS Technolo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AMS Technology">
      <a:majorFont>
        <a:latin typeface="AvantGarde Bk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1E1EB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2" dir="t"/>
        </a:scene3d>
        <a:sp3d prstMaterial="legacyPlastic">
          <a:bevelT w="13500" h="13500" prst="angle"/>
          <a:bevelB w="13500" h="13500" prst="angle"/>
          <a:extrusionClr>
            <a:srgbClr val="E1E1EB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vantGarde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1E1EB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2" dir="t"/>
        </a:scene3d>
        <a:sp3d prstMaterial="legacyPlastic">
          <a:bevelT w="13500" h="13500" prst="angle"/>
          <a:bevelB w="13500" h="13500" prst="angle"/>
          <a:extrusionClr>
            <a:srgbClr val="E1E1EB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vantGarde Bk BT" pitchFamily="34" charset="0"/>
          </a:defRPr>
        </a:defPPr>
      </a:lstStyle>
    </a:lnDef>
  </a:objectDefaults>
  <a:extraClrSchemeLst>
    <a:extraClrScheme>
      <a:clrScheme name="EDAMS Technolo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AMS Technolo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AMS Technolo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EDAMS Technology</Template>
  <TotalTime>18711</TotalTime>
  <Words>236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AvantGarde Bk BT</vt:lpstr>
      <vt:lpstr>EDAMS Technology</vt:lpstr>
      <vt:lpstr>2_EDAMS Technology</vt:lpstr>
      <vt:lpstr>3_EDAMS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Hydro-Comp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EDAMS Conceptual Design Slides</dc:title>
  <dc:creator>Johan Poolman</dc:creator>
  <cp:lastModifiedBy>Angelika Maria Heider</cp:lastModifiedBy>
  <cp:revision>765</cp:revision>
  <dcterms:created xsi:type="dcterms:W3CDTF">2002-02-16T06:58:56Z</dcterms:created>
  <dcterms:modified xsi:type="dcterms:W3CDTF">2016-05-12T09:01:02Z</dcterms:modified>
</cp:coreProperties>
</file>