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59" r:id="rId5"/>
    <p:sldId id="296" r:id="rId6"/>
    <p:sldId id="297" r:id="rId7"/>
    <p:sldId id="298" r:id="rId8"/>
    <p:sldId id="299" r:id="rId9"/>
    <p:sldId id="261" r:id="rId10"/>
    <p:sldId id="262" r:id="rId11"/>
    <p:sldId id="263" r:id="rId12"/>
    <p:sldId id="281" r:id="rId13"/>
    <p:sldId id="264" r:id="rId14"/>
    <p:sldId id="265" r:id="rId15"/>
    <p:sldId id="302" r:id="rId16"/>
    <p:sldId id="303" r:id="rId17"/>
    <p:sldId id="304" r:id="rId18"/>
    <p:sldId id="305" r:id="rId19"/>
    <p:sldId id="306" r:id="rId20"/>
    <p:sldId id="307" r:id="rId21"/>
    <p:sldId id="270" r:id="rId22"/>
    <p:sldId id="301" r:id="rId23"/>
    <p:sldId id="282" r:id="rId24"/>
    <p:sldId id="30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4530-B19D-4058-AC8D-FD086785A61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2B63-290E-45D6-A21A-4A5D1110BD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02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51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1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1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8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12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How many times have you participated in the conference?
https://www.polleverywhere.com/multiple_choice_polls/O0584323SJ3YPir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0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How many people do you know personally in this room?
https://www.polleverywhere.com/multiple_choice_polls/ho3DMLAT2SOzBXJ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language do you work in primarily?
https://www.polleverywhere.com/multiple_choice_polls/DIyu1p4IuCgwWNR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1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is the size of the city in which you work primarily
https://www.polleverywhere.com/multiple_choice_polls/JLqzuOglmnLOZC3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2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describes most closely your role with regards to WSS services
https://www.polleverywhere.com/multiple_choice_polls/TkTBbTOmqsMKECf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8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95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Where you see the biggest sector challenge in your country (or the region)?
https://www.polleverywhere.com/free_text_polls/v5hjZCEifZe2EtZ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94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72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Keynote: EU Accession and Sustainable Development
https://www.polleverywhere.com/free_text_polls/e2lk6IDpz9puyWY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Phil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9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5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92B63-290E-45D6-A21A-4A5D1110B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8A69-918B-4577-B720-163A87E071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hyperlink" Target="http://www.danube-water-program.org/" TargetMode="External"/><Relationship Id="rId4" Type="http://schemas.openxmlformats.org/officeDocument/2006/relationships/hyperlink" Target="http://www.worldbank.iorg/wate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7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17822713"/>
              </p:ext>
            </p:extLst>
          </p:nvPr>
        </p:nvGraphicFramePr>
        <p:xfrm>
          <a:off x="2968876" y="746869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8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876" y="746869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540" y="4068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9552" y="4068000"/>
            <a:ext cx="4032000" cy="21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800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0012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0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2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3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1658628"/>
            <a:ext cx="7992200" cy="1050292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6300" baseline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83968" y="5733256"/>
            <a:ext cx="4140032" cy="900100"/>
          </a:xfrm>
        </p:spPr>
        <p:txBody>
          <a:bodyPr wrap="square" lIns="0" tIns="0" rIns="0" bIns="0" anchor="ctr" anchorCtr="0"/>
          <a:lstStyle>
            <a:lvl1pPr marL="0" indent="0" algn="r">
              <a:spcAft>
                <a:spcPts val="600"/>
              </a:spcAft>
              <a:buFont typeface="Wingdings 3" pitchFamily="18" charset="2"/>
              <a:buNone/>
              <a:defRPr sz="1600" cap="none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en-US" dirty="0" smtClean="0">
                <a:hlinkClick r:id="rId4"/>
              </a:rPr>
              <a:t>www.worldbank.org/water</a:t>
            </a:r>
            <a:r>
              <a:rPr lang="en-US" dirty="0" smtClean="0"/>
              <a:t>            </a:t>
            </a:r>
          </a:p>
          <a:p>
            <a:r>
              <a:rPr lang="en-US" dirty="0" smtClean="0">
                <a:hlinkClick r:id="rId5"/>
              </a:rPr>
              <a:t>www.danube-water-program.org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9069498"/>
              </p:ext>
            </p:extLst>
          </p:nvPr>
        </p:nvGraphicFramePr>
        <p:xfrm>
          <a:off x="6145213" y="728663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Image" r:id="rId6" imgW="2279330" imgH="731212" progId="Photoshop.Image.10">
                  <p:embed/>
                </p:oleObj>
              </mc:Choice>
              <mc:Fallback>
                <p:oleObj name="Image" r:id="rId6" imgW="2279330" imgH="731212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728663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799" y="2996952"/>
            <a:ext cx="7993063" cy="255628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14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63" y="5913276"/>
            <a:ext cx="3060340" cy="6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3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541" y="1656000"/>
            <a:ext cx="8280920" cy="4320000"/>
          </a:xfrm>
        </p:spPr>
        <p:txBody>
          <a:bodyPr anchor="ctr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Tx/>
              <a:buNone/>
              <a:defRPr sz="4800" b="1" i="0" cap="all" baseline="0">
                <a:gradFill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4032000" cy="4608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800"/>
            </a:lvl1pPr>
            <a:lvl2pPr>
              <a:spcAft>
                <a:spcPts val="1400"/>
              </a:spcAft>
              <a:defRPr sz="2400"/>
            </a:lvl2pPr>
            <a:lvl3pPr>
              <a:defRPr sz="2000"/>
            </a:lvl3pPr>
            <a:lvl4pPr>
              <a:spcAft>
                <a:spcPts val="10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56000"/>
            <a:ext cx="4032000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4040188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68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6000"/>
            <a:ext cx="4041775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1800" y="1665288"/>
            <a:ext cx="5219960" cy="45005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024" y="1656000"/>
            <a:ext cx="2818656" cy="4708525"/>
          </a:xfrm>
        </p:spPr>
        <p:txBody>
          <a:bodyPr/>
          <a:lstStyle>
            <a:lvl1pPr>
              <a:spcAft>
                <a:spcPts val="1000"/>
              </a:spcAft>
              <a:defRPr sz="2300"/>
            </a:lvl1pPr>
            <a:lvl2pPr>
              <a:spcAft>
                <a:spcPts val="1000"/>
              </a:spcAft>
              <a:defRPr sz="1800"/>
            </a:lvl2pPr>
            <a:lvl3pPr>
              <a:spcAft>
                <a:spcPts val="8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59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p + Pic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001"/>
            <a:ext cx="8255260" cy="1773000"/>
          </a:xfrm>
        </p:spPr>
        <p:txBody>
          <a:bodyPr/>
          <a:lstStyle>
            <a:lvl1pPr>
              <a:defRPr sz="2800"/>
            </a:lvl1pPr>
            <a:lvl2pPr>
              <a:spcAft>
                <a:spcPts val="1000"/>
              </a:spcAft>
              <a:defRPr sz="23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544" y="3573016"/>
            <a:ext cx="8244916" cy="259283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0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2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7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648000"/>
            <a:ext cx="828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56000"/>
            <a:ext cx="828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32000" y="6551999"/>
            <a:ext cx="82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cap="all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2016 Danube water conference | </a:t>
            </a:r>
            <a:r>
              <a:rPr lang="en-US" sz="900" kern="1200" cap="all" baseline="0" dirty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rPr>
              <a:t>Addressing the double challenge</a:t>
            </a:r>
            <a:r>
              <a:rPr lang="en-US" sz="900" cap="all" baseline="0" dirty="0" smtClean="0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cap="all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 12-13 may 2016 | </a:t>
            </a:r>
            <a:r>
              <a:rPr lang="en-US" sz="900" cap="all" baseline="0" dirty="0" err="1" smtClean="0">
                <a:solidFill>
                  <a:srgbClr val="00AEEF"/>
                </a:solidFill>
                <a:latin typeface="Arial" pitchFamily="34" charset="0"/>
                <a:cs typeface="Arial" pitchFamily="34" charset="0"/>
              </a:rPr>
              <a:t>viennA</a:t>
            </a:r>
            <a:endParaRPr lang="en-US" sz="900" cap="all" baseline="0" dirty="0">
              <a:solidFill>
                <a:srgbClr val="00AEE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32000" y="6480000"/>
            <a:ext cx="8280000" cy="0"/>
          </a:xfrm>
          <a:prstGeom prst="line">
            <a:avLst/>
          </a:prstGeom>
          <a:noFill/>
          <a:ln w="127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60" y="637109"/>
            <a:ext cx="1125000" cy="3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60" y="1056437"/>
            <a:ext cx="949839" cy="249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1" r:id="rId3"/>
    <p:sldLayoutId id="2147483652" r:id="rId4"/>
    <p:sldLayoutId id="2147483653" r:id="rId5"/>
    <p:sldLayoutId id="2147483679" r:id="rId6"/>
    <p:sldLayoutId id="2147483676" r:id="rId7"/>
    <p:sldLayoutId id="2147483669" r:id="rId8"/>
    <p:sldLayoutId id="2147483675" r:id="rId9"/>
    <p:sldLayoutId id="2147483674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2800" b="1" cap="all" baseline="0">
          <a:solidFill>
            <a:srgbClr val="004F9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9pPr>
    </p:titleStyle>
    <p:bodyStyle>
      <a:lvl1pPr marL="432000" indent="-432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8000" indent="-396000" algn="l" rtl="0" eaLnBrk="1" fontAlgn="base" hangingPunct="1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324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23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40000" indent="-252000" algn="l" rtl="0" eaLnBrk="1" fontAlgn="base" hangingPunct="1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20000" indent="-180000" algn="l" rtl="0" eaLnBrk="1" fontAlgn="base" hangingPunct="1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sz="4000" b="1" smtClean="0"/>
              <a:t/>
            </a:r>
            <a:br>
              <a:rPr lang="en-US" sz="4000" b="1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Vienna, May 12 and 13,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76199" y="2040595"/>
            <a:ext cx="8501062" cy="2046073"/>
          </a:xfrm>
        </p:spPr>
        <p:txBody>
          <a:bodyPr/>
          <a:lstStyle/>
          <a:p>
            <a:r>
              <a:rPr lang="en-US" sz="3600" dirty="0" smtClean="0"/>
              <a:t>2016 Danube Water</a:t>
            </a:r>
            <a:br>
              <a:rPr lang="en-US" sz="3600" dirty="0" smtClean="0"/>
            </a:br>
            <a:r>
              <a:rPr lang="en-US" sz="3600" dirty="0" smtClean="0"/>
              <a:t> Conference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6000" dirty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Addressing </a:t>
            </a:r>
            <a:r>
              <a:rPr lang="en-US" sz="6000" dirty="0" smtClean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the </a:t>
            </a:r>
            <a:r>
              <a:rPr lang="en-US" sz="8000" dirty="0" smtClean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double </a:t>
            </a:r>
            <a:r>
              <a:rPr lang="en-US" sz="8000" dirty="0" err="1" smtClean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ea typeface="+mj-ea"/>
              </a:rPr>
              <a:t>challengE</a:t>
            </a:r>
            <a:endParaRPr lang="en-US" sz="6000" dirty="0">
              <a:gradFill flip="none" rotWithShape="1">
                <a:gsLst>
                  <a:gs pos="0">
                    <a:srgbClr val="00589F"/>
                  </a:gs>
                  <a:gs pos="100000">
                    <a:srgbClr val="00AEEF"/>
                  </a:gs>
                </a:gsLst>
                <a:lin ang="19800000" scaled="0"/>
                <a:tileRect/>
              </a:gradFill>
              <a:latin typeface="Arial Black" pitchFamily="34" charset="0"/>
              <a:ea typeface="+mj-ea"/>
            </a:endParaRPr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9" t="13914" r="5640" b="17912"/>
          <a:stretch>
            <a:fillRect/>
          </a:stretch>
        </p:blipFill>
        <p:spPr bwMode="auto">
          <a:xfrm>
            <a:off x="5709375" y="614362"/>
            <a:ext cx="27146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2" descr="http://water.worldbank.org/sites/water.worldbank.org/files/images/Austria-Federal-Ministry-of-Finance-logo-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9448" b="-9375"/>
          <a:stretch>
            <a:fillRect/>
          </a:stretch>
        </p:blipFill>
        <p:spPr bwMode="auto">
          <a:xfrm>
            <a:off x="0" y="5972814"/>
            <a:ext cx="1656184" cy="8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Grafik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5730" r="11945" b="23605"/>
          <a:stretch>
            <a:fillRect/>
          </a:stretch>
        </p:blipFill>
        <p:spPr bwMode="auto">
          <a:xfrm>
            <a:off x="1656184" y="6055805"/>
            <a:ext cx="1296144" cy="7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Content Placeholder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7141"/>
          <a:stretch/>
        </p:blipFill>
        <p:spPr bwMode="auto">
          <a:xfrm>
            <a:off x="2998102" y="6134625"/>
            <a:ext cx="1788713" cy="5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609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55003"/>
            <a:ext cx="2527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With the financial support of: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372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313" y="1669717"/>
            <a:ext cx="6250658" cy="47553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Venue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54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593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18288" y="2805095"/>
            <a:ext cx="1282828" cy="862355"/>
            <a:chOff x="7452320" y="2241738"/>
            <a:chExt cx="1282828" cy="862355"/>
          </a:xfrm>
        </p:grpSpPr>
        <p:sp>
          <p:nvSpPr>
            <p:cNvPr id="11" name="Oval 10"/>
            <p:cNvSpPr/>
            <p:nvPr/>
          </p:nvSpPr>
          <p:spPr>
            <a:xfrm>
              <a:off x="8285538" y="2241738"/>
              <a:ext cx="449610" cy="4320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2320" y="2457762"/>
              <a:ext cx="878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We are</a:t>
              </a:r>
              <a:br>
                <a:rPr lang="en-US" b="1" dirty="0" smtClean="0">
                  <a:solidFill>
                    <a:srgbClr val="FF0000"/>
                  </a:solidFill>
                </a:rPr>
              </a:br>
              <a:r>
                <a:rPr lang="en-US" b="1" dirty="0" smtClean="0">
                  <a:solidFill>
                    <a:srgbClr val="FF0000"/>
                  </a:solidFill>
                </a:rPr>
                <a:t>here!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786332" y="1466491"/>
            <a:ext cx="2346385" cy="1655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3216" y="3619125"/>
            <a:ext cx="2383971" cy="2621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57543" y="544535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Program </a:t>
            </a:r>
            <a:br>
              <a:rPr lang="en-US" i="1" dirty="0" smtClean="0"/>
            </a:br>
            <a:r>
              <a:rPr lang="en-US" i="1" dirty="0" smtClean="0"/>
              <a:t>page 46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3091543" y="1569740"/>
            <a:ext cx="2383971" cy="2621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432000" y="1569740"/>
            <a:ext cx="4700717" cy="4653320"/>
          </a:xfrm>
        </p:spPr>
        <p:txBody>
          <a:bodyPr/>
          <a:lstStyle/>
          <a:p>
            <a:r>
              <a:rPr lang="en-US" sz="2400" b="1" dirty="0" smtClean="0"/>
              <a:t>Plenary sessions </a:t>
            </a:r>
            <a:r>
              <a:rPr lang="en-US" sz="2400" dirty="0" smtClean="0"/>
              <a:t>in Gustav Mahler</a:t>
            </a:r>
          </a:p>
          <a:p>
            <a:r>
              <a:rPr lang="en-US" sz="2400" b="1" dirty="0" smtClean="0"/>
              <a:t>Parallel Sessions </a:t>
            </a:r>
            <a:r>
              <a:rPr lang="en-US" sz="2400" dirty="0" smtClean="0"/>
              <a:t>in Sigmund Freud (also translated)</a:t>
            </a:r>
          </a:p>
          <a:p>
            <a:r>
              <a:rPr lang="en-US" sz="2400" b="1" dirty="0" smtClean="0"/>
              <a:t>Coffee breaks </a:t>
            </a:r>
            <a:r>
              <a:rPr lang="en-US" sz="2400" dirty="0" smtClean="0"/>
              <a:t>in foyer</a:t>
            </a:r>
          </a:p>
          <a:p>
            <a:r>
              <a:rPr lang="en-US" sz="2400" b="1" dirty="0" smtClean="0"/>
              <a:t>Lunch breaks</a:t>
            </a:r>
            <a:r>
              <a:rPr lang="en-US" sz="2400" dirty="0" smtClean="0"/>
              <a:t> downstairs</a:t>
            </a:r>
          </a:p>
          <a:p>
            <a:r>
              <a:rPr lang="en-US" sz="2400" b="1" dirty="0"/>
              <a:t>Work stations </a:t>
            </a:r>
            <a:br>
              <a:rPr lang="en-US" sz="2400" b="1" dirty="0"/>
            </a:br>
            <a:r>
              <a:rPr lang="en-US" sz="2400" dirty="0"/>
              <a:t>across the foyer</a:t>
            </a:r>
          </a:p>
          <a:p>
            <a:r>
              <a:rPr lang="en-US" sz="2400" b="1" dirty="0" smtClean="0"/>
              <a:t>Side Meeting room</a:t>
            </a:r>
            <a:br>
              <a:rPr lang="en-US" sz="2400" b="1" dirty="0" smtClean="0"/>
            </a:br>
            <a:r>
              <a:rPr lang="en-US" sz="2400" dirty="0" smtClean="0"/>
              <a:t>across the foyer</a:t>
            </a:r>
          </a:p>
          <a:p>
            <a:endParaRPr lang="en-US" sz="2400" dirty="0" smtClean="0"/>
          </a:p>
        </p:txBody>
      </p:sp>
      <p:sp>
        <p:nvSpPr>
          <p:cNvPr id="7" name="Arc 6"/>
          <p:cNvSpPr/>
          <p:nvPr/>
        </p:nvSpPr>
        <p:spPr>
          <a:xfrm>
            <a:off x="1426029" y="1808602"/>
            <a:ext cx="7150283" cy="2404302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flipV="1">
            <a:off x="2090057" y="2267271"/>
            <a:ext cx="4180114" cy="718035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2105674" y="3528204"/>
            <a:ext cx="4180114" cy="1282254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3891692" y="4028646"/>
            <a:ext cx="1546235" cy="1324710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0" y="4746680"/>
            <a:ext cx="6455229" cy="167838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V="1">
            <a:off x="1426029" y="5728891"/>
            <a:ext cx="3706688" cy="45719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9512" y="1483744"/>
            <a:ext cx="4521884" cy="504645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 b="1" u="sng" dirty="0" smtClean="0"/>
              <a:t>YOUR idea to address the double challenge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Coordinate</a:t>
            </a:r>
            <a:r>
              <a:rPr lang="en-US" dirty="0" smtClean="0"/>
              <a:t> </a:t>
            </a:r>
            <a:r>
              <a:rPr lang="en-US" dirty="0"/>
              <a:t>place </a:t>
            </a:r>
            <a:r>
              <a:rPr lang="en-US" dirty="0" smtClean="0"/>
              <a:t>&amp; time among country participants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Summarize </a:t>
            </a:r>
            <a:r>
              <a:rPr lang="en-US" dirty="0" smtClean="0"/>
              <a:t>idea on the form, and return by tomorrow 13:30 to David Michaud or Philip Weller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Decide </a:t>
            </a:r>
            <a:r>
              <a:rPr lang="en-US" dirty="0" smtClean="0"/>
              <a:t>on potential rapporteur and message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NOTE: also for technical sessions!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(and topic) Groups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0989">
            <a:off x="5394818" y="1549453"/>
            <a:ext cx="3500022" cy="4945723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32981" y="6092335"/>
            <a:ext cx="24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Program pages 35-36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8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forms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32000" y="1656000"/>
            <a:ext cx="4855992" cy="4653320"/>
          </a:xfrm>
        </p:spPr>
        <p:txBody>
          <a:bodyPr/>
          <a:lstStyle/>
          <a:p>
            <a:r>
              <a:rPr lang="en-US" dirty="0" smtClean="0"/>
              <a:t>In your conference bag</a:t>
            </a:r>
          </a:p>
          <a:p>
            <a:r>
              <a:rPr lang="en-US" dirty="0" smtClean="0"/>
              <a:t>Please help us get better</a:t>
            </a:r>
          </a:p>
          <a:p>
            <a:r>
              <a:rPr lang="en-US" dirty="0" smtClean="0"/>
              <a:t>Fill it out as you go</a:t>
            </a:r>
          </a:p>
          <a:p>
            <a:r>
              <a:rPr lang="en-US" dirty="0" smtClean="0"/>
              <a:t>Leave the completed form on your table or</a:t>
            </a:r>
            <a:br>
              <a:rPr lang="en-US" dirty="0" smtClean="0"/>
            </a:br>
            <a:r>
              <a:rPr lang="en-US" dirty="0" smtClean="0"/>
              <a:t>in the box at the end</a:t>
            </a:r>
            <a:br>
              <a:rPr lang="en-US" dirty="0" smtClean="0"/>
            </a:br>
            <a:r>
              <a:rPr lang="en-US" dirty="0" smtClean="0"/>
              <a:t>of the conference!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3165">
            <a:off x="5507940" y="1754937"/>
            <a:ext cx="3242395" cy="4574314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74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676" y="1826017"/>
            <a:ext cx="8204448" cy="864096"/>
          </a:xfr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Ensuring a successful conference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80740" y="3933056"/>
            <a:ext cx="6417734" cy="2293241"/>
          </a:xfrm>
          <a:prstGeom prst="rect">
            <a:avLst/>
          </a:prstGeom>
        </p:spPr>
        <p:txBody>
          <a:bodyPr anchor="t" anchorCtr="0">
            <a:normAutofit fontScale="85000" lnSpcReduction="20000"/>
          </a:bodyPr>
          <a:lstStyle/>
          <a:p>
            <a:pPr algn="l"/>
            <a:endParaRPr lang="en-US" sz="3000" b="1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Participate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Time management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Productive use of session time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Taking discussions further &amp; deeper</a:t>
            </a:r>
            <a:endParaRPr lang="en-US" sz="2800" b="1" dirty="0"/>
          </a:p>
          <a:p>
            <a:pPr lvl="1"/>
            <a:endParaRPr lang="en-US" sz="2800" b="1" dirty="0" smtClean="0"/>
          </a:p>
          <a:p>
            <a:pPr marL="914400" lvl="1" indent="-457200">
              <a:buFont typeface="Arial"/>
              <a:buChar char="•"/>
            </a:pPr>
            <a:endParaRPr lang="en-US" sz="2800" b="1" dirty="0" smtClean="0"/>
          </a:p>
          <a:p>
            <a:pPr algn="l"/>
            <a:endParaRPr lang="en-US" sz="3000" b="1" dirty="0" smtClean="0"/>
          </a:p>
          <a:p>
            <a:pPr marL="914400" lvl="1" indent="-457200">
              <a:buFont typeface="Arial"/>
              <a:buChar char="•"/>
            </a:pPr>
            <a:endParaRPr lang="en-US" sz="2800" b="1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6732240" y="3284984"/>
            <a:ext cx="2016224" cy="1728192"/>
          </a:xfrm>
          <a:prstGeom prst="wedgeRoundRectCallout">
            <a:avLst>
              <a:gd name="adj1" fmla="val -84326"/>
              <a:gd name="adj2" fmla="val 667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Please keep questions and responses brief and to the point in the sessions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860032" y="3355674"/>
            <a:ext cx="1656184" cy="1009429"/>
          </a:xfrm>
          <a:prstGeom prst="wedgeRoundRectCallout">
            <a:avLst>
              <a:gd name="adj1" fmla="val -82793"/>
              <a:gd name="adj2" fmla="val 910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 on time,</a:t>
            </a:r>
          </a:p>
          <a:p>
            <a:pPr algn="ctr"/>
            <a:r>
              <a:rPr lang="en-US" b="1" dirty="0" smtClean="0"/>
              <a:t>stick to time allocations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129129" y="5200291"/>
            <a:ext cx="1800200" cy="609165"/>
          </a:xfrm>
          <a:prstGeom prst="wedgeRoundRectCallout">
            <a:avLst>
              <a:gd name="adj1" fmla="val -67520"/>
              <a:gd name="adj2" fmla="val 625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 the breaks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775716" y="3104427"/>
            <a:ext cx="1656184" cy="1177998"/>
          </a:xfrm>
          <a:prstGeom prst="wedgeRoundRectCallout">
            <a:avLst>
              <a:gd name="adj1" fmla="val -29597"/>
              <a:gd name="adj2" fmla="val 781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Open Dialogue and active involvement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9163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32000" y="1656000"/>
            <a:ext cx="8530166" cy="4653320"/>
          </a:xfrm>
        </p:spPr>
        <p:txBody>
          <a:bodyPr/>
          <a:lstStyle/>
          <a:p>
            <a:r>
              <a:rPr lang="en-US" dirty="0" smtClean="0"/>
              <a:t>Connect to Internet </a:t>
            </a:r>
          </a:p>
          <a:p>
            <a:pPr lvl="1"/>
            <a:r>
              <a:rPr lang="en-US" dirty="0" smtClean="0"/>
              <a:t>SSID:  NETGEAR59_EXT</a:t>
            </a:r>
          </a:p>
          <a:p>
            <a:pPr lvl="1"/>
            <a:r>
              <a:rPr lang="en-US" dirty="0" smtClean="0"/>
              <a:t>Password:  luckycurtain267</a:t>
            </a:r>
            <a:br>
              <a:rPr lang="en-US" dirty="0" smtClean="0"/>
            </a:br>
            <a:endParaRPr lang="en-US" sz="1200" dirty="0" smtClean="0"/>
          </a:p>
          <a:p>
            <a:r>
              <a:rPr lang="en-US" dirty="0" smtClean="0"/>
              <a:t>Open Pollev.com/2016DWC </a:t>
            </a:r>
            <a:r>
              <a:rPr lang="en-US" sz="1200" dirty="0" smtClean="0"/>
              <a:t>(Pollev.com/2016DWCsmall for SF room)</a:t>
            </a:r>
            <a:br>
              <a:rPr lang="en-US" sz="1200" dirty="0" smtClean="0"/>
            </a:br>
            <a:r>
              <a:rPr lang="en-US" dirty="0" smtClean="0"/>
              <a:t>on your tablet, smartphone or laptop</a:t>
            </a:r>
            <a:endParaRPr lang="en-US" sz="1200" dirty="0" smtClean="0"/>
          </a:p>
          <a:p>
            <a:r>
              <a:rPr lang="en-US" dirty="0" smtClean="0"/>
              <a:t>Questions will change through the conference</a:t>
            </a:r>
          </a:p>
          <a:p>
            <a:r>
              <a:rPr lang="en-US" dirty="0" smtClean="0"/>
              <a:t>Let’s try it!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57934" y="557105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Program </a:t>
            </a:r>
            <a:br>
              <a:rPr lang="en-US" i="1" dirty="0" smtClean="0"/>
            </a:br>
            <a:r>
              <a:rPr lang="en-US" i="1" dirty="0" smtClean="0"/>
              <a:t>page 44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31" y="1404000"/>
            <a:ext cx="2430023" cy="2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82486"/>
            <a:ext cx="8636000" cy="50727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93370"/>
            <a:ext cx="8636000" cy="50509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04256"/>
            <a:ext cx="8636000" cy="50400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82486"/>
            <a:ext cx="8636000" cy="50618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04256"/>
            <a:ext cx="8636000" cy="50400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Simultaneous translation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AT" dirty="0"/>
              <a:t>English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Albanian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Ukrainian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Serbian/Croatian/Bosnian/Montenegrin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 smtClean="0"/>
              <a:t>Bulgarian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 smtClean="0"/>
              <a:t>Romanian</a:t>
            </a:r>
          </a:p>
        </p:txBody>
      </p:sp>
    </p:spTree>
    <p:extLst>
      <p:ext uri="{BB962C8B-B14F-4D97-AF65-F5344CB8AC3E}">
        <p14:creationId xmlns:p14="http://schemas.microsoft.com/office/powerpoint/2010/main" val="25473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82486"/>
            <a:ext cx="8636000" cy="50618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OPENING KEYNOTE SESSION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32000" y="1544128"/>
            <a:ext cx="8712000" cy="476519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600" b="1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Addressing the double challenge</a:t>
            </a:r>
          </a:p>
          <a:p>
            <a:pPr marL="0" lvl="0" indent="0" algn="ctr">
              <a:buNone/>
            </a:pPr>
            <a:r>
              <a:rPr lang="en-US" sz="1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Chair</a:t>
            </a:r>
            <a:r>
              <a:rPr lang="en-US" sz="1800" dirty="0">
                <a:solidFill>
                  <a:schemeClr val="accent1"/>
                </a:solidFill>
                <a:latin typeface="Arial Black" panose="020B0A04020102020204" pitchFamily="34" charset="0"/>
              </a:rPr>
              <a:t>: Walter Kling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 sz="2800" b="1" dirty="0" smtClean="0"/>
              <a:t>Keynote speeches</a:t>
            </a:r>
            <a:endParaRPr lang="en-US" sz="28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/>
              <a:t>Marianne </a:t>
            </a:r>
            <a:r>
              <a:rPr lang="en-US" sz="2000" b="1" dirty="0" err="1" smtClean="0"/>
              <a:t>Wenning</a:t>
            </a:r>
            <a:r>
              <a:rPr lang="en-US" sz="2000" b="1" dirty="0" smtClean="0"/>
              <a:t>, </a:t>
            </a:r>
            <a:r>
              <a:rPr lang="en-US" sz="2000" dirty="0" smtClean="0"/>
              <a:t>Director, </a:t>
            </a:r>
            <a:r>
              <a:rPr lang="en-GB" sz="2000" dirty="0"/>
              <a:t>Quality of Life, Water &amp; </a:t>
            </a:r>
            <a:r>
              <a:rPr lang="en-GB" sz="2000" dirty="0" smtClean="0"/>
              <a:t>Air, </a:t>
            </a:r>
            <a:br>
              <a:rPr lang="en-GB" sz="2000" dirty="0" smtClean="0"/>
            </a:br>
            <a:r>
              <a:rPr lang="en-GB" sz="2000" dirty="0" smtClean="0"/>
              <a:t>Directorate </a:t>
            </a:r>
            <a:r>
              <a:rPr lang="en-GB" sz="2000" dirty="0"/>
              <a:t>General for the </a:t>
            </a:r>
            <a:r>
              <a:rPr lang="en-GB" sz="2000" dirty="0" smtClean="0"/>
              <a:t>Environment, European Commission</a:t>
            </a:r>
            <a:endParaRPr lang="en-US" sz="20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/>
              <a:t>Jennifer Sara, </a:t>
            </a:r>
            <a:r>
              <a:rPr lang="en-US" sz="2000" dirty="0" smtClean="0"/>
              <a:t>Director, Water Global Practice, World Bank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 sz="2800" b="1" dirty="0" smtClean="0"/>
              <a:t>Dialogue and Open Discussion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34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15143"/>
            <a:ext cx="8636000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712000" cy="4653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>
                <a:solidFill>
                  <a:schemeClr val="accent1"/>
                </a:solidFill>
                <a:latin typeface="Arial Black" panose="020B0A04020102020204" pitchFamily="34" charset="0"/>
              </a:rPr>
              <a:t>The double challenge, addressed</a:t>
            </a:r>
            <a:r>
              <a:rPr lang="en-US" sz="3600" b="1" u="sng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?</a:t>
            </a:r>
            <a:r>
              <a:rPr lang="en-US" sz="3600" b="1" u="sng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en-US" sz="3600" b="1" u="sng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n-GB" sz="1800" dirty="0">
                <a:solidFill>
                  <a:schemeClr val="accent1"/>
                </a:solidFill>
                <a:latin typeface="Arial Black" panose="020B0A04020102020204" pitchFamily="34" charset="0"/>
              </a:rPr>
              <a:t>Chairs: David Michaud and Philip Weller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b="1" dirty="0" smtClean="0"/>
              <a:t>Summary </a:t>
            </a:r>
            <a:r>
              <a:rPr lang="en-US" sz="2800" b="1" dirty="0"/>
              <a:t>of </a:t>
            </a:r>
            <a:r>
              <a:rPr lang="en-US" sz="2800" b="1" dirty="0" smtClean="0"/>
              <a:t>key sessions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b="1" dirty="0" smtClean="0"/>
              <a:t>Audience vote and ignite speech on best ideas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b="1" dirty="0" smtClean="0"/>
              <a:t>Closing panel </a:t>
            </a:r>
            <a:r>
              <a:rPr lang="en-US" sz="2800" b="1" dirty="0"/>
              <a:t>discussion: </a:t>
            </a:r>
            <a:endParaRPr lang="en-US" sz="2800" b="1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TBD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1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POLLEV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Will you pay to come next time?</a:t>
            </a:r>
          </a:p>
          <a:p>
            <a:r>
              <a:rPr lang="en-US" dirty="0" smtClean="0"/>
              <a:t>How many new people have you met</a:t>
            </a:r>
          </a:p>
          <a:p>
            <a:r>
              <a:rPr lang="en-US" dirty="0" smtClean="0"/>
              <a:t>Evaluation questions? </a:t>
            </a:r>
          </a:p>
          <a:p>
            <a:r>
              <a:rPr lang="en-US" dirty="0" smtClean="0"/>
              <a:t>One word you take away?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Words of Welcome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431999" y="1656000"/>
            <a:ext cx="8651615" cy="4653320"/>
          </a:xfrm>
        </p:spPr>
        <p:txBody>
          <a:bodyPr/>
          <a:lstStyle/>
          <a:p>
            <a:r>
              <a:rPr lang="en-US" sz="3600" b="1" dirty="0" err="1"/>
              <a:t>Günther</a:t>
            </a:r>
            <a:r>
              <a:rPr lang="en-US" sz="3600" b="1" dirty="0"/>
              <a:t> </a:t>
            </a:r>
            <a:r>
              <a:rPr lang="en-US" sz="3600" b="1" dirty="0" err="1"/>
              <a:t>Schönleitner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de-AT" dirty="0" smtClean="0"/>
              <a:t>Director, </a:t>
            </a:r>
            <a:r>
              <a:rPr lang="de-AT" dirty="0"/>
              <a:t>Austrian Ministry of Finance</a:t>
            </a:r>
          </a:p>
          <a:p>
            <a:r>
              <a:rPr lang="de-AT" sz="3600" b="1" dirty="0" smtClean="0"/>
              <a:t>Ellen Goldstein</a:t>
            </a:r>
            <a:br>
              <a:rPr lang="de-AT" sz="3600" b="1" dirty="0" smtClean="0"/>
            </a:br>
            <a:r>
              <a:rPr lang="de-AT" dirty="0" smtClean="0"/>
              <a:t>Country Director, World Bank</a:t>
            </a:r>
          </a:p>
          <a:p>
            <a:r>
              <a:rPr lang="de-AT" sz="3600" b="1" dirty="0" smtClean="0"/>
              <a:t>Lorenz Petersen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dirty="0" smtClean="0"/>
              <a:t>Director, GIZ</a:t>
            </a:r>
          </a:p>
          <a:p>
            <a:r>
              <a:rPr lang="de-AT" sz="3600" b="1" dirty="0" smtClean="0"/>
              <a:t>Vladimir Tausanovic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dirty="0" smtClean="0"/>
              <a:t>President, IAWD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71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16556" y="4544902"/>
            <a:ext cx="5976664" cy="894796"/>
            <a:chOff x="1187624" y="5846572"/>
            <a:chExt cx="5976664" cy="894796"/>
          </a:xfrm>
        </p:grpSpPr>
        <p:pic>
          <p:nvPicPr>
            <p:cNvPr id="4" name="Picture 2" descr="http://water.worldbank.org/sites/water.worldbank.org/files/images/Austria-Federal-Ministry-of-Finance-logo-t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4" r="9448" b="-9375"/>
            <a:stretch>
              <a:fillRect/>
            </a:stretch>
          </p:blipFill>
          <p:spPr bwMode="auto">
            <a:xfrm>
              <a:off x="1187624" y="5846572"/>
              <a:ext cx="1656184" cy="86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fik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2" t="5730" r="11945" b="23605"/>
            <a:stretch>
              <a:fillRect/>
            </a:stretch>
          </p:blipFill>
          <p:spPr bwMode="auto">
            <a:xfrm>
              <a:off x="3635896" y="5974806"/>
              <a:ext cx="1296144" cy="761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Content Placeholder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-13589"/>
            <a:stretch>
              <a:fillRect/>
            </a:stretch>
          </p:blipFill>
          <p:spPr bwMode="auto">
            <a:xfrm>
              <a:off x="5709217" y="5995367"/>
              <a:ext cx="1455071" cy="74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Danube Water Conference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 smtClean="0"/>
              <a:t>190 Participants, 100+ national and local institutions, utilities and associations from 20 countries around the Danube and beyond.</a:t>
            </a:r>
          </a:p>
          <a:p>
            <a:r>
              <a:rPr lang="en-US" sz="2000" dirty="0" smtClean="0"/>
              <a:t>Organized jointly by the World Bank, IAWD and GIZ with support from the Danube Water Program and the Open Regional Fund.</a:t>
            </a:r>
            <a:br>
              <a:rPr lang="en-US" sz="2000" dirty="0" smtClean="0"/>
            </a:br>
            <a:endParaRPr lang="en-US" sz="1200" dirty="0" smtClean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With funding from Austrian, German and Swiss Governments: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How can the region </a:t>
            </a:r>
            <a:r>
              <a:rPr lang="en-GB" sz="2000" dirty="0"/>
              <a:t>leverage EU accession to </a:t>
            </a:r>
            <a:r>
              <a:rPr lang="en-GB" sz="2000" b="1" dirty="0"/>
              <a:t>address the double challenge</a:t>
            </a:r>
            <a:r>
              <a:rPr lang="en-GB" sz="2000" dirty="0"/>
              <a:t> of </a:t>
            </a:r>
            <a:r>
              <a:rPr lang="en-US" sz="2000" dirty="0"/>
              <a:t>meeting EU </a:t>
            </a:r>
            <a:r>
              <a:rPr lang="en-US" sz="2000" i="1" dirty="0"/>
              <a:t>acquis </a:t>
            </a:r>
            <a:r>
              <a:rPr lang="en-US" sz="2000" i="1" dirty="0" err="1"/>
              <a:t>communautaire</a:t>
            </a:r>
            <a:r>
              <a:rPr lang="en-US" sz="2000" i="1" dirty="0"/>
              <a:t> </a:t>
            </a:r>
            <a:r>
              <a:rPr lang="en-US" sz="2000" dirty="0"/>
              <a:t>and providing sustainable services to all</a:t>
            </a:r>
            <a:r>
              <a:rPr lang="en-GB" sz="2000" dirty="0"/>
              <a:t>? </a:t>
            </a:r>
            <a:endParaRPr lang="en-US" sz="2000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9" t="13914" r="5640" b="17912"/>
          <a:stretch>
            <a:fillRect/>
          </a:stretch>
        </p:blipFill>
        <p:spPr bwMode="auto">
          <a:xfrm>
            <a:off x="6482152" y="3253320"/>
            <a:ext cx="2504695" cy="8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743" y="3310670"/>
            <a:ext cx="2278792" cy="711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069" y="3344340"/>
            <a:ext cx="3182477" cy="6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432000" y="1656000"/>
            <a:ext cx="8281230" cy="46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2000" indent="-43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8000" indent="-396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324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25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20000" indent="-18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Still millions lacking modern services at home</a:t>
            </a:r>
            <a:endParaRPr lang="en-US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481"/>
          <a:stretch/>
        </p:blipFill>
        <p:spPr>
          <a:xfrm>
            <a:off x="699509" y="2636912"/>
            <a:ext cx="774498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684"/>
          <a:stretch/>
        </p:blipFill>
        <p:spPr>
          <a:xfrm>
            <a:off x="868563" y="2348880"/>
            <a:ext cx="7169591" cy="3960440"/>
          </a:xfrm>
          <a:prstGeom prst="rect">
            <a:avLst/>
          </a:prstGeom>
        </p:spPr>
      </p:pic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432000" y="1656000"/>
            <a:ext cx="8532488" cy="46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2000" indent="-43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8000" indent="-396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324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25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20000" indent="-18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Significant gap to international best practices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022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62" y="2348880"/>
            <a:ext cx="6386466" cy="3981870"/>
          </a:xfrm>
          <a:prstGeom prst="rect">
            <a:avLst/>
          </a:prstGeom>
        </p:spPr>
      </p:pic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432000" y="1656000"/>
            <a:ext cx="8532488" cy="46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2000" indent="-43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8000" indent="-396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324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252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589F"/>
              </a:buClr>
              <a:buFont typeface="Wingdings 3" pitchFamily="18" charset="2"/>
              <a:buChar char="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20000" indent="-1800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AEEF"/>
              </a:buClr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rgbClr val="00AEEF"/>
              </a:buClr>
              <a:buFont typeface="Wingdings 3" pitchFamily="18" charset="2"/>
              <a:buChar char="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Space and need to increase financing, tariffs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713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388472" cy="4653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Countries of the Danube region…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Are on a shared European trajectory, but at different levels and following different paths;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See overall improvements, but significant gaps in particular in recent and candidate EU countries;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Face a double challenge of meeting EU acquis and providing sustainable services to all.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42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7714">
            <a:off x="6263873" y="1525401"/>
            <a:ext cx="2893321" cy="40831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Housekeeping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0"/>
          </p:nvPr>
        </p:nvSpPr>
        <p:spPr>
          <a:xfrm>
            <a:off x="432000" y="2086827"/>
            <a:ext cx="8281230" cy="4653320"/>
          </a:xfrm>
        </p:spPr>
        <p:txBody>
          <a:bodyPr/>
          <a:lstStyle/>
          <a:p>
            <a:r>
              <a:rPr lang="en-US" sz="2800" dirty="0" smtClean="0"/>
              <a:t>Group photograph </a:t>
            </a:r>
            <a:r>
              <a:rPr lang="en-US" sz="2800" dirty="0"/>
              <a:t>a</a:t>
            </a:r>
            <a:r>
              <a:rPr lang="en-US" sz="2800" dirty="0" smtClean="0"/>
              <a:t>t 12:30 today</a:t>
            </a:r>
          </a:p>
          <a:p>
            <a:pPr lvl="0"/>
            <a:r>
              <a:rPr lang="en-US" sz="2800" dirty="0" smtClean="0"/>
              <a:t>Cocktail in foyer at 18:00 today</a:t>
            </a:r>
          </a:p>
          <a:p>
            <a:pPr lvl="0"/>
            <a:r>
              <a:rPr lang="en-US" sz="2800" dirty="0" smtClean="0"/>
              <a:t>Gala dinner 20:00@Donauturm </a:t>
            </a:r>
          </a:p>
          <a:p>
            <a:r>
              <a:rPr lang="en-US" sz="2800" dirty="0" smtClean="0"/>
              <a:t>Questions on logistics?</a:t>
            </a:r>
          </a:p>
          <a:p>
            <a:pPr lvl="1"/>
            <a:r>
              <a:rPr lang="en-US" sz="2000" dirty="0"/>
              <a:t>IAWD: Philip Weller </a:t>
            </a:r>
            <a:r>
              <a:rPr lang="en-US" sz="2000" dirty="0" smtClean="0"/>
              <a:t>/ </a:t>
            </a:r>
            <a:r>
              <a:rPr lang="en-US" sz="2000" dirty="0"/>
              <a:t>Katherine Wagner</a:t>
            </a:r>
            <a:endParaRPr lang="en-US" sz="2400" dirty="0"/>
          </a:p>
          <a:p>
            <a:pPr lvl="1"/>
            <a:r>
              <a:rPr lang="en-US" sz="2000" dirty="0"/>
              <a:t>GIZ: Georgi Hristov </a:t>
            </a:r>
            <a:r>
              <a:rPr lang="en-US" sz="2000" dirty="0" smtClean="0"/>
              <a:t>/ </a:t>
            </a:r>
            <a:r>
              <a:rPr lang="en-US" sz="2000" dirty="0"/>
              <a:t>Aleksandra </a:t>
            </a:r>
            <a:br>
              <a:rPr lang="en-US" sz="2000" dirty="0"/>
            </a:br>
            <a:r>
              <a:rPr lang="en-US" sz="2000" dirty="0"/>
              <a:t>Karaevska-Dimovska</a:t>
            </a:r>
            <a:r>
              <a:rPr lang="en-US" sz="2000" u="sng" dirty="0"/>
              <a:t> </a:t>
            </a:r>
            <a:endParaRPr lang="en-US" sz="2000" dirty="0"/>
          </a:p>
          <a:p>
            <a:pPr lvl="1"/>
            <a:r>
              <a:rPr lang="en-US" sz="2000" dirty="0" smtClean="0"/>
              <a:t>World Bank: David Michaud /</a:t>
            </a:r>
            <a:br>
              <a:rPr lang="en-US" sz="2000" dirty="0" smtClean="0"/>
            </a:br>
            <a:r>
              <a:rPr lang="en-US" sz="2000" dirty="0" smtClean="0"/>
              <a:t>Angelika Heider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7822" y="598767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Program page 45</a:t>
            </a:r>
            <a:endParaRPr lang="en-US" i="1" dirty="0"/>
          </a:p>
        </p:txBody>
      </p:sp>
      <p:sp>
        <p:nvSpPr>
          <p:cNvPr id="5" name="Curved Left Arrow 4"/>
          <p:cNvSpPr/>
          <p:nvPr/>
        </p:nvSpPr>
        <p:spPr>
          <a:xfrm rot="7675460">
            <a:off x="5840064" y="4820601"/>
            <a:ext cx="648072" cy="1033131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43e9c1d-8e99-417f-bb96-fa84a63856d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86d768-f379-4150-8cce-9909a00265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792c0c3-2a47-429a-940b-01ede8076a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67ddcde-0510-43bd-8640-a1569c3dc3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372f95e-d6ad-4a10-8694-4f50f17e46d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7f2e115-3d3d-42f0-b84b-139815db36c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40ea33b-1ec0-4bea-ba47-dcc77ae550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WP">
  <a:themeElements>
    <a:clrScheme name="DWP">
      <a:dk1>
        <a:srgbClr val="000000"/>
      </a:dk1>
      <a:lt1>
        <a:srgbClr val="FFFFFF"/>
      </a:lt1>
      <a:dk2>
        <a:srgbClr val="004F90"/>
      </a:dk2>
      <a:lt2>
        <a:srgbClr val="CDF2FF"/>
      </a:lt2>
      <a:accent1>
        <a:srgbClr val="00AEEF"/>
      </a:accent1>
      <a:accent2>
        <a:srgbClr val="00396C"/>
      </a:accent2>
      <a:accent3>
        <a:srgbClr val="A3DF41"/>
      </a:accent3>
      <a:accent4>
        <a:srgbClr val="FFAC00"/>
      </a:accent4>
      <a:accent5>
        <a:srgbClr val="8FE2FF"/>
      </a:accent5>
      <a:accent6>
        <a:srgbClr val="006ED2"/>
      </a:accent6>
      <a:hlink>
        <a:srgbClr val="00AEEF"/>
      </a:hlink>
      <a:folHlink>
        <a:srgbClr val="006C92"/>
      </a:folHlink>
    </a:clrScheme>
    <a:fontScheme name="Default Design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DWP</Template>
  <TotalTime>0</TotalTime>
  <Words>462</Words>
  <Application>Microsoft Office PowerPoint</Application>
  <PresentationFormat>Bildschirmpräsentation (4:3)</PresentationFormat>
  <Paragraphs>151</Paragraphs>
  <Slides>24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Roboto</vt:lpstr>
      <vt:lpstr>Roboto Black</vt:lpstr>
      <vt:lpstr>Roboto Medium</vt:lpstr>
      <vt:lpstr>Times New Roman</vt:lpstr>
      <vt:lpstr>Wingdings 3</vt:lpstr>
      <vt:lpstr>DWP</vt:lpstr>
      <vt:lpstr>Image</vt:lpstr>
      <vt:lpstr> </vt:lpstr>
      <vt:lpstr>Simultaneous translation</vt:lpstr>
      <vt:lpstr>Words of Welcome</vt:lpstr>
      <vt:lpstr>2016 Danube Water Conference</vt:lpstr>
      <vt:lpstr>Access</vt:lpstr>
      <vt:lpstr>Service providers</vt:lpstr>
      <vt:lpstr>financing</vt:lpstr>
      <vt:lpstr>Conclusions</vt:lpstr>
      <vt:lpstr>Housekeeping </vt:lpstr>
      <vt:lpstr>The Venue</vt:lpstr>
      <vt:lpstr>Country (and topic) Groups</vt:lpstr>
      <vt:lpstr>Evaluation forms</vt:lpstr>
      <vt:lpstr>Ensuring a successful conference</vt:lpstr>
      <vt:lpstr>Participate!</vt:lpstr>
      <vt:lpstr>Participate!</vt:lpstr>
      <vt:lpstr>Participate!</vt:lpstr>
      <vt:lpstr>Participate!</vt:lpstr>
      <vt:lpstr>Participate!</vt:lpstr>
      <vt:lpstr>Participate!</vt:lpstr>
      <vt:lpstr>Participate!</vt:lpstr>
      <vt:lpstr>OPENING KEYNOTE SESSION</vt:lpstr>
      <vt:lpstr>PowerPoint-Präsentation</vt:lpstr>
      <vt:lpstr>Closing Session</vt:lpstr>
      <vt:lpstr>PROPOSED POLLEV 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Danube Water Conference: Water Services:  From Challenges to Opportunities</dc:title>
  <dc:creator>David Michaud</dc:creator>
  <cp:lastModifiedBy>Deutsch</cp:lastModifiedBy>
  <cp:revision>72</cp:revision>
  <dcterms:created xsi:type="dcterms:W3CDTF">2015-05-04T16:25:10Z</dcterms:created>
  <dcterms:modified xsi:type="dcterms:W3CDTF">2016-05-12T06:37:50Z</dcterms:modified>
</cp:coreProperties>
</file>