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8" r:id="rId4"/>
    <p:sldId id="262" r:id="rId5"/>
    <p:sldId id="269" r:id="rId6"/>
    <p:sldId id="263" r:id="rId7"/>
    <p:sldId id="270" r:id="rId8"/>
    <p:sldId id="264" r:id="rId9"/>
    <p:sldId id="271" r:id="rId10"/>
    <p:sldId id="266" r:id="rId11"/>
    <p:sldId id="272" r:id="rId12"/>
    <p:sldId id="267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4530-B19D-4058-AC8D-FD086785A61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2B63-290E-45D6-A21A-4A5D1110B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02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Questions for Session on NRW
https://www.polleverywhere.com/free_text_polls/gtXtSvRDRB88mpr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Country groups
https://www.polleverywhere.com/ranking_polls/1tTSNBv2crtnl2M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0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Topic groups
https://www.polleverywhere.com/ranking_polls/hFRC9zWBVkzwvT7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4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Closing pannel
https://www.polleverywhere.com/free_text_polls/Mt8MlNgRD0oaL88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4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9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Questions for Session on Bulgaria
https://www.polleverywhere.com/free_text_polls/IVOUAaKvFJVoXPr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2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Questions for Session on Institutions
https://www.polleverywhere.com/free_text_polls/A1jgDT4OYpRegar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5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Questions for Speed Networking
https://www.polleverywhere.com/free_text_polls/I3zzozEMxGNRQuN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Questions for Keynote: Leipzig
https://www.polleverywhere.com/free_text_polls/zUyTJHT6SNabcjk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hyperlink" Target="http://www.danube-water-program.org/" TargetMode="External"/><Relationship Id="rId4" Type="http://schemas.openxmlformats.org/officeDocument/2006/relationships/hyperlink" Target="http://www.worldbank.iorg/wate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7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17822713"/>
              </p:ext>
            </p:extLst>
          </p:nvPr>
        </p:nvGraphicFramePr>
        <p:xfrm>
          <a:off x="2968876" y="746869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8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876" y="746869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540" y="4068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9552" y="4068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800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0012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0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2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3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1658628"/>
            <a:ext cx="7992200" cy="1050292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6300" baseline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83968" y="5733256"/>
            <a:ext cx="4140032" cy="900100"/>
          </a:xfrm>
        </p:spPr>
        <p:txBody>
          <a:bodyPr wrap="square" lIns="0" tIns="0" rIns="0" bIns="0" anchor="ctr" anchorCtr="0"/>
          <a:lstStyle>
            <a:lvl1pPr marL="0" indent="0" algn="r">
              <a:spcAft>
                <a:spcPts val="600"/>
              </a:spcAft>
              <a:buFont typeface="Wingdings 3" pitchFamily="18" charset="2"/>
              <a:buNone/>
              <a:defRPr sz="1600" cap="none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en-US" dirty="0" smtClean="0">
                <a:hlinkClick r:id="rId4"/>
              </a:rPr>
              <a:t>www.worldbank.org/water</a:t>
            </a:r>
            <a:r>
              <a:rPr lang="en-US" dirty="0" smtClean="0"/>
              <a:t>            </a:t>
            </a:r>
          </a:p>
          <a:p>
            <a:r>
              <a:rPr lang="en-US" dirty="0" smtClean="0">
                <a:hlinkClick r:id="rId5"/>
              </a:rPr>
              <a:t>www.danube-water-program.org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9069498"/>
              </p:ext>
            </p:extLst>
          </p:nvPr>
        </p:nvGraphicFramePr>
        <p:xfrm>
          <a:off x="6145213" y="728663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" name="Image" r:id="rId6" imgW="2279330" imgH="731212" progId="Photoshop.Image.10">
                  <p:embed/>
                </p:oleObj>
              </mc:Choice>
              <mc:Fallback>
                <p:oleObj name="Image" r:id="rId6" imgW="2279330" imgH="731212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728663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799" y="2996952"/>
            <a:ext cx="7993063" cy="255628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14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63" y="5913276"/>
            <a:ext cx="3060340" cy="6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3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4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541" y="1656000"/>
            <a:ext cx="8280920" cy="4320000"/>
          </a:xfrm>
        </p:spPr>
        <p:txBody>
          <a:bodyPr anchor="ctr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Tx/>
              <a:buNone/>
              <a:defRPr sz="4800" b="1" i="0" cap="all" baseline="0">
                <a:gradFill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4032000" cy="4608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800"/>
            </a:lvl1pPr>
            <a:lvl2pPr>
              <a:spcAft>
                <a:spcPts val="1400"/>
              </a:spcAft>
              <a:defRPr sz="2400"/>
            </a:lvl2pPr>
            <a:lvl3pPr>
              <a:defRPr sz="2000"/>
            </a:lvl3pPr>
            <a:lvl4pPr>
              <a:spcAft>
                <a:spcPts val="10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56000"/>
            <a:ext cx="4032000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4040188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68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6000"/>
            <a:ext cx="4041775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1800" y="1665288"/>
            <a:ext cx="5219960" cy="45005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024" y="1656000"/>
            <a:ext cx="2818656" cy="4708525"/>
          </a:xfrm>
        </p:spPr>
        <p:txBody>
          <a:bodyPr/>
          <a:lstStyle>
            <a:lvl1pPr>
              <a:spcAft>
                <a:spcPts val="1000"/>
              </a:spcAft>
              <a:defRPr sz="2300"/>
            </a:lvl1pPr>
            <a:lvl2pPr>
              <a:spcAft>
                <a:spcPts val="1000"/>
              </a:spcAft>
              <a:defRPr sz="1800"/>
            </a:lvl2pPr>
            <a:lvl3pPr>
              <a:spcAft>
                <a:spcPts val="8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59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p + Pic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001"/>
            <a:ext cx="8255260" cy="1773000"/>
          </a:xfrm>
        </p:spPr>
        <p:txBody>
          <a:bodyPr/>
          <a:lstStyle>
            <a:lvl1pPr>
              <a:defRPr sz="2800"/>
            </a:lvl1pPr>
            <a:lvl2pPr>
              <a:spcAft>
                <a:spcPts val="1000"/>
              </a:spcAft>
              <a:defRPr sz="23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544" y="3573016"/>
            <a:ext cx="8244916" cy="259283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0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2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7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648000"/>
            <a:ext cx="828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56000"/>
            <a:ext cx="828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32000" y="6551999"/>
            <a:ext cx="82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cap="all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Danube water conference | </a:t>
            </a:r>
            <a:r>
              <a:rPr lang="en-US" sz="900" kern="1200" cap="all" baseline="0" dirty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rPr>
              <a:t>Addressing the double challenge</a:t>
            </a:r>
            <a:r>
              <a:rPr lang="en-US" sz="900" cap="all" baseline="0" dirty="0" smtClean="0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cap="all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12-13 may 2016 | </a:t>
            </a:r>
            <a:r>
              <a:rPr lang="en-US" sz="900" cap="all" baseline="0" dirty="0" err="1" smtClean="0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viennA</a:t>
            </a:r>
            <a:endParaRPr lang="en-US" sz="900" cap="all" baseline="0" dirty="0">
              <a:solidFill>
                <a:srgbClr val="00AE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32000" y="6480000"/>
            <a:ext cx="8280000" cy="0"/>
          </a:xfrm>
          <a:prstGeom prst="line">
            <a:avLst/>
          </a:prstGeom>
          <a:noFill/>
          <a:ln w="127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60" y="637109"/>
            <a:ext cx="1125000" cy="3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60" y="1056437"/>
            <a:ext cx="949839" cy="24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1" r:id="rId3"/>
    <p:sldLayoutId id="2147483652" r:id="rId4"/>
    <p:sldLayoutId id="2147483653" r:id="rId5"/>
    <p:sldLayoutId id="2147483679" r:id="rId6"/>
    <p:sldLayoutId id="2147483676" r:id="rId7"/>
    <p:sldLayoutId id="2147483669" r:id="rId8"/>
    <p:sldLayoutId id="2147483675" r:id="rId9"/>
    <p:sldLayoutId id="2147483674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800" b="1" cap="all" baseline="0">
          <a:solidFill>
            <a:srgbClr val="004F9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9pPr>
    </p:titleStyle>
    <p:bodyStyle>
      <a:lvl1pPr marL="432000" indent="-432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8000" indent="-396000" algn="l" rtl="0" eaLnBrk="1" fontAlgn="base" hangingPunct="1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324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23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40000" indent="-252000" algn="l" rtl="0" eaLnBrk="1" fontAlgn="base" hangingPunct="1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20000" indent="-180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sz="4000" b="1" smtClean="0"/>
              <a:t/>
            </a:r>
            <a:br>
              <a:rPr lang="en-US" sz="4000" b="1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Vienna, May 12 and 13,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76199" y="2040595"/>
            <a:ext cx="8501062" cy="2046073"/>
          </a:xfrm>
        </p:spPr>
        <p:txBody>
          <a:bodyPr/>
          <a:lstStyle/>
          <a:p>
            <a:r>
              <a:rPr lang="en-US" sz="3600" dirty="0" smtClean="0"/>
              <a:t>2016 Danube Water</a:t>
            </a:r>
            <a:br>
              <a:rPr lang="en-US" sz="3600" dirty="0" smtClean="0"/>
            </a:br>
            <a:r>
              <a:rPr lang="en-US" sz="3600" dirty="0" smtClean="0"/>
              <a:t> Conference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6000" dirty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Addressing </a:t>
            </a:r>
            <a:r>
              <a:rPr lang="en-US" sz="6000" dirty="0" smtClean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the </a:t>
            </a:r>
            <a:r>
              <a:rPr lang="en-US" sz="8000" dirty="0" smtClean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double </a:t>
            </a:r>
            <a:r>
              <a:rPr lang="en-US" sz="8000" dirty="0" err="1" smtClean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challengE</a:t>
            </a:r>
            <a:endParaRPr lang="en-US" sz="6000" dirty="0">
              <a:gradFill flip="none" rotWithShape="1">
                <a:gsLst>
                  <a:gs pos="0">
                    <a:srgbClr val="00589F"/>
                  </a:gs>
                  <a:gs pos="100000">
                    <a:srgbClr val="00AEEF"/>
                  </a:gs>
                </a:gsLst>
                <a:lin ang="19800000" scaled="0"/>
                <a:tileRect/>
              </a:gradFill>
              <a:latin typeface="Arial Black" pitchFamily="34" charset="0"/>
              <a:ea typeface="+mj-ea"/>
            </a:endParaRPr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9" t="13914" r="5640" b="17912"/>
          <a:stretch>
            <a:fillRect/>
          </a:stretch>
        </p:blipFill>
        <p:spPr bwMode="auto">
          <a:xfrm>
            <a:off x="5709375" y="614362"/>
            <a:ext cx="27146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2" descr="http://water.worldbank.org/sites/water.worldbank.org/files/images/Austria-Federal-Ministry-of-Finance-logo-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9448" b="-9375"/>
          <a:stretch>
            <a:fillRect/>
          </a:stretch>
        </p:blipFill>
        <p:spPr bwMode="auto">
          <a:xfrm>
            <a:off x="0" y="5972814"/>
            <a:ext cx="1656184" cy="8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Grafik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5730" r="11945" b="23605"/>
          <a:stretch>
            <a:fillRect/>
          </a:stretch>
        </p:blipFill>
        <p:spPr bwMode="auto">
          <a:xfrm>
            <a:off x="1656184" y="6055805"/>
            <a:ext cx="1296144" cy="7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Content Placeholder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7141"/>
          <a:stretch/>
        </p:blipFill>
        <p:spPr bwMode="auto">
          <a:xfrm>
            <a:off x="2998102" y="6134625"/>
            <a:ext cx="1788713" cy="5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609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55003"/>
            <a:ext cx="2527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With the financial support of: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372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/>
              <a:t>Overview by Chair</a:t>
            </a:r>
          </a:p>
          <a:p>
            <a:pPr lvl="1"/>
            <a:r>
              <a:rPr lang="en-US" sz="1800" b="1" dirty="0"/>
              <a:t>Georgi Hristov, GIZ</a:t>
            </a:r>
          </a:p>
          <a:p>
            <a:r>
              <a:rPr lang="en-US" sz="2000" b="1" dirty="0"/>
              <a:t>Presentations</a:t>
            </a:r>
          </a:p>
          <a:p>
            <a:pPr lvl="1"/>
            <a:r>
              <a:rPr lang="en-US" sz="1800" b="1" dirty="0" err="1"/>
              <a:t>Bambos</a:t>
            </a:r>
            <a:r>
              <a:rPr lang="en-US" sz="1800" b="1" dirty="0"/>
              <a:t> </a:t>
            </a:r>
            <a:r>
              <a:rPr lang="en-US" sz="1800" b="1" dirty="0" err="1"/>
              <a:t>Charalambous</a:t>
            </a:r>
            <a:r>
              <a:rPr lang="en-US" sz="1800" b="1" dirty="0"/>
              <a:t>, IWA</a:t>
            </a:r>
          </a:p>
          <a:p>
            <a:pPr lvl="1"/>
            <a:r>
              <a:rPr lang="en-US" sz="1800" b="1" dirty="0" err="1"/>
              <a:t>Jurica</a:t>
            </a:r>
            <a:r>
              <a:rPr lang="en-US" sz="1800" b="1" dirty="0"/>
              <a:t> </a:t>
            </a:r>
            <a:r>
              <a:rPr lang="en-US" sz="1800" b="1" dirty="0" err="1"/>
              <a:t>Kovac</a:t>
            </a:r>
            <a:r>
              <a:rPr lang="en-US" sz="1800" b="1" dirty="0"/>
              <a:t>, IWA</a:t>
            </a:r>
          </a:p>
          <a:p>
            <a:pPr lvl="1"/>
            <a:r>
              <a:rPr lang="en-US" sz="1800" b="1" dirty="0" err="1"/>
              <a:t>Sead</a:t>
            </a:r>
            <a:r>
              <a:rPr lang="en-US" sz="1800" b="1" dirty="0"/>
              <a:t> </a:t>
            </a:r>
            <a:r>
              <a:rPr lang="en-US" sz="1800" b="1" dirty="0" err="1"/>
              <a:t>Badnjevic</a:t>
            </a:r>
            <a:r>
              <a:rPr lang="en-US" sz="1800" b="1" dirty="0"/>
              <a:t>, AQUASAN</a:t>
            </a:r>
          </a:p>
          <a:p>
            <a:pPr lvl="1"/>
            <a:r>
              <a:rPr lang="en-US" sz="1800" b="1" dirty="0" err="1"/>
              <a:t>Bojan</a:t>
            </a:r>
            <a:r>
              <a:rPr lang="en-US" sz="1800" b="1" dirty="0"/>
              <a:t> </a:t>
            </a:r>
            <a:r>
              <a:rPr lang="en-US" sz="1800" b="1" dirty="0" err="1"/>
              <a:t>Ristovski</a:t>
            </a:r>
            <a:r>
              <a:rPr lang="en-US" sz="1800" b="1" dirty="0"/>
              <a:t>, </a:t>
            </a:r>
            <a:r>
              <a:rPr lang="en-US" sz="1800" b="1" dirty="0" err="1"/>
              <a:t>Aquasave</a:t>
            </a:r>
            <a:endParaRPr lang="en-US" sz="1800" b="1" dirty="0"/>
          </a:p>
          <a:p>
            <a:pPr lvl="1"/>
            <a:r>
              <a:rPr lang="en-US" sz="1800" b="1" dirty="0"/>
              <a:t>William Kingdom, World Bank</a:t>
            </a:r>
          </a:p>
          <a:p>
            <a:r>
              <a:rPr lang="en-US" sz="2000" b="1" dirty="0" smtClean="0"/>
              <a:t>Coffee break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b="1" dirty="0" smtClean="0"/>
              <a:t>Presentations</a:t>
            </a:r>
          </a:p>
          <a:p>
            <a:pPr lvl="1"/>
            <a:r>
              <a:rPr lang="en-US" sz="1800" b="1" dirty="0" smtClean="0"/>
              <a:t>Andreas </a:t>
            </a:r>
            <a:r>
              <a:rPr lang="en-US" sz="1800" b="1" dirty="0" err="1" smtClean="0"/>
              <a:t>Lutschounig</a:t>
            </a:r>
            <a:r>
              <a:rPr lang="en-US" sz="1800" b="1" dirty="0" smtClean="0"/>
              <a:t>, SETEC</a:t>
            </a:r>
          </a:p>
          <a:p>
            <a:pPr lvl="1"/>
            <a:r>
              <a:rPr lang="en-US" sz="1800" b="1" dirty="0" smtClean="0"/>
              <a:t>Zoran Nikolic, National Consumer </a:t>
            </a:r>
            <a:r>
              <a:rPr lang="en-US" sz="1800" b="1" dirty="0" err="1" smtClean="0"/>
              <a:t>Organisation</a:t>
            </a:r>
            <a:endParaRPr lang="en-US" sz="1800" b="1" dirty="0" smtClean="0"/>
          </a:p>
          <a:p>
            <a:r>
              <a:rPr lang="en-US" sz="2000" b="1" dirty="0" smtClean="0"/>
              <a:t>Panel discussion and  Q&amp;A</a:t>
            </a:r>
            <a:endParaRPr lang="en-US" sz="20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Non-Revenue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3370"/>
            <a:ext cx="8636000" cy="50618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2073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b="1" dirty="0"/>
              <a:t>Overview by Chairs</a:t>
            </a:r>
          </a:p>
          <a:p>
            <a:pPr lvl="1"/>
            <a:r>
              <a:rPr lang="en-US" sz="1800" b="1" dirty="0"/>
              <a:t>David Michaud, World Bank</a:t>
            </a:r>
          </a:p>
          <a:p>
            <a:pPr lvl="1"/>
            <a:r>
              <a:rPr lang="en-US" sz="1800" b="1" dirty="0"/>
              <a:t>Philip </a:t>
            </a:r>
            <a:r>
              <a:rPr lang="en-US" sz="1800" b="1" dirty="0" smtClean="0"/>
              <a:t>Weller</a:t>
            </a:r>
          </a:p>
          <a:p>
            <a:pPr marL="432000" lvl="1" indent="0">
              <a:buNone/>
            </a:pPr>
            <a:endParaRPr lang="en-US" sz="1800" b="1" dirty="0"/>
          </a:p>
          <a:p>
            <a:r>
              <a:rPr lang="en-US" sz="1800" b="1" dirty="0"/>
              <a:t>Presentations by YWP </a:t>
            </a:r>
            <a:r>
              <a:rPr lang="en-US" sz="1800" b="1" dirty="0" smtClean="0"/>
              <a:t>rapporteurs</a:t>
            </a: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b="1" dirty="0"/>
              <a:t>Panel discussion and </a:t>
            </a:r>
            <a:r>
              <a:rPr lang="en-US" sz="1800" b="1" dirty="0" smtClean="0"/>
              <a:t>Q&amp;A</a:t>
            </a:r>
          </a:p>
          <a:p>
            <a:pPr lvl="1"/>
            <a:r>
              <a:rPr lang="en-US" sz="1400" b="1" dirty="0" smtClean="0"/>
              <a:t>Frank </a:t>
            </a:r>
            <a:r>
              <a:rPr lang="en-US" sz="1400" b="1" dirty="0"/>
              <a:t>Wiederkehr, Swiss Cooperation</a:t>
            </a:r>
          </a:p>
          <a:p>
            <a:pPr lvl="1"/>
            <a:r>
              <a:rPr lang="en-US" sz="1400" b="1" dirty="0"/>
              <a:t>Lindita Sotiri</a:t>
            </a:r>
            <a:r>
              <a:rPr lang="en-US" sz="1400" dirty="0"/>
              <a:t>, Ministry of Transport and Infrastructure</a:t>
            </a:r>
          </a:p>
          <a:p>
            <a:pPr lvl="1"/>
            <a:r>
              <a:rPr lang="en-US" sz="1400" b="1" dirty="0" err="1"/>
              <a:t>Behric</a:t>
            </a:r>
            <a:r>
              <a:rPr lang="en-US" sz="1400" b="1" dirty="0"/>
              <a:t> </a:t>
            </a:r>
            <a:r>
              <a:rPr lang="en-US" sz="1400" b="1" dirty="0" err="1"/>
              <a:t>Edin</a:t>
            </a:r>
            <a:r>
              <a:rPr lang="en-US" sz="1400" b="1" dirty="0"/>
              <a:t>, </a:t>
            </a:r>
            <a:r>
              <a:rPr lang="en-US" sz="1400" dirty="0"/>
              <a:t>Mayor of </a:t>
            </a:r>
            <a:r>
              <a:rPr lang="en-US" sz="1400" dirty="0" err="1"/>
              <a:t>Velika</a:t>
            </a:r>
            <a:r>
              <a:rPr lang="en-US" sz="1400" dirty="0"/>
              <a:t> </a:t>
            </a:r>
            <a:r>
              <a:rPr lang="en-US" sz="1400" dirty="0" err="1"/>
              <a:t>Kladusa</a:t>
            </a:r>
            <a:r>
              <a:rPr lang="en-US" sz="1400" dirty="0"/>
              <a:t> </a:t>
            </a:r>
          </a:p>
          <a:p>
            <a:pPr lvl="1"/>
            <a:r>
              <a:rPr lang="en-US" sz="1400" b="1" dirty="0" err="1"/>
              <a:t>Csaba</a:t>
            </a:r>
            <a:r>
              <a:rPr lang="en-US" sz="1400" b="1" dirty="0"/>
              <a:t> </a:t>
            </a:r>
            <a:r>
              <a:rPr lang="en-US" sz="1400" b="1" dirty="0" err="1"/>
              <a:t>Haranghy</a:t>
            </a:r>
            <a:r>
              <a:rPr lang="en-US" sz="1400" b="1" dirty="0"/>
              <a:t>,</a:t>
            </a:r>
            <a:r>
              <a:rPr lang="en-US" sz="1400" dirty="0"/>
              <a:t> Budapest Waterworks</a:t>
            </a:r>
          </a:p>
          <a:p>
            <a:pPr lvl="1"/>
            <a:r>
              <a:rPr lang="en-US" sz="1400" b="1" dirty="0"/>
              <a:t>Ivaylo Kastchiev, </a:t>
            </a:r>
            <a:r>
              <a:rPr lang="en-US" sz="1400" dirty="0"/>
              <a:t>State Energy and Water Regulatory Commission</a:t>
            </a:r>
          </a:p>
          <a:p>
            <a:pPr lvl="1"/>
            <a:r>
              <a:rPr lang="en-US" sz="1400" b="1" dirty="0"/>
              <a:t>William Kingdom</a:t>
            </a:r>
            <a:r>
              <a:rPr lang="en-US" sz="1400" dirty="0"/>
              <a:t>, World Bank </a:t>
            </a:r>
          </a:p>
          <a:p>
            <a:pPr lvl="1"/>
            <a:r>
              <a:rPr lang="en-US" sz="1400" b="1" dirty="0"/>
              <a:t>Elena Elisabeta </a:t>
            </a:r>
            <a:r>
              <a:rPr lang="en-US" sz="1400" b="1" dirty="0" err="1"/>
              <a:t>Manea</a:t>
            </a:r>
            <a:r>
              <a:rPr lang="en-US" sz="1400" b="1" dirty="0"/>
              <a:t>, </a:t>
            </a:r>
            <a:r>
              <a:rPr lang="en-US" sz="1400" dirty="0"/>
              <a:t>Young Water Professional</a:t>
            </a:r>
          </a:p>
          <a:p>
            <a:pPr lvl="1"/>
            <a:r>
              <a:rPr lang="en-US" sz="1400" b="1" dirty="0"/>
              <a:t>Milos </a:t>
            </a:r>
            <a:r>
              <a:rPr lang="en-US" sz="1400" b="1" dirty="0" err="1"/>
              <a:t>Raznatovic</a:t>
            </a:r>
            <a:r>
              <a:rPr lang="en-US" sz="1400" dirty="0"/>
              <a:t>, Association of Waterworks of Montenegro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3370"/>
            <a:ext cx="8636000" cy="50618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 for the best country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04256"/>
            <a:ext cx="8636000" cy="50292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 for the best topic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15142"/>
            <a:ext cx="8636000" cy="50183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3259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experience of bulgaria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b="1" dirty="0"/>
              <a:t>Overview by Chair</a:t>
            </a:r>
          </a:p>
          <a:p>
            <a:pPr lvl="1"/>
            <a:r>
              <a:rPr lang="en-US" sz="1800" b="1" dirty="0"/>
              <a:t>Ivaylo Kolev, </a:t>
            </a:r>
            <a:r>
              <a:rPr lang="en-US" sz="1800" b="1" dirty="0" smtClean="0"/>
              <a:t>World Bank</a:t>
            </a:r>
          </a:p>
          <a:p>
            <a:r>
              <a:rPr lang="en-US" sz="3200" b="1" dirty="0" smtClean="0"/>
              <a:t>Presentation</a:t>
            </a:r>
            <a:endParaRPr lang="en-US" sz="3200" b="1" dirty="0"/>
          </a:p>
          <a:p>
            <a:pPr lvl="1"/>
            <a:r>
              <a:rPr lang="en-US" sz="1800" b="1" dirty="0"/>
              <a:t>Nevena Ivanova, </a:t>
            </a:r>
            <a:r>
              <a:rPr lang="en-US" sz="1800" b="1" dirty="0" smtClean="0"/>
              <a:t>MRDPW</a:t>
            </a:r>
          </a:p>
          <a:p>
            <a:r>
              <a:rPr lang="en-US" b="1" dirty="0" smtClean="0"/>
              <a:t>Panel d</a:t>
            </a:r>
            <a:r>
              <a:rPr lang="en-US" sz="3200" b="1" dirty="0" smtClean="0"/>
              <a:t>iscussion </a:t>
            </a:r>
            <a:r>
              <a:rPr lang="en-US" sz="3200" b="1" dirty="0"/>
              <a:t>and </a:t>
            </a:r>
            <a:r>
              <a:rPr lang="en-US" sz="3200" b="1" dirty="0" smtClean="0"/>
              <a:t>Q&amp;A</a:t>
            </a:r>
          </a:p>
          <a:p>
            <a:pPr lvl="1"/>
            <a:r>
              <a:rPr lang="en-US" sz="1800" b="1" dirty="0" err="1"/>
              <a:t>Conka</a:t>
            </a:r>
            <a:r>
              <a:rPr lang="en-US" sz="1800" b="1" dirty="0"/>
              <a:t> Dryankova, </a:t>
            </a:r>
            <a:r>
              <a:rPr lang="en-US" sz="1800" b="1" dirty="0" smtClean="0"/>
              <a:t>Ministry </a:t>
            </a:r>
            <a:r>
              <a:rPr lang="en-US" sz="1800" b="1" dirty="0"/>
              <a:t>of </a:t>
            </a:r>
            <a:r>
              <a:rPr lang="en-US" sz="1800" b="1" dirty="0" smtClean="0"/>
              <a:t>Environment</a:t>
            </a:r>
            <a:endParaRPr lang="en-US" sz="1800" b="1" dirty="0"/>
          </a:p>
          <a:p>
            <a:pPr lvl="1"/>
            <a:r>
              <a:rPr lang="en-US" sz="1800" b="1" dirty="0" smtClean="0"/>
              <a:t>Dimitar </a:t>
            </a:r>
            <a:r>
              <a:rPr lang="en-US" sz="1800" b="1" dirty="0"/>
              <a:t>Kochkov and Ivaylo </a:t>
            </a:r>
            <a:r>
              <a:rPr lang="en-US" sz="1800" b="1" dirty="0" err="1" smtClean="0"/>
              <a:t>Kaschiev</a:t>
            </a:r>
            <a:r>
              <a:rPr lang="en-US" sz="1800" b="1" dirty="0" smtClean="0"/>
              <a:t>, Regulatory Commission</a:t>
            </a:r>
            <a:endParaRPr lang="en-US" sz="1800" b="1" dirty="0"/>
          </a:p>
          <a:p>
            <a:pPr lvl="1"/>
            <a:r>
              <a:rPr lang="en-US" sz="1800" b="1" dirty="0" smtClean="0"/>
              <a:t>Ivan </a:t>
            </a:r>
            <a:r>
              <a:rPr lang="en-US" sz="1800" b="1" dirty="0"/>
              <a:t>Ivanov, Bulgarian Water Association</a:t>
            </a:r>
          </a:p>
          <a:p>
            <a:pPr lvl="1"/>
            <a:r>
              <a:rPr lang="en-US" sz="1800" b="1" dirty="0" smtClean="0"/>
              <a:t>Lyubomir </a:t>
            </a:r>
            <a:r>
              <a:rPr lang="en-US" sz="1800" b="1" dirty="0"/>
              <a:t>Filipov, Sofia Waterworks</a:t>
            </a:r>
          </a:p>
          <a:p>
            <a:pPr marL="4320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5930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26028"/>
            <a:ext cx="8636000" cy="50074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 and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Institutions: getting utility governance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/>
              <a:t>Overview by Chair</a:t>
            </a:r>
          </a:p>
          <a:p>
            <a:pPr lvl="1"/>
            <a:r>
              <a:rPr lang="en-US" sz="1600" b="1" dirty="0"/>
              <a:t>William Kingdom, World Bank</a:t>
            </a:r>
          </a:p>
          <a:p>
            <a:r>
              <a:rPr lang="en-US" sz="2000" b="1" dirty="0" smtClean="0"/>
              <a:t>Presentation</a:t>
            </a:r>
            <a:endParaRPr lang="en-US" sz="2000" b="1" dirty="0"/>
          </a:p>
          <a:p>
            <a:pPr lvl="1"/>
            <a:r>
              <a:rPr lang="en-US" sz="1600" b="1" dirty="0"/>
              <a:t>Michael Klien, WIFO</a:t>
            </a:r>
          </a:p>
          <a:p>
            <a:r>
              <a:rPr lang="en-US" sz="2000" b="1" dirty="0"/>
              <a:t>Q&amp;A</a:t>
            </a:r>
          </a:p>
          <a:p>
            <a:r>
              <a:rPr lang="en-US" sz="2000" b="1" dirty="0"/>
              <a:t>Presentations</a:t>
            </a:r>
          </a:p>
          <a:p>
            <a:pPr lvl="1"/>
            <a:r>
              <a:rPr lang="en-US" sz="1600" b="1" dirty="0">
                <a:solidFill>
                  <a:srgbClr val="000000"/>
                </a:solidFill>
              </a:rPr>
              <a:t>Evis Gjebrea, Tirana </a:t>
            </a:r>
            <a:r>
              <a:rPr lang="en-US" sz="1600" b="1" dirty="0" smtClean="0">
                <a:solidFill>
                  <a:srgbClr val="000000"/>
                </a:solidFill>
              </a:rPr>
              <a:t>Utility</a:t>
            </a:r>
            <a:endParaRPr lang="en-US" sz="1600" b="1" dirty="0">
              <a:solidFill>
                <a:srgbClr val="000000"/>
              </a:solidFill>
            </a:endParaRPr>
          </a:p>
          <a:p>
            <a:pPr lvl="1"/>
            <a:r>
              <a:rPr lang="en-US" sz="1600" b="1" dirty="0" err="1"/>
              <a:t>Zoltán</a:t>
            </a:r>
            <a:r>
              <a:rPr lang="en-US" sz="1600" b="1" dirty="0"/>
              <a:t> </a:t>
            </a:r>
            <a:r>
              <a:rPr lang="en-US" sz="1600" b="1" dirty="0" err="1"/>
              <a:t>Istókovics</a:t>
            </a:r>
            <a:r>
              <a:rPr lang="en-US" sz="1600" b="1" dirty="0"/>
              <a:t>, Szeged </a:t>
            </a:r>
            <a:r>
              <a:rPr lang="en-US" sz="1600" b="1" dirty="0" smtClean="0"/>
              <a:t>Utility</a:t>
            </a:r>
            <a:endParaRPr lang="en-US" sz="1600" b="1" dirty="0"/>
          </a:p>
          <a:p>
            <a:r>
              <a:rPr lang="en-US" sz="2000" b="1" dirty="0"/>
              <a:t>Q&amp;A</a:t>
            </a:r>
          </a:p>
          <a:p>
            <a:r>
              <a:rPr lang="en-US" sz="2000" b="1" dirty="0"/>
              <a:t>Coffee break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/>
              <a:t>Presentations</a:t>
            </a:r>
          </a:p>
          <a:p>
            <a:pPr lvl="1"/>
            <a:r>
              <a:rPr lang="en-US" sz="1600" b="1" dirty="0"/>
              <a:t>Darius </a:t>
            </a:r>
            <a:r>
              <a:rPr lang="en-US" sz="1600" b="1" dirty="0" err="1"/>
              <a:t>Bör</a:t>
            </a:r>
            <a:r>
              <a:rPr lang="en-US" sz="1600" b="1" dirty="0"/>
              <a:t>, </a:t>
            </a:r>
            <a:r>
              <a:rPr lang="en-US" sz="1600" b="1" dirty="0" err="1" smtClean="0"/>
              <a:t>Apaserv</a:t>
            </a:r>
            <a:r>
              <a:rPr lang="en-US" sz="1600" b="1" dirty="0" smtClean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</a:t>
            </a:r>
            <a:r>
              <a:rPr lang="en-US" sz="1600" b="1" dirty="0" smtClean="0"/>
              <a:t>Mare</a:t>
            </a:r>
            <a:endParaRPr lang="en-US" sz="1600" b="1" dirty="0"/>
          </a:p>
          <a:p>
            <a:pPr lvl="1"/>
            <a:r>
              <a:rPr lang="en-US" sz="1600" b="1" dirty="0"/>
              <a:t>Dani Milan Cabré, </a:t>
            </a:r>
            <a:r>
              <a:rPr lang="en-US" sz="1600" b="1" dirty="0" smtClean="0"/>
              <a:t>Tarragona </a:t>
            </a:r>
            <a:r>
              <a:rPr lang="en-US" sz="1600" b="1" dirty="0"/>
              <a:t>water </a:t>
            </a:r>
            <a:r>
              <a:rPr lang="en-US" sz="1600" b="1" dirty="0" smtClean="0"/>
              <a:t>utility </a:t>
            </a:r>
          </a:p>
          <a:p>
            <a:r>
              <a:rPr lang="en-US" sz="2000" b="1" dirty="0"/>
              <a:t>Panel discussion and Q&amp;A</a:t>
            </a:r>
          </a:p>
          <a:p>
            <a:pPr lvl="1"/>
            <a:r>
              <a:rPr lang="en-US" sz="1600" b="1" dirty="0" err="1"/>
              <a:t>Voltana</a:t>
            </a:r>
            <a:r>
              <a:rPr lang="en-US" sz="1600" b="1" dirty="0"/>
              <a:t> </a:t>
            </a:r>
            <a:r>
              <a:rPr lang="en-US" sz="1600" b="1" dirty="0" err="1"/>
              <a:t>Ademi</a:t>
            </a:r>
            <a:r>
              <a:rPr lang="en-US" sz="1600" b="1" dirty="0"/>
              <a:t>, </a:t>
            </a:r>
            <a:r>
              <a:rPr lang="en-US" sz="1600" b="1" dirty="0" err="1" smtClean="0"/>
              <a:t>Shkodra</a:t>
            </a:r>
            <a:r>
              <a:rPr lang="en-US" sz="1600" b="1" dirty="0"/>
              <a:t>, Albania</a:t>
            </a:r>
          </a:p>
          <a:p>
            <a:pPr lvl="1"/>
            <a:r>
              <a:rPr lang="en-US" sz="1600" b="1" dirty="0" smtClean="0"/>
              <a:t>Victoria </a:t>
            </a:r>
            <a:r>
              <a:rPr lang="en-US" sz="1600" b="1" dirty="0"/>
              <a:t>Gratii</a:t>
            </a:r>
            <a:r>
              <a:rPr lang="en-US" sz="1600" b="1" dirty="0" smtClean="0"/>
              <a:t>, </a:t>
            </a:r>
            <a:r>
              <a:rPr lang="en-US" sz="1600" b="1" dirty="0"/>
              <a:t>Ministry </a:t>
            </a:r>
            <a:r>
              <a:rPr lang="en-US" sz="1600" b="1" dirty="0" smtClean="0"/>
              <a:t>of Environment</a:t>
            </a:r>
            <a:r>
              <a:rPr lang="en-US" sz="1600" b="1" dirty="0"/>
              <a:t>, Moldova</a:t>
            </a:r>
          </a:p>
          <a:p>
            <a:pPr lvl="1"/>
            <a:r>
              <a:rPr lang="en-US" sz="1600" b="1" dirty="0" smtClean="0"/>
              <a:t>Andrei </a:t>
            </a:r>
            <a:r>
              <a:rPr lang="en-US" sz="1600" b="1" dirty="0"/>
              <a:t>Busuioc, </a:t>
            </a:r>
            <a:r>
              <a:rPr lang="en-US" sz="1600" b="1" dirty="0" smtClean="0"/>
              <a:t>World </a:t>
            </a:r>
            <a:r>
              <a:rPr lang="en-US" sz="1600" b="1" dirty="0"/>
              <a:t>Bank</a:t>
            </a:r>
            <a:r>
              <a:rPr lang="en-US" dirty="0"/>
              <a:t>	</a:t>
            </a:r>
          </a:p>
          <a:p>
            <a:r>
              <a:rPr lang="en-US" sz="2000" b="1" dirty="0" smtClean="0"/>
              <a:t>Group discussions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597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26028"/>
            <a:ext cx="8636000" cy="50074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6666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Speed networking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b="1" dirty="0" smtClean="0"/>
              <a:t>Presentations</a:t>
            </a:r>
            <a:endParaRPr lang="en-US" sz="2800" b="1" dirty="0"/>
          </a:p>
          <a:p>
            <a:pPr lvl="1"/>
            <a:r>
              <a:rPr lang="en-US" sz="1800" b="1" dirty="0"/>
              <a:t>Hari </a:t>
            </a:r>
            <a:r>
              <a:rPr lang="en-US" sz="1800" b="1" dirty="0" smtClean="0"/>
              <a:t>Shutoski, GIZ</a:t>
            </a:r>
          </a:p>
          <a:p>
            <a:pPr lvl="1"/>
            <a:r>
              <a:rPr lang="en-US" sz="1800" b="1" dirty="0"/>
              <a:t>Katharina </a:t>
            </a:r>
            <a:r>
              <a:rPr lang="en-US" sz="1800" b="1" dirty="0" err="1" smtClean="0"/>
              <a:t>Steinbacher</a:t>
            </a:r>
            <a:r>
              <a:rPr lang="en-US" sz="1800" b="1" dirty="0" smtClean="0"/>
              <a:t>, IWA YWP</a:t>
            </a:r>
          </a:p>
          <a:p>
            <a:pPr lvl="1"/>
            <a:r>
              <a:rPr lang="en-US" sz="1800" b="1" dirty="0" err="1" smtClean="0"/>
              <a:t>Miodrag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Kolic</a:t>
            </a:r>
            <a:r>
              <a:rPr lang="en-US" sz="1800" b="1" dirty="0" smtClean="0"/>
              <a:t>, NALAS</a:t>
            </a:r>
          </a:p>
          <a:p>
            <a:pPr lvl="1"/>
            <a:r>
              <a:rPr lang="en-US" sz="1800" b="1" dirty="0" smtClean="0"/>
              <a:t>Tamara Nikolic, World Bank</a:t>
            </a:r>
          </a:p>
          <a:p>
            <a:pPr lvl="1"/>
            <a:r>
              <a:rPr lang="en-US" sz="1800" b="1" dirty="0" smtClean="0"/>
              <a:t>Zoran Nikolic, </a:t>
            </a:r>
            <a:r>
              <a:rPr lang="en-US" sz="1800" b="1" dirty="0" err="1" smtClean="0"/>
              <a:t>ConWeb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Jelena </a:t>
            </a:r>
            <a:r>
              <a:rPr lang="en-US" sz="1800" b="1" dirty="0" err="1" smtClean="0"/>
              <a:t>Janevska</a:t>
            </a:r>
            <a:r>
              <a:rPr lang="en-US" sz="1800" b="1" dirty="0" smtClean="0"/>
              <a:t>, NALAS</a:t>
            </a:r>
          </a:p>
          <a:p>
            <a:pPr lvl="1"/>
            <a:r>
              <a:rPr lang="en-US" sz="1800" b="1" dirty="0" smtClean="0"/>
              <a:t>Philip Weller, IAWD </a:t>
            </a:r>
          </a:p>
          <a:p>
            <a:pPr marL="432000" lvl="1" indent="0">
              <a:buNone/>
            </a:pPr>
            <a:r>
              <a:rPr lang="en-US" sz="1800" dirty="0"/>
              <a:t>	</a:t>
            </a:r>
            <a:endParaRPr lang="en-US" sz="1800" b="1" dirty="0" smtClean="0"/>
          </a:p>
          <a:p>
            <a:r>
              <a:rPr lang="en-US" sz="2800" b="1" dirty="0" smtClean="0"/>
              <a:t>Cocktail</a:t>
            </a:r>
          </a:p>
          <a:p>
            <a:pPr marL="4320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2188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15143"/>
            <a:ext cx="8636000" cy="50183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7746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Keynote: the example of leipzig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b="1" dirty="0"/>
              <a:t>Overview by Chair</a:t>
            </a:r>
          </a:p>
          <a:p>
            <a:pPr lvl="1"/>
            <a:r>
              <a:rPr lang="en-US" sz="1800" b="1" dirty="0" smtClean="0"/>
              <a:t>Christophe di Marco, GIZ</a:t>
            </a:r>
          </a:p>
          <a:p>
            <a:pPr marL="432000" lvl="1" indent="0">
              <a:buNone/>
            </a:pPr>
            <a:endParaRPr lang="en-US" sz="1800" b="1" dirty="0" smtClean="0"/>
          </a:p>
          <a:p>
            <a:r>
              <a:rPr lang="en-US" sz="3200" b="1" dirty="0" smtClean="0"/>
              <a:t>Presentations</a:t>
            </a:r>
            <a:endParaRPr lang="en-US" sz="3200" b="1" dirty="0"/>
          </a:p>
          <a:p>
            <a:pPr lvl="1"/>
            <a:r>
              <a:rPr lang="en-US" sz="1800" b="1" dirty="0" err="1" smtClean="0"/>
              <a:t>Juergen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Wummel</a:t>
            </a:r>
            <a:r>
              <a:rPr lang="en-US" sz="1800" b="1" dirty="0" smtClean="0"/>
              <a:t>, Sachsen </a:t>
            </a:r>
            <a:r>
              <a:rPr lang="en-US" sz="1800" b="1" dirty="0" err="1" smtClean="0"/>
              <a:t>Wasser</a:t>
            </a:r>
            <a:endParaRPr lang="en-US" sz="1800" b="1" dirty="0" smtClean="0"/>
          </a:p>
          <a:p>
            <a:pPr marL="432000" lvl="1" indent="0">
              <a:buNone/>
            </a:pPr>
            <a:endParaRPr lang="en-US" sz="1800" b="1" dirty="0" smtClean="0"/>
          </a:p>
          <a:p>
            <a:r>
              <a:rPr lang="en-US" sz="3200" b="1" dirty="0" smtClean="0"/>
              <a:t>Q&amp;A</a:t>
            </a:r>
          </a:p>
          <a:p>
            <a:pPr marL="4320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9923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3370"/>
            <a:ext cx="8636000" cy="50509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8585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2281bca-7b89-4c3e-b1d1-06b6510514d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edf1cf5-4bac-459d-9389-3e44af51e4f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d0048d7-69a4-49e3-be15-5a864fabab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f0f9547-7ddc-4440-9ae0-e3e873d0a1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4219073-1961-4218-8f18-64befb9061e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a2a8e5b-8464-4170-95c9-51477b86079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ffc08b8-0ea7-495b-8a37-e32be0272dd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d6edbf0-a315-4e50-b1a3-95e3ca0d2238"/>
</p:tagLst>
</file>

<file path=ppt/theme/theme1.xml><?xml version="1.0" encoding="utf-8"?>
<a:theme xmlns:a="http://schemas.openxmlformats.org/drawingml/2006/main" name="DWP">
  <a:themeElements>
    <a:clrScheme name="DWP">
      <a:dk1>
        <a:srgbClr val="000000"/>
      </a:dk1>
      <a:lt1>
        <a:srgbClr val="FFFFFF"/>
      </a:lt1>
      <a:dk2>
        <a:srgbClr val="004F90"/>
      </a:dk2>
      <a:lt2>
        <a:srgbClr val="CDF2FF"/>
      </a:lt2>
      <a:accent1>
        <a:srgbClr val="00AEEF"/>
      </a:accent1>
      <a:accent2>
        <a:srgbClr val="00396C"/>
      </a:accent2>
      <a:accent3>
        <a:srgbClr val="A3DF41"/>
      </a:accent3>
      <a:accent4>
        <a:srgbClr val="FFAC00"/>
      </a:accent4>
      <a:accent5>
        <a:srgbClr val="8FE2FF"/>
      </a:accent5>
      <a:accent6>
        <a:srgbClr val="006ED2"/>
      </a:accent6>
      <a:hlink>
        <a:srgbClr val="00AEEF"/>
      </a:hlink>
      <a:folHlink>
        <a:srgbClr val="006C92"/>
      </a:folHlink>
    </a:clrScheme>
    <a:fontScheme name="Default Design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DWP</Template>
  <TotalTime>1385</TotalTime>
  <Words>365</Words>
  <Application>Microsoft Office PowerPoint</Application>
  <PresentationFormat>On-screen Show (4:3)</PresentationFormat>
  <Paragraphs>124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Roboto Black</vt:lpstr>
      <vt:lpstr>Roboto Medium</vt:lpstr>
      <vt:lpstr>Times New Roman</vt:lpstr>
      <vt:lpstr>Wingdings 3</vt:lpstr>
      <vt:lpstr>DWP</vt:lpstr>
      <vt:lpstr>Image</vt:lpstr>
      <vt:lpstr> </vt:lpstr>
      <vt:lpstr>The experience of bulgaria</vt:lpstr>
      <vt:lpstr>Your questions and comments</vt:lpstr>
      <vt:lpstr>Institutions: getting utility governance right</vt:lpstr>
      <vt:lpstr>Your questions and comments</vt:lpstr>
      <vt:lpstr>Speed networking</vt:lpstr>
      <vt:lpstr>Your questions and comments</vt:lpstr>
      <vt:lpstr>Keynote: the example of leipzig</vt:lpstr>
      <vt:lpstr>Your questions and comments</vt:lpstr>
      <vt:lpstr>Non-Revenue water</vt:lpstr>
      <vt:lpstr>Your questions and comments</vt:lpstr>
      <vt:lpstr>Closing session</vt:lpstr>
      <vt:lpstr>Vote for the best country idea</vt:lpstr>
      <vt:lpstr>Vote for the best topic idea</vt:lpstr>
      <vt:lpstr>Your questions and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Danube Water Conference: Water Services:  From Challenges to Opportunities</dc:title>
  <dc:creator>David Michaud</dc:creator>
  <cp:lastModifiedBy>Angelika Maria Heider</cp:lastModifiedBy>
  <cp:revision>80</cp:revision>
  <dcterms:created xsi:type="dcterms:W3CDTF">2015-05-04T16:25:10Z</dcterms:created>
  <dcterms:modified xsi:type="dcterms:W3CDTF">2016-05-12T06:46:06Z</dcterms:modified>
</cp:coreProperties>
</file>