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1616" r:id="rId2"/>
    <p:sldId id="1619" r:id="rId3"/>
    <p:sldId id="1620" r:id="rId4"/>
    <p:sldId id="1623" r:id="rId5"/>
    <p:sldId id="1622" r:id="rId6"/>
    <p:sldId id="1624" r:id="rId7"/>
    <p:sldId id="1621" r:id="rId8"/>
    <p:sldId id="1625" r:id="rId9"/>
  </p:sldIdLst>
  <p:sldSz cx="9906000" cy="6858000" type="A4"/>
  <p:notesSz cx="6797675" cy="9926638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99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99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99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99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99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rgbClr val="000099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rgbClr val="000099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rgbClr val="000099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rgbClr val="000099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0F0"/>
    <a:srgbClr val="E2E2E2"/>
    <a:srgbClr val="99CCFF"/>
    <a:srgbClr val="CCCCFF"/>
    <a:srgbClr val="777777"/>
    <a:srgbClr val="969696"/>
    <a:srgbClr val="CC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218" y="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79314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08525"/>
            <a:ext cx="4987925" cy="5068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103343" tIns="51671" rIns="103343" bIns="516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22313" y="750888"/>
            <a:ext cx="5364162" cy="3714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10102326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014413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1pPr>
    <a:lvl2pPr marL="508000" algn="l" defTabSz="1014413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2pPr>
    <a:lvl3pPr marL="1014413" algn="l" defTabSz="1014413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3pPr>
    <a:lvl4pPr marL="1522413" algn="l" defTabSz="1014413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4pPr>
    <a:lvl5pPr marL="2030413" algn="l" defTabSz="1014413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613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613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6300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021" name="Text Box 29"/>
          <p:cNvSpPr txBox="1">
            <a:spLocks noChangeArrowheads="1"/>
          </p:cNvSpPr>
          <p:nvPr/>
        </p:nvSpPr>
        <p:spPr bwMode="auto">
          <a:xfrm>
            <a:off x="2362200" y="228600"/>
            <a:ext cx="613886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de-DE" sz="2400"/>
              <a:t>                                                           </a:t>
            </a:r>
          </a:p>
        </p:txBody>
      </p:sp>
      <p:sp>
        <p:nvSpPr>
          <p:cNvPr id="981024" name="Rectangle 32"/>
          <p:cNvSpPr>
            <a:spLocks noChangeArrowheads="1"/>
          </p:cNvSpPr>
          <p:nvPr/>
        </p:nvSpPr>
        <p:spPr bwMode="auto">
          <a:xfrm>
            <a:off x="658813" y="4191000"/>
            <a:ext cx="8494712" cy="390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200" b="1">
                <a:solidFill>
                  <a:schemeClr val="tx1"/>
                </a:solidFill>
                <a:latin typeface="Futura Bk BT" pitchFamily="34" charset="0"/>
              </a:rPr>
              <a:t>vorname familienname</a:t>
            </a:r>
          </a:p>
        </p:txBody>
      </p:sp>
      <p:sp>
        <p:nvSpPr>
          <p:cNvPr id="981025" name="Rectangle 33"/>
          <p:cNvSpPr>
            <a:spLocks noChangeArrowheads="1"/>
          </p:cNvSpPr>
          <p:nvPr/>
        </p:nvSpPr>
        <p:spPr bwMode="auto">
          <a:xfrm>
            <a:off x="658813" y="3124200"/>
            <a:ext cx="8535987" cy="558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lnSpc>
                <a:spcPct val="110000"/>
              </a:lnSpc>
            </a:pPr>
            <a:r>
              <a:rPr lang="en-GB" sz="2800" b="1">
                <a:solidFill>
                  <a:schemeClr val="tx1"/>
                </a:solidFill>
                <a:latin typeface="Futura Bk BT" pitchFamily="34" charset="0"/>
              </a:rPr>
              <a:t>Überschrift</a:t>
            </a:r>
            <a:endParaRPr lang="en-US" sz="2800" b="1">
              <a:solidFill>
                <a:schemeClr val="tx1"/>
              </a:solidFill>
              <a:latin typeface="Futura Bk BT" pitchFamily="34" charset="0"/>
            </a:endParaRPr>
          </a:p>
        </p:txBody>
      </p:sp>
      <p:pic>
        <p:nvPicPr>
          <p:cNvPr id="981026" name="Picture 34" descr="logo_vollst_d_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381000"/>
            <a:ext cx="8382000" cy="1879600"/>
          </a:xfrm>
          <a:prstGeom prst="rect">
            <a:avLst/>
          </a:prstGeom>
          <a:noFill/>
        </p:spPr>
      </p:pic>
      <p:sp>
        <p:nvSpPr>
          <p:cNvPr id="981027" name="Rectangle 35"/>
          <p:cNvSpPr>
            <a:spLocks noChangeArrowheads="1"/>
          </p:cNvSpPr>
          <p:nvPr/>
        </p:nvSpPr>
        <p:spPr bwMode="auto">
          <a:xfrm>
            <a:off x="658813" y="5715000"/>
            <a:ext cx="8637587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lnSpc>
                <a:spcPct val="90000"/>
              </a:lnSpc>
              <a:tabLst>
                <a:tab pos="8377238" algn="r"/>
              </a:tabLst>
            </a:pPr>
            <a:r>
              <a:rPr lang="en-US" sz="1800" b="1">
                <a:solidFill>
                  <a:schemeClr val="tx1"/>
                </a:solidFill>
                <a:latin typeface="Futura Bk BT" pitchFamily="34" charset="0"/>
              </a:rPr>
              <a:t>Anlass	 Datum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96125" y="0"/>
            <a:ext cx="2109788" cy="35210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62000" y="0"/>
            <a:ext cx="6181725" cy="352107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762000" y="0"/>
            <a:ext cx="8443913" cy="352107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62000" y="1676400"/>
            <a:ext cx="4114800" cy="184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9200" y="1676400"/>
            <a:ext cx="4114800" cy="184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76400"/>
            <a:ext cx="8382000" cy="1844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smtClean="0"/>
          </a:p>
        </p:txBody>
      </p:sp>
      <p:sp>
        <p:nvSpPr>
          <p:cNvPr id="1063" name="Text Box 39"/>
          <p:cNvSpPr txBox="1">
            <a:spLocks noChangeArrowheads="1"/>
          </p:cNvSpPr>
          <p:nvPr/>
        </p:nvSpPr>
        <p:spPr bwMode="auto">
          <a:xfrm>
            <a:off x="4672013" y="6565900"/>
            <a:ext cx="569912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fld id="{2EC7502D-2A70-43CA-A94F-6D6CD7D475F7}" type="slidenum">
              <a:rPr lang="de-AT" sz="800">
                <a:solidFill>
                  <a:schemeClr val="tx1"/>
                </a:solidFill>
                <a:latin typeface="Century Gothic" pitchFamily="34" charset="0"/>
              </a:rPr>
              <a:pPr algn="ctr">
                <a:spcBef>
                  <a:spcPct val="50000"/>
                </a:spcBef>
              </a:pPr>
              <a:t>‹#›</a:t>
            </a:fld>
            <a:endParaRPr lang="de-AT" sz="80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1074" name="Text Box 50"/>
          <p:cNvSpPr txBox="1">
            <a:spLocks noChangeArrowheads="1"/>
          </p:cNvSpPr>
          <p:nvPr/>
        </p:nvSpPr>
        <p:spPr bwMode="auto">
          <a:xfrm>
            <a:off x="1371600" y="6443663"/>
            <a:ext cx="1841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de-DE"/>
          </a:p>
        </p:txBody>
      </p:sp>
      <p:sp>
        <p:nvSpPr>
          <p:cNvPr id="1077" name="Line 53"/>
          <p:cNvSpPr>
            <a:spLocks noChangeShapeType="1"/>
          </p:cNvSpPr>
          <p:nvPr/>
        </p:nvSpPr>
        <p:spPr bwMode="auto">
          <a:xfrm>
            <a:off x="762000" y="1143000"/>
            <a:ext cx="8370888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AT"/>
          </a:p>
        </p:txBody>
      </p:sp>
      <p:sp>
        <p:nvSpPr>
          <p:cNvPr id="1079" name="Rectangle 55"/>
          <p:cNvSpPr>
            <a:spLocks noChangeArrowheads="1"/>
          </p:cNvSpPr>
          <p:nvPr/>
        </p:nvSpPr>
        <p:spPr bwMode="auto">
          <a:xfrm>
            <a:off x="8482013" y="6524625"/>
            <a:ext cx="746125" cy="2143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fld id="{CD6DF6B8-5EB3-4FE1-AA75-A08EF8FC86B6}" type="datetime1">
              <a:rPr lang="de-AT" sz="800">
                <a:solidFill>
                  <a:srgbClr val="000000"/>
                </a:solidFill>
                <a:latin typeface="Century Gothic" pitchFamily="34" charset="0"/>
              </a:rPr>
              <a:pPr algn="r"/>
              <a:t>12.05.2016</a:t>
            </a:fld>
            <a:endParaRPr lang="de-AT" sz="80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1080" name="Rectangle 56"/>
          <p:cNvSpPr>
            <a:spLocks noGrp="1" noChangeArrowheads="1"/>
          </p:cNvSpPr>
          <p:nvPr>
            <p:ph type="title"/>
          </p:nvPr>
        </p:nvSpPr>
        <p:spPr bwMode="auto">
          <a:xfrm>
            <a:off x="2362200" y="0"/>
            <a:ext cx="6843713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</a:t>
            </a:r>
          </a:p>
        </p:txBody>
      </p:sp>
      <p:sp>
        <p:nvSpPr>
          <p:cNvPr id="1081" name="Text Box 57"/>
          <p:cNvSpPr txBox="1">
            <a:spLocks noChangeArrowheads="1"/>
          </p:cNvSpPr>
          <p:nvPr/>
        </p:nvSpPr>
        <p:spPr bwMode="auto">
          <a:xfrm>
            <a:off x="762000" y="6569075"/>
            <a:ext cx="569913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de-AT" sz="800">
                <a:solidFill>
                  <a:schemeClr val="tx1"/>
                </a:solidFill>
                <a:latin typeface="Century Gothic" pitchFamily="34" charset="0"/>
              </a:rPr>
              <a:t>Q: </a:t>
            </a:r>
          </a:p>
        </p:txBody>
      </p:sp>
      <p:pic>
        <p:nvPicPr>
          <p:cNvPr id="1094" name="Picture 70" descr="logo_qu_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62000" y="431800"/>
            <a:ext cx="1308100" cy="27622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defTabSz="947738" rtl="0" eaLnBrk="1" fontAlgn="base" hangingPunct="1">
        <a:spcBef>
          <a:spcPct val="0"/>
        </a:spcBef>
        <a:spcAft>
          <a:spcPct val="0"/>
        </a:spcAft>
        <a:tabLst>
          <a:tab pos="8464550" algn="r"/>
        </a:tabLst>
        <a:defRPr sz="2800" b="1">
          <a:solidFill>
            <a:schemeClr val="accent2"/>
          </a:solidFill>
          <a:latin typeface="+mj-lt"/>
          <a:ea typeface="+mj-ea"/>
          <a:cs typeface="+mj-cs"/>
        </a:defRPr>
      </a:lvl1pPr>
      <a:lvl2pPr algn="r" defTabSz="947738" rtl="0" eaLnBrk="1" fontAlgn="base" hangingPunct="1">
        <a:spcBef>
          <a:spcPct val="0"/>
        </a:spcBef>
        <a:spcAft>
          <a:spcPct val="0"/>
        </a:spcAft>
        <a:tabLst>
          <a:tab pos="8464550" algn="r"/>
        </a:tabLst>
        <a:defRPr sz="2800" b="1">
          <a:solidFill>
            <a:schemeClr val="accent2"/>
          </a:solidFill>
          <a:latin typeface="Century Gothic" pitchFamily="34" charset="0"/>
        </a:defRPr>
      </a:lvl2pPr>
      <a:lvl3pPr algn="r" defTabSz="947738" rtl="0" eaLnBrk="1" fontAlgn="base" hangingPunct="1">
        <a:spcBef>
          <a:spcPct val="0"/>
        </a:spcBef>
        <a:spcAft>
          <a:spcPct val="0"/>
        </a:spcAft>
        <a:tabLst>
          <a:tab pos="8464550" algn="r"/>
        </a:tabLst>
        <a:defRPr sz="2800" b="1">
          <a:solidFill>
            <a:schemeClr val="accent2"/>
          </a:solidFill>
          <a:latin typeface="Century Gothic" pitchFamily="34" charset="0"/>
        </a:defRPr>
      </a:lvl3pPr>
      <a:lvl4pPr algn="r" defTabSz="947738" rtl="0" eaLnBrk="1" fontAlgn="base" hangingPunct="1">
        <a:spcBef>
          <a:spcPct val="0"/>
        </a:spcBef>
        <a:spcAft>
          <a:spcPct val="0"/>
        </a:spcAft>
        <a:tabLst>
          <a:tab pos="8464550" algn="r"/>
        </a:tabLst>
        <a:defRPr sz="2800" b="1">
          <a:solidFill>
            <a:schemeClr val="accent2"/>
          </a:solidFill>
          <a:latin typeface="Century Gothic" pitchFamily="34" charset="0"/>
        </a:defRPr>
      </a:lvl4pPr>
      <a:lvl5pPr algn="r" defTabSz="947738" rtl="0" eaLnBrk="1" fontAlgn="base" hangingPunct="1">
        <a:spcBef>
          <a:spcPct val="0"/>
        </a:spcBef>
        <a:spcAft>
          <a:spcPct val="0"/>
        </a:spcAft>
        <a:tabLst>
          <a:tab pos="8464550" algn="r"/>
        </a:tabLst>
        <a:defRPr sz="2800" b="1">
          <a:solidFill>
            <a:schemeClr val="accent2"/>
          </a:solidFill>
          <a:latin typeface="Century Gothic" pitchFamily="34" charset="0"/>
        </a:defRPr>
      </a:lvl5pPr>
      <a:lvl6pPr marL="457200" algn="r" defTabSz="947738" rtl="0" eaLnBrk="1" fontAlgn="base" hangingPunct="1">
        <a:spcBef>
          <a:spcPct val="0"/>
        </a:spcBef>
        <a:spcAft>
          <a:spcPct val="0"/>
        </a:spcAft>
        <a:tabLst>
          <a:tab pos="8464550" algn="r"/>
        </a:tabLst>
        <a:defRPr sz="2800" b="1">
          <a:solidFill>
            <a:schemeClr val="accent2"/>
          </a:solidFill>
          <a:latin typeface="Century Gothic" pitchFamily="34" charset="0"/>
        </a:defRPr>
      </a:lvl6pPr>
      <a:lvl7pPr marL="914400" algn="r" defTabSz="947738" rtl="0" eaLnBrk="1" fontAlgn="base" hangingPunct="1">
        <a:spcBef>
          <a:spcPct val="0"/>
        </a:spcBef>
        <a:spcAft>
          <a:spcPct val="0"/>
        </a:spcAft>
        <a:tabLst>
          <a:tab pos="8464550" algn="r"/>
        </a:tabLst>
        <a:defRPr sz="2800" b="1">
          <a:solidFill>
            <a:schemeClr val="accent2"/>
          </a:solidFill>
          <a:latin typeface="Century Gothic" pitchFamily="34" charset="0"/>
        </a:defRPr>
      </a:lvl7pPr>
      <a:lvl8pPr marL="1371600" algn="r" defTabSz="947738" rtl="0" eaLnBrk="1" fontAlgn="base" hangingPunct="1">
        <a:spcBef>
          <a:spcPct val="0"/>
        </a:spcBef>
        <a:spcAft>
          <a:spcPct val="0"/>
        </a:spcAft>
        <a:tabLst>
          <a:tab pos="8464550" algn="r"/>
        </a:tabLst>
        <a:defRPr sz="2800" b="1">
          <a:solidFill>
            <a:schemeClr val="accent2"/>
          </a:solidFill>
          <a:latin typeface="Century Gothic" pitchFamily="34" charset="0"/>
        </a:defRPr>
      </a:lvl8pPr>
      <a:lvl9pPr marL="1828800" algn="r" defTabSz="947738" rtl="0" eaLnBrk="1" fontAlgn="base" hangingPunct="1">
        <a:spcBef>
          <a:spcPct val="0"/>
        </a:spcBef>
        <a:spcAft>
          <a:spcPct val="0"/>
        </a:spcAft>
        <a:tabLst>
          <a:tab pos="8464550" algn="r"/>
        </a:tabLst>
        <a:defRPr sz="2800" b="1">
          <a:solidFill>
            <a:schemeClr val="accent2"/>
          </a:solidFill>
          <a:latin typeface="Century Gothic" pitchFamily="34" charset="0"/>
        </a:defRPr>
      </a:lvl9pPr>
    </p:titleStyle>
    <p:bodyStyle>
      <a:lvl1pPr marL="225425" indent="-225425" algn="l" rtl="0" eaLnBrk="1" fontAlgn="base" hangingPunct="1">
        <a:lnSpc>
          <a:spcPct val="90000"/>
        </a:lnSpc>
        <a:spcBef>
          <a:spcPct val="5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600" b="1">
          <a:solidFill>
            <a:schemeClr val="tx1"/>
          </a:solidFill>
          <a:latin typeface="+mn-lt"/>
          <a:ea typeface="+mn-ea"/>
          <a:cs typeface="+mn-cs"/>
        </a:defRPr>
      </a:lvl1pPr>
      <a:lvl2pPr marL="563563" indent="-223838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400" b="1">
          <a:solidFill>
            <a:schemeClr val="tx1"/>
          </a:solidFill>
          <a:latin typeface="+mn-lt"/>
        </a:defRPr>
      </a:lvl2pPr>
      <a:lvl3pPr marL="936625" indent="-179388" algn="l" rtl="0" eaLnBrk="1" fontAlgn="base" hangingPunct="1">
        <a:spcBef>
          <a:spcPct val="25000"/>
        </a:spcBef>
        <a:spcAft>
          <a:spcPct val="0"/>
        </a:spcAft>
        <a:buClr>
          <a:srgbClr val="003399"/>
        </a:buClr>
        <a:buSzPct val="50000"/>
        <a:buFont typeface="Wingdings" pitchFamily="2" charset="2"/>
        <a:defRPr sz="2000">
          <a:solidFill>
            <a:schemeClr val="tx1"/>
          </a:solidFill>
          <a:latin typeface="+mn-lt"/>
        </a:defRPr>
      </a:lvl3pPr>
      <a:lvl4pPr marL="1330325" indent="-187325" algn="l" rtl="0" eaLnBrk="1" fontAlgn="base" hangingPunct="1">
        <a:spcBef>
          <a:spcPct val="25000"/>
        </a:spcBef>
        <a:spcAft>
          <a:spcPct val="0"/>
        </a:spcAft>
        <a:buClr>
          <a:srgbClr val="2F5335"/>
        </a:buClr>
        <a:buSzPct val="60000"/>
        <a:buFont typeface="Wingdings" pitchFamily="2" charset="2"/>
        <a:defRPr>
          <a:solidFill>
            <a:schemeClr val="tx1"/>
          </a:solidFill>
          <a:latin typeface="+mn-lt"/>
        </a:defRPr>
      </a:lvl4pPr>
      <a:lvl5pPr marL="1681163" indent="-160338" algn="l" rtl="0" eaLnBrk="1" fontAlgn="base" hangingPunct="1">
        <a:spcBef>
          <a:spcPct val="25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defRPr sz="1600">
          <a:solidFill>
            <a:schemeClr val="tx1"/>
          </a:solidFill>
          <a:latin typeface="+mn-lt"/>
        </a:defRPr>
      </a:lvl5pPr>
      <a:lvl6pPr marL="2138363" indent="-160338" algn="l" rtl="0" eaLnBrk="1" fontAlgn="base" hangingPunct="1">
        <a:spcBef>
          <a:spcPct val="25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defRPr sz="1600">
          <a:solidFill>
            <a:schemeClr val="tx1"/>
          </a:solidFill>
          <a:latin typeface="+mn-lt"/>
        </a:defRPr>
      </a:lvl6pPr>
      <a:lvl7pPr marL="2595563" indent="-160338" algn="l" rtl="0" eaLnBrk="1" fontAlgn="base" hangingPunct="1">
        <a:spcBef>
          <a:spcPct val="25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defRPr sz="1600">
          <a:solidFill>
            <a:schemeClr val="tx1"/>
          </a:solidFill>
          <a:latin typeface="+mn-lt"/>
        </a:defRPr>
      </a:lvl7pPr>
      <a:lvl8pPr marL="3052763" indent="-160338" algn="l" rtl="0" eaLnBrk="1" fontAlgn="base" hangingPunct="1">
        <a:spcBef>
          <a:spcPct val="25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defRPr sz="1600">
          <a:solidFill>
            <a:schemeClr val="tx1"/>
          </a:solidFill>
          <a:latin typeface="+mn-lt"/>
        </a:defRPr>
      </a:lvl8pPr>
      <a:lvl9pPr marL="3509963" indent="-160338" algn="l" rtl="0" eaLnBrk="1" fontAlgn="base" hangingPunct="1">
        <a:spcBef>
          <a:spcPct val="25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4083" name="Rectangle 5123"/>
          <p:cNvSpPr>
            <a:spLocks noChangeArrowheads="1"/>
          </p:cNvSpPr>
          <p:nvPr/>
        </p:nvSpPr>
        <p:spPr bwMode="auto">
          <a:xfrm>
            <a:off x="658813" y="4191000"/>
            <a:ext cx="8494712" cy="3944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200" b="1" dirty="0" smtClean="0">
                <a:solidFill>
                  <a:schemeClr val="tx1"/>
                </a:solidFill>
                <a:latin typeface="Century Gothic" pitchFamily="34" charset="0"/>
              </a:rPr>
              <a:t>Michael Klien</a:t>
            </a:r>
            <a:endParaRPr lang="en-US" sz="220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2094086" name="Rectangle 5126"/>
          <p:cNvSpPr>
            <a:spLocks noChangeArrowheads="1"/>
          </p:cNvSpPr>
          <p:nvPr/>
        </p:nvSpPr>
        <p:spPr bwMode="auto">
          <a:xfrm>
            <a:off x="658813" y="3124200"/>
            <a:ext cx="8535987" cy="5234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lnSpc>
                <a:spcPct val="110000"/>
              </a:lnSpc>
            </a:pPr>
            <a:r>
              <a:rPr lang="en-GB" sz="2800" b="1" dirty="0" smtClean="0">
                <a:solidFill>
                  <a:schemeClr val="tx1"/>
                </a:solidFill>
                <a:latin typeface="Century Gothic" pitchFamily="34" charset="0"/>
              </a:rPr>
              <a:t>Governance and water utility performance</a:t>
            </a:r>
            <a:endParaRPr lang="en-US" sz="280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2094101" name="Rectangle 5141"/>
          <p:cNvSpPr>
            <a:spLocks noChangeArrowheads="1"/>
          </p:cNvSpPr>
          <p:nvPr/>
        </p:nvSpPr>
        <p:spPr bwMode="auto">
          <a:xfrm>
            <a:off x="658813" y="5715000"/>
            <a:ext cx="8637587" cy="3390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lnSpc>
                <a:spcPct val="90000"/>
              </a:lnSpc>
              <a:tabLst>
                <a:tab pos="8377238" algn="r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entury Gothic" pitchFamily="34" charset="0"/>
              </a:rPr>
              <a:t>Danube water conference</a:t>
            </a:r>
            <a:r>
              <a:rPr lang="en-US" sz="1800" b="1" dirty="0">
                <a:solidFill>
                  <a:schemeClr val="tx1"/>
                </a:solidFill>
                <a:latin typeface="Century Gothic" pitchFamily="34" charset="0"/>
              </a:rPr>
              <a:t>	 </a:t>
            </a:r>
            <a:r>
              <a:rPr lang="en-US" sz="1800" b="1" dirty="0" smtClean="0">
                <a:solidFill>
                  <a:schemeClr val="tx1"/>
                </a:solidFill>
                <a:latin typeface="Century Gothic" pitchFamily="34" charset="0"/>
              </a:rPr>
              <a:t>Mai 2016</a:t>
            </a:r>
            <a:endParaRPr lang="en-US" sz="180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pic>
        <p:nvPicPr>
          <p:cNvPr id="1027" name="Picture 3" descr="H:\schreib\schulz\marketing\CI\Logos\WIFO\WIFO_Logo_vollstaendi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52472" y="714356"/>
            <a:ext cx="8000348" cy="178595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Does</a:t>
            </a:r>
            <a:r>
              <a:rPr lang="de-DE" dirty="0" smtClean="0"/>
              <a:t> </a:t>
            </a:r>
            <a:r>
              <a:rPr lang="de-DE" dirty="0" err="1" smtClean="0"/>
              <a:t>governance</a:t>
            </a:r>
            <a:r>
              <a:rPr lang="de-DE" dirty="0" smtClean="0"/>
              <a:t> matter?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62000" y="1676400"/>
            <a:ext cx="8382000" cy="420087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de-DE" dirty="0" smtClean="0"/>
              <a:t>Snapshot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empirical</a:t>
            </a:r>
            <a:r>
              <a:rPr lang="de-DE" dirty="0" smtClean="0"/>
              <a:t> </a:t>
            </a:r>
            <a:r>
              <a:rPr lang="de-DE" dirty="0" err="1" smtClean="0"/>
              <a:t>literature</a:t>
            </a:r>
            <a:r>
              <a:rPr lang="de-DE" dirty="0" smtClean="0"/>
              <a:t> on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effect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governance</a:t>
            </a:r>
            <a:r>
              <a:rPr lang="de-DE" dirty="0" smtClean="0"/>
              <a:t> </a:t>
            </a:r>
            <a:r>
              <a:rPr lang="de-DE" dirty="0" err="1" smtClean="0"/>
              <a:t>modes</a:t>
            </a:r>
            <a:endParaRPr lang="de-DE" dirty="0" smtClean="0"/>
          </a:p>
          <a:p>
            <a:pPr marL="852488" lvl="1" indent="-514350"/>
            <a:r>
              <a:rPr lang="de-DE" dirty="0" smtClean="0"/>
              <a:t>Private </a:t>
            </a:r>
            <a:r>
              <a:rPr lang="de-DE" dirty="0" err="1" smtClean="0"/>
              <a:t>sector</a:t>
            </a:r>
            <a:r>
              <a:rPr lang="de-DE" dirty="0" smtClean="0"/>
              <a:t> </a:t>
            </a:r>
            <a:r>
              <a:rPr lang="de-DE" dirty="0" err="1" smtClean="0"/>
              <a:t>paricipation</a:t>
            </a:r>
            <a:endParaRPr lang="de-DE" dirty="0" smtClean="0"/>
          </a:p>
          <a:p>
            <a:pPr marL="852488" lvl="1" indent="-514350"/>
            <a:r>
              <a:rPr lang="de-DE" dirty="0" smtClean="0"/>
              <a:t>Benchmarking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regulation</a:t>
            </a:r>
            <a:endParaRPr lang="de-DE" dirty="0" smtClean="0"/>
          </a:p>
          <a:p>
            <a:pPr marL="852488" lvl="1" indent="-514350"/>
            <a:r>
              <a:rPr lang="de-DE" dirty="0" err="1" smtClean="0"/>
              <a:t>Corporatization</a:t>
            </a:r>
            <a:endParaRPr lang="de-DE" dirty="0" smtClean="0"/>
          </a:p>
          <a:p>
            <a:pPr marL="514350" indent="-514350">
              <a:buFont typeface="+mj-lt"/>
              <a:buAutoNum type="arabicPeriod"/>
            </a:pPr>
            <a:r>
              <a:rPr lang="de-DE" dirty="0" smtClean="0"/>
              <a:t>Yes, </a:t>
            </a:r>
            <a:r>
              <a:rPr lang="de-DE" dirty="0" err="1" smtClean="0"/>
              <a:t>governance</a:t>
            </a:r>
            <a:r>
              <a:rPr lang="de-DE" dirty="0" smtClean="0"/>
              <a:t> </a:t>
            </a:r>
            <a:r>
              <a:rPr lang="de-DE" dirty="0" err="1" smtClean="0"/>
              <a:t>does</a:t>
            </a:r>
            <a:r>
              <a:rPr lang="de-DE" dirty="0" smtClean="0"/>
              <a:t> matter, but…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 smtClean="0"/>
              <a:t>Next </a:t>
            </a:r>
            <a:r>
              <a:rPr lang="de-DE" dirty="0" err="1" smtClean="0"/>
              <a:t>stop</a:t>
            </a:r>
            <a:r>
              <a:rPr lang="de-DE" dirty="0" smtClean="0"/>
              <a:t>: Aggregation/</a:t>
            </a:r>
            <a:r>
              <a:rPr lang="de-DE" dirty="0" err="1" smtClean="0"/>
              <a:t>consolidation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277243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Performance </a:t>
            </a:r>
            <a:r>
              <a:rPr lang="de-DE" dirty="0" err="1" smtClean="0"/>
              <a:t>comparison</a:t>
            </a:r>
            <a:r>
              <a:rPr lang="de-DE" dirty="0" smtClean="0"/>
              <a:t> I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62000" y="1676400"/>
            <a:ext cx="8439472" cy="1844675"/>
          </a:xfrm>
        </p:spPr>
        <p:txBody>
          <a:bodyPr>
            <a:noAutofit/>
          </a:bodyPr>
          <a:lstStyle/>
          <a:p>
            <a:r>
              <a:rPr lang="de-DE" dirty="0" smtClean="0"/>
              <a:t>Private </a:t>
            </a:r>
            <a:r>
              <a:rPr lang="de-DE" dirty="0" err="1" smtClean="0"/>
              <a:t>sector</a:t>
            </a:r>
            <a:r>
              <a:rPr lang="de-DE" dirty="0" smtClean="0"/>
              <a:t> </a:t>
            </a:r>
            <a:r>
              <a:rPr lang="de-DE" dirty="0" err="1" smtClean="0"/>
              <a:t>paricipation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improve</a:t>
            </a:r>
            <a:r>
              <a:rPr lang="de-DE" dirty="0" smtClean="0"/>
              <a:t> </a:t>
            </a:r>
            <a:r>
              <a:rPr lang="de-DE" dirty="0" err="1" smtClean="0"/>
              <a:t>efficiency</a:t>
            </a:r>
            <a:endParaRPr lang="de-DE" dirty="0" smtClean="0"/>
          </a:p>
          <a:p>
            <a:pPr lvl="1"/>
            <a:r>
              <a:rPr lang="de-DE" dirty="0" smtClean="0"/>
              <a:t>Gassner, Popov,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Pushak</a:t>
            </a:r>
            <a:r>
              <a:rPr lang="de-DE" dirty="0" smtClean="0"/>
              <a:t> (2008)</a:t>
            </a:r>
          </a:p>
          <a:p>
            <a:pPr marL="1100137" lvl="2" indent="-342900">
              <a:buFont typeface="Courier New" panose="02070309020205020404" pitchFamily="49" charset="0"/>
              <a:buChar char="o"/>
            </a:pPr>
            <a:r>
              <a:rPr lang="de-DE" dirty="0" smtClean="0"/>
              <a:t>977 </a:t>
            </a:r>
            <a:r>
              <a:rPr lang="de-DE" dirty="0" err="1" smtClean="0"/>
              <a:t>water</a:t>
            </a:r>
            <a:r>
              <a:rPr lang="de-DE" dirty="0" smtClean="0"/>
              <a:t> utilities in 48 countries, 1973 </a:t>
            </a:r>
            <a:r>
              <a:rPr lang="de-DE" dirty="0" err="1" smtClean="0"/>
              <a:t>to</a:t>
            </a:r>
            <a:r>
              <a:rPr lang="de-DE" dirty="0" smtClean="0"/>
              <a:t> 2005</a:t>
            </a:r>
          </a:p>
          <a:p>
            <a:pPr marL="1100137" lvl="2" indent="-342900">
              <a:buFont typeface="Courier New" panose="02070309020205020404" pitchFamily="49" charset="0"/>
              <a:buChar char="o"/>
            </a:pPr>
            <a:r>
              <a:rPr lang="de-DE" dirty="0" smtClean="0"/>
              <a:t>SOEs </a:t>
            </a:r>
            <a:r>
              <a:rPr lang="de-DE" dirty="0" err="1" smtClean="0"/>
              <a:t>vs</a:t>
            </a:r>
            <a:r>
              <a:rPr lang="de-DE" dirty="0" smtClean="0"/>
              <a:t> </a:t>
            </a:r>
            <a:r>
              <a:rPr lang="de-DE" dirty="0" err="1" smtClean="0"/>
              <a:t>concessions</a:t>
            </a:r>
            <a:r>
              <a:rPr lang="de-DE" dirty="0" smtClean="0"/>
              <a:t>, lease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management</a:t>
            </a:r>
            <a:r>
              <a:rPr lang="de-DE" dirty="0" smtClean="0"/>
              <a:t> </a:t>
            </a:r>
            <a:r>
              <a:rPr lang="de-DE" dirty="0" err="1" smtClean="0"/>
              <a:t>contracts</a:t>
            </a:r>
            <a:endParaRPr lang="de-DE" dirty="0" smtClean="0"/>
          </a:p>
          <a:p>
            <a:pPr marL="1100137" lvl="2" indent="-342900">
              <a:buFont typeface="Courier New" panose="02070309020205020404" pitchFamily="49" charset="0"/>
              <a:buChar char="o"/>
            </a:pPr>
            <a:r>
              <a:rPr lang="de-DE" dirty="0" smtClean="0"/>
              <a:t>Connection rate ↑, </a:t>
            </a:r>
            <a:r>
              <a:rPr lang="de-DE" dirty="0" err="1" smtClean="0"/>
              <a:t>output</a:t>
            </a:r>
            <a:r>
              <a:rPr lang="de-DE" dirty="0" smtClean="0"/>
              <a:t> per </a:t>
            </a:r>
            <a:r>
              <a:rPr lang="de-DE" dirty="0" err="1" smtClean="0"/>
              <a:t>worker</a:t>
            </a:r>
            <a:r>
              <a:rPr lang="de-DE" dirty="0" smtClean="0"/>
              <a:t> ↑, </a:t>
            </a:r>
            <a:r>
              <a:rPr lang="de-DE" dirty="0" err="1" smtClean="0"/>
              <a:t>residential</a:t>
            </a:r>
            <a:r>
              <a:rPr lang="de-DE" dirty="0" smtClean="0"/>
              <a:t> </a:t>
            </a:r>
            <a:r>
              <a:rPr lang="de-DE" dirty="0" err="1" smtClean="0"/>
              <a:t>sanitaiton</a:t>
            </a:r>
            <a:r>
              <a:rPr lang="de-DE" dirty="0" smtClean="0"/>
              <a:t> </a:t>
            </a:r>
            <a:r>
              <a:rPr lang="de-DE" dirty="0" err="1" smtClean="0"/>
              <a:t>service</a:t>
            </a:r>
            <a:r>
              <a:rPr lang="de-DE" dirty="0" smtClean="0"/>
              <a:t> </a:t>
            </a:r>
            <a:r>
              <a:rPr lang="de-DE" dirty="0" err="1" smtClean="0"/>
              <a:t>coverage</a:t>
            </a:r>
            <a:r>
              <a:rPr lang="de-DE" dirty="0" smtClean="0"/>
              <a:t> ↑, </a:t>
            </a:r>
            <a:r>
              <a:rPr lang="de-DE" dirty="0" err="1" smtClean="0"/>
              <a:t>hours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daily</a:t>
            </a:r>
            <a:r>
              <a:rPr lang="de-DE" dirty="0" smtClean="0"/>
              <a:t> </a:t>
            </a:r>
            <a:r>
              <a:rPr lang="de-DE" dirty="0" err="1" smtClean="0"/>
              <a:t>water</a:t>
            </a:r>
            <a:r>
              <a:rPr lang="de-DE" dirty="0" smtClean="0"/>
              <a:t> </a:t>
            </a:r>
            <a:r>
              <a:rPr lang="de-DE" dirty="0" err="1" smtClean="0"/>
              <a:t>service</a:t>
            </a:r>
            <a:r>
              <a:rPr lang="de-DE" dirty="0" smtClean="0"/>
              <a:t> ↑</a:t>
            </a:r>
          </a:p>
          <a:p>
            <a:pPr lvl="1"/>
            <a:r>
              <a:rPr lang="de-DE" dirty="0" smtClean="0"/>
              <a:t>Marin (2009)</a:t>
            </a:r>
          </a:p>
          <a:p>
            <a:pPr marL="1100137" lvl="2" indent="-342900">
              <a:buFont typeface="Courier New" panose="02070309020205020404" pitchFamily="49" charset="0"/>
              <a:buChar char="o"/>
            </a:pPr>
            <a:r>
              <a:rPr lang="de-DE" dirty="0" smtClean="0"/>
              <a:t>65 PPP </a:t>
            </a:r>
            <a:r>
              <a:rPr lang="de-DE" dirty="0" err="1" smtClean="0"/>
              <a:t>projects</a:t>
            </a:r>
            <a:r>
              <a:rPr lang="de-DE" dirty="0" smtClean="0"/>
              <a:t> in </a:t>
            </a:r>
            <a:r>
              <a:rPr lang="de-DE" dirty="0" err="1" smtClean="0"/>
              <a:t>developing</a:t>
            </a:r>
            <a:r>
              <a:rPr lang="de-DE" dirty="0" smtClean="0"/>
              <a:t> countries, 1990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smtClean="0"/>
              <a:t>2007</a:t>
            </a:r>
            <a:endParaRPr lang="de-DE" dirty="0"/>
          </a:p>
          <a:p>
            <a:pPr marL="1100137" lvl="2" indent="-342900">
              <a:buFont typeface="Courier New" panose="02070309020205020404" pitchFamily="49" charset="0"/>
              <a:buChar char="o"/>
            </a:pPr>
            <a:r>
              <a:rPr lang="de-DE" dirty="0" err="1" smtClean="0"/>
              <a:t>Effect</a:t>
            </a:r>
            <a:r>
              <a:rPr lang="de-DE" dirty="0" smtClean="0"/>
              <a:t> after </a:t>
            </a:r>
            <a:r>
              <a:rPr lang="de-DE" dirty="0" err="1" smtClean="0"/>
              <a:t>implementation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PPP</a:t>
            </a:r>
            <a:endParaRPr lang="de-DE" dirty="0"/>
          </a:p>
          <a:p>
            <a:pPr marL="1100137" lvl="2" indent="-342900">
              <a:buFont typeface="Courier New" panose="02070309020205020404" pitchFamily="49" charset="0"/>
              <a:buChar char="o"/>
            </a:pPr>
            <a:r>
              <a:rPr lang="de-DE" dirty="0" smtClean="0"/>
              <a:t>Mixed </a:t>
            </a:r>
            <a:r>
              <a:rPr lang="de-DE" dirty="0" err="1" smtClean="0"/>
              <a:t>result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access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service</a:t>
            </a:r>
            <a:r>
              <a:rPr lang="de-DE" dirty="0" smtClean="0"/>
              <a:t> </a:t>
            </a:r>
            <a:r>
              <a:rPr lang="de-DE" dirty="0" err="1" smtClean="0"/>
              <a:t>continuity</a:t>
            </a:r>
            <a:r>
              <a:rPr lang="de-DE" dirty="0" smtClean="0"/>
              <a:t> →, operational </a:t>
            </a:r>
            <a:r>
              <a:rPr lang="de-DE" dirty="0" err="1" smtClean="0"/>
              <a:t>efficiency</a:t>
            </a:r>
            <a:r>
              <a:rPr lang="de-DE" dirty="0" smtClean="0"/>
              <a:t> (</a:t>
            </a:r>
            <a:r>
              <a:rPr lang="de-DE" dirty="0" err="1" smtClean="0"/>
              <a:t>water</a:t>
            </a:r>
            <a:r>
              <a:rPr lang="de-DE" dirty="0" smtClean="0"/>
              <a:t> </a:t>
            </a:r>
            <a:r>
              <a:rPr lang="de-DE" dirty="0" err="1" smtClean="0"/>
              <a:t>losses</a:t>
            </a:r>
            <a:r>
              <a:rPr lang="de-DE" dirty="0" smtClean="0"/>
              <a:t>, </a:t>
            </a:r>
            <a:r>
              <a:rPr lang="de-DE" dirty="0" err="1" smtClean="0"/>
              <a:t>labor</a:t>
            </a:r>
            <a:r>
              <a:rPr lang="de-DE" dirty="0" smtClean="0"/>
              <a:t> </a:t>
            </a:r>
            <a:r>
              <a:rPr lang="de-DE" dirty="0" err="1" smtClean="0"/>
              <a:t>productivity</a:t>
            </a:r>
            <a:r>
              <a:rPr lang="de-DE" dirty="0" smtClean="0"/>
              <a:t>) </a:t>
            </a:r>
            <a:r>
              <a:rPr lang="de-DE" dirty="0"/>
              <a:t>↑,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clear</a:t>
            </a:r>
            <a:r>
              <a:rPr lang="de-DE" dirty="0" smtClean="0"/>
              <a:t> </a:t>
            </a:r>
            <a:r>
              <a:rPr lang="de-DE" dirty="0" err="1" smtClean="0"/>
              <a:t>effect</a:t>
            </a:r>
            <a:r>
              <a:rPr lang="de-DE" dirty="0" smtClean="0"/>
              <a:t> on </a:t>
            </a:r>
            <a:r>
              <a:rPr lang="de-DE" dirty="0" err="1" smtClean="0"/>
              <a:t>tariffs</a:t>
            </a:r>
            <a:endParaRPr lang="de-DE" dirty="0"/>
          </a:p>
          <a:p>
            <a:pPr lvl="2"/>
            <a:endParaRPr lang="de-DE" dirty="0" smtClean="0"/>
          </a:p>
          <a:p>
            <a:pPr marL="339725" lvl="1" indent="0">
              <a:buNone/>
            </a:pPr>
            <a:endParaRPr lang="de-DE" dirty="0" smtClean="0"/>
          </a:p>
          <a:p>
            <a:pPr lvl="1"/>
            <a:endParaRPr lang="de-DE" dirty="0" smtClean="0"/>
          </a:p>
          <a:p>
            <a:pPr lvl="1"/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26977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Performance </a:t>
            </a:r>
            <a:r>
              <a:rPr lang="de-DE" dirty="0" err="1" smtClean="0"/>
              <a:t>comparison</a:t>
            </a:r>
            <a:r>
              <a:rPr lang="de-DE" dirty="0" smtClean="0"/>
              <a:t> II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dirty="0" smtClean="0"/>
              <a:t>Benchmarking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regulation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improve</a:t>
            </a:r>
            <a:r>
              <a:rPr lang="de-DE" dirty="0" smtClean="0"/>
              <a:t> </a:t>
            </a:r>
            <a:r>
              <a:rPr lang="de-DE" dirty="0" err="1" smtClean="0"/>
              <a:t>efficiency</a:t>
            </a:r>
            <a:endParaRPr lang="de-DE" dirty="0"/>
          </a:p>
          <a:p>
            <a:pPr lvl="1"/>
            <a:r>
              <a:rPr lang="de-DE" dirty="0" smtClean="0"/>
              <a:t>Saal </a:t>
            </a:r>
            <a:r>
              <a:rPr lang="de-DE" dirty="0" err="1" smtClean="0"/>
              <a:t>and</a:t>
            </a:r>
            <a:r>
              <a:rPr lang="de-DE" dirty="0" smtClean="0"/>
              <a:t> Parker (2001)</a:t>
            </a:r>
          </a:p>
          <a:p>
            <a:pPr marL="1100137" lvl="2" indent="-342900">
              <a:buFont typeface="Courier New" panose="02070309020205020404" pitchFamily="49" charset="0"/>
              <a:buChar char="o"/>
            </a:pPr>
            <a:r>
              <a:rPr lang="de-DE" dirty="0" smtClean="0"/>
              <a:t>10 </a:t>
            </a:r>
            <a:r>
              <a:rPr lang="de-DE" dirty="0" err="1" smtClean="0"/>
              <a:t>water</a:t>
            </a:r>
            <a:r>
              <a:rPr lang="de-DE" dirty="0" smtClean="0"/>
              <a:t> utilities England </a:t>
            </a:r>
            <a:r>
              <a:rPr lang="de-DE" dirty="0" err="1" smtClean="0"/>
              <a:t>and</a:t>
            </a:r>
            <a:r>
              <a:rPr lang="de-DE" dirty="0" smtClean="0"/>
              <a:t> Wales, 1985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smtClean="0"/>
              <a:t>1999</a:t>
            </a:r>
            <a:endParaRPr lang="de-DE" dirty="0"/>
          </a:p>
          <a:p>
            <a:pPr marL="1100137" lvl="2" indent="-342900">
              <a:buFont typeface="Courier New" panose="02070309020205020404" pitchFamily="49" charset="0"/>
              <a:buChar char="o"/>
            </a:pPr>
            <a:r>
              <a:rPr lang="de-DE" dirty="0" err="1" smtClean="0"/>
              <a:t>Privatization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introduction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regulatory</a:t>
            </a:r>
            <a:r>
              <a:rPr lang="de-DE" dirty="0" smtClean="0"/>
              <a:t> </a:t>
            </a:r>
            <a:r>
              <a:rPr lang="de-DE" dirty="0" err="1" smtClean="0"/>
              <a:t>price</a:t>
            </a:r>
            <a:r>
              <a:rPr lang="de-DE" dirty="0" smtClean="0"/>
              <a:t> </a:t>
            </a:r>
            <a:r>
              <a:rPr lang="de-DE" dirty="0" err="1" smtClean="0"/>
              <a:t>review</a:t>
            </a:r>
            <a:endParaRPr lang="de-DE" dirty="0"/>
          </a:p>
          <a:p>
            <a:pPr marL="1100137" lvl="2" indent="-342900">
              <a:buFont typeface="Courier New" panose="02070309020205020404" pitchFamily="49" charset="0"/>
              <a:buChar char="o"/>
            </a:pPr>
            <a:r>
              <a:rPr lang="de-DE" dirty="0" err="1" smtClean="0"/>
              <a:t>Regulatory</a:t>
            </a:r>
            <a:r>
              <a:rPr lang="de-DE" dirty="0" smtClean="0"/>
              <a:t> </a:t>
            </a:r>
            <a:r>
              <a:rPr lang="de-DE" dirty="0" err="1" smtClean="0"/>
              <a:t>price</a:t>
            </a:r>
            <a:r>
              <a:rPr lang="de-DE" dirty="0" smtClean="0"/>
              <a:t> </a:t>
            </a:r>
            <a:r>
              <a:rPr lang="de-DE" dirty="0" err="1" smtClean="0"/>
              <a:t>review</a:t>
            </a:r>
            <a:r>
              <a:rPr lang="de-DE" dirty="0" smtClean="0"/>
              <a:t> </a:t>
            </a:r>
            <a:r>
              <a:rPr lang="de-DE" dirty="0" err="1" smtClean="0"/>
              <a:t>dampened</a:t>
            </a:r>
            <a:r>
              <a:rPr lang="de-DE" dirty="0" smtClean="0"/>
              <a:t> </a:t>
            </a:r>
            <a:r>
              <a:rPr lang="de-DE" dirty="0" err="1" smtClean="0"/>
              <a:t>future</a:t>
            </a:r>
            <a:r>
              <a:rPr lang="de-DE" dirty="0" smtClean="0"/>
              <a:t> </a:t>
            </a:r>
            <a:r>
              <a:rPr lang="de-DE" dirty="0" err="1" smtClean="0"/>
              <a:t>cost</a:t>
            </a:r>
            <a:r>
              <a:rPr lang="de-DE" dirty="0" smtClean="0"/>
              <a:t> </a:t>
            </a:r>
            <a:r>
              <a:rPr lang="de-DE" dirty="0" err="1"/>
              <a:t>increases</a:t>
            </a:r>
            <a:r>
              <a:rPr lang="de-DE" dirty="0"/>
              <a:t> ↓;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effect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/>
              <a:t>privatization</a:t>
            </a:r>
            <a:r>
              <a:rPr lang="de-DE" dirty="0"/>
              <a:t> </a:t>
            </a:r>
            <a:r>
              <a:rPr lang="de-DE" dirty="0" smtClean="0"/>
              <a:t>→</a:t>
            </a:r>
          </a:p>
          <a:p>
            <a:pPr lvl="1"/>
            <a:r>
              <a:rPr lang="de-DE" dirty="0" smtClean="0"/>
              <a:t>De Witte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Dijkgraaf</a:t>
            </a:r>
            <a:r>
              <a:rPr lang="de-DE" dirty="0" smtClean="0"/>
              <a:t> (2010)</a:t>
            </a:r>
          </a:p>
          <a:p>
            <a:pPr marL="1100137" lvl="2" indent="-342900">
              <a:buFont typeface="Courier New" panose="02070309020205020404" pitchFamily="49" charset="0"/>
              <a:buChar char="o"/>
            </a:pPr>
            <a:r>
              <a:rPr lang="de-DE" dirty="0" smtClean="0"/>
              <a:t>20 </a:t>
            </a:r>
            <a:r>
              <a:rPr lang="de-DE" dirty="0" err="1" smtClean="0"/>
              <a:t>Dutch</a:t>
            </a:r>
            <a:r>
              <a:rPr lang="de-DE" dirty="0" smtClean="0"/>
              <a:t> </a:t>
            </a:r>
            <a:r>
              <a:rPr lang="de-DE" dirty="0" err="1" smtClean="0"/>
              <a:t>water</a:t>
            </a:r>
            <a:r>
              <a:rPr lang="de-DE" dirty="0" smtClean="0"/>
              <a:t> utilities, 1992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smtClean="0"/>
              <a:t>2006</a:t>
            </a:r>
            <a:endParaRPr lang="de-DE" dirty="0"/>
          </a:p>
          <a:p>
            <a:pPr marL="1100137" lvl="2" indent="-342900">
              <a:buFont typeface="Courier New" panose="02070309020205020404" pitchFamily="49" charset="0"/>
              <a:buChar char="o"/>
            </a:pPr>
            <a:r>
              <a:rPr lang="de-DE" dirty="0" err="1" smtClean="0"/>
              <a:t>Introduction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voluntary</a:t>
            </a:r>
            <a:r>
              <a:rPr lang="de-DE" dirty="0" smtClean="0"/>
              <a:t> </a:t>
            </a:r>
            <a:r>
              <a:rPr lang="de-DE" dirty="0" err="1" smtClean="0"/>
              <a:t>benchmarking</a:t>
            </a:r>
            <a:endParaRPr lang="de-DE" dirty="0"/>
          </a:p>
          <a:p>
            <a:pPr marL="1100137" lvl="2" indent="-342900">
              <a:buFont typeface="Courier New" panose="02070309020205020404" pitchFamily="49" charset="0"/>
              <a:buChar char="o"/>
            </a:pPr>
            <a:r>
              <a:rPr lang="de-DE" dirty="0" smtClean="0"/>
              <a:t>Negative </a:t>
            </a:r>
            <a:r>
              <a:rPr lang="de-DE" dirty="0" err="1" smtClean="0"/>
              <a:t>effect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benchmarking</a:t>
            </a:r>
            <a:r>
              <a:rPr lang="de-DE" dirty="0" smtClean="0"/>
              <a:t> on </a:t>
            </a:r>
            <a:r>
              <a:rPr lang="de-DE" dirty="0" err="1"/>
              <a:t>cost</a:t>
            </a:r>
            <a:r>
              <a:rPr lang="de-DE" dirty="0"/>
              <a:t> ↓</a:t>
            </a:r>
          </a:p>
          <a:p>
            <a:pPr lvl="1"/>
            <a:endParaRPr lang="de-DE" dirty="0" smtClean="0"/>
          </a:p>
          <a:p>
            <a:pPr lvl="1"/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33829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Performance </a:t>
            </a:r>
            <a:r>
              <a:rPr lang="de-DE" dirty="0" err="1" smtClean="0"/>
              <a:t>comparison</a:t>
            </a:r>
            <a:r>
              <a:rPr lang="de-DE" dirty="0" smtClean="0"/>
              <a:t> III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dirty="0" err="1" smtClean="0"/>
              <a:t>Corporatization</a:t>
            </a:r>
            <a:r>
              <a:rPr lang="de-DE" dirty="0" smtClean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improve</a:t>
            </a:r>
            <a:r>
              <a:rPr lang="de-DE" dirty="0"/>
              <a:t> </a:t>
            </a:r>
            <a:r>
              <a:rPr lang="de-DE" dirty="0" err="1"/>
              <a:t>efficiency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reduce</a:t>
            </a:r>
            <a:r>
              <a:rPr lang="de-DE" dirty="0"/>
              <a:t> </a:t>
            </a:r>
            <a:r>
              <a:rPr lang="de-DE" dirty="0" err="1"/>
              <a:t>political</a:t>
            </a:r>
            <a:r>
              <a:rPr lang="de-DE" dirty="0"/>
              <a:t> </a:t>
            </a:r>
            <a:r>
              <a:rPr lang="de-DE" dirty="0" err="1"/>
              <a:t>interference</a:t>
            </a:r>
            <a:r>
              <a:rPr lang="de-DE" dirty="0"/>
              <a:t> </a:t>
            </a:r>
          </a:p>
          <a:p>
            <a:pPr lvl="1"/>
            <a:r>
              <a:rPr lang="de-DE" dirty="0" err="1" smtClean="0"/>
              <a:t>Cambini</a:t>
            </a:r>
            <a:r>
              <a:rPr lang="it-IT" dirty="0" smtClean="0"/>
              <a:t>, Filippini, Piacenza, </a:t>
            </a:r>
            <a:r>
              <a:rPr lang="it-IT" dirty="0" err="1" smtClean="0"/>
              <a:t>Vannoni</a:t>
            </a:r>
            <a:r>
              <a:rPr lang="it-IT" dirty="0" smtClean="0"/>
              <a:t> (2010)</a:t>
            </a:r>
          </a:p>
          <a:p>
            <a:pPr marL="1100137" lvl="2" indent="-342900">
              <a:buFont typeface="Courier New" panose="02070309020205020404" pitchFamily="49" charset="0"/>
              <a:buChar char="o"/>
            </a:pPr>
            <a:r>
              <a:rPr lang="de-DE" dirty="0" smtClean="0"/>
              <a:t>33 </a:t>
            </a:r>
            <a:r>
              <a:rPr lang="de-DE" dirty="0" err="1" smtClean="0"/>
              <a:t>local</a:t>
            </a:r>
            <a:r>
              <a:rPr lang="de-DE" dirty="0" smtClean="0"/>
              <a:t> </a:t>
            </a:r>
            <a:r>
              <a:rPr lang="de-DE" dirty="0" err="1" smtClean="0"/>
              <a:t>bus</a:t>
            </a:r>
            <a:r>
              <a:rPr lang="de-DE" dirty="0" smtClean="0"/>
              <a:t> </a:t>
            </a:r>
            <a:r>
              <a:rPr lang="de-DE" dirty="0" err="1" smtClean="0"/>
              <a:t>companies</a:t>
            </a:r>
            <a:r>
              <a:rPr lang="de-DE" dirty="0" smtClean="0"/>
              <a:t> in </a:t>
            </a:r>
            <a:r>
              <a:rPr lang="de-DE" dirty="0" err="1" smtClean="0"/>
              <a:t>Italy</a:t>
            </a:r>
            <a:r>
              <a:rPr lang="de-DE" dirty="0" smtClean="0"/>
              <a:t>, 1993 </a:t>
            </a:r>
            <a:r>
              <a:rPr lang="de-DE" dirty="0" err="1" smtClean="0"/>
              <a:t>to</a:t>
            </a:r>
            <a:r>
              <a:rPr lang="de-DE" dirty="0" smtClean="0"/>
              <a:t> 2001</a:t>
            </a:r>
          </a:p>
          <a:p>
            <a:pPr marL="1100137" lvl="2" indent="-342900">
              <a:buFont typeface="Courier New" panose="02070309020205020404" pitchFamily="49" charset="0"/>
              <a:buChar char="o"/>
            </a:pPr>
            <a:r>
              <a:rPr lang="de-DE" dirty="0" smtClean="0"/>
              <a:t>Transformation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municipal</a:t>
            </a:r>
            <a:r>
              <a:rPr lang="de-DE" dirty="0" smtClean="0"/>
              <a:t> </a:t>
            </a:r>
            <a:r>
              <a:rPr lang="de-DE" dirty="0" err="1" smtClean="0"/>
              <a:t>unit</a:t>
            </a:r>
            <a:r>
              <a:rPr lang="de-DE" dirty="0" smtClean="0"/>
              <a:t> </a:t>
            </a:r>
            <a:r>
              <a:rPr lang="de-DE" dirty="0" err="1" smtClean="0"/>
              <a:t>into</a:t>
            </a:r>
            <a:r>
              <a:rPr lang="de-DE" dirty="0" smtClean="0"/>
              <a:t> </a:t>
            </a:r>
            <a:r>
              <a:rPr lang="de-DE" dirty="0" err="1" smtClean="0"/>
              <a:t>autonomous</a:t>
            </a:r>
            <a:r>
              <a:rPr lang="de-DE" dirty="0" smtClean="0"/>
              <a:t> </a:t>
            </a:r>
            <a:r>
              <a:rPr lang="de-DE" dirty="0" err="1" smtClean="0"/>
              <a:t>enterprise</a:t>
            </a:r>
            <a:endParaRPr lang="de-DE" dirty="0" smtClean="0"/>
          </a:p>
          <a:p>
            <a:pPr marL="1100137" lvl="2" indent="-342900">
              <a:buFont typeface="Courier New" panose="02070309020205020404" pitchFamily="49" charset="0"/>
              <a:buChar char="o"/>
            </a:pPr>
            <a:r>
              <a:rPr lang="de-DE" dirty="0" smtClean="0"/>
              <a:t>Switch </a:t>
            </a:r>
            <a:r>
              <a:rPr lang="de-DE" dirty="0" err="1" smtClean="0"/>
              <a:t>has</a:t>
            </a:r>
            <a:r>
              <a:rPr lang="de-DE" dirty="0" smtClean="0"/>
              <a:t> a negative </a:t>
            </a:r>
            <a:r>
              <a:rPr lang="de-DE" dirty="0" err="1" smtClean="0"/>
              <a:t>effect</a:t>
            </a:r>
            <a:r>
              <a:rPr lang="de-DE" dirty="0" smtClean="0"/>
              <a:t> on </a:t>
            </a:r>
            <a:r>
              <a:rPr lang="de-DE" dirty="0" err="1" smtClean="0"/>
              <a:t>production</a:t>
            </a:r>
            <a:r>
              <a:rPr lang="de-DE" dirty="0" smtClean="0"/>
              <a:t> </a:t>
            </a:r>
            <a:r>
              <a:rPr lang="de-DE" dirty="0" err="1"/>
              <a:t>cost</a:t>
            </a:r>
            <a:r>
              <a:rPr lang="de-DE" dirty="0"/>
              <a:t> ↓</a:t>
            </a:r>
            <a:endParaRPr lang="de-DE" dirty="0" smtClean="0"/>
          </a:p>
          <a:p>
            <a:pPr lvl="1"/>
            <a:r>
              <a:rPr lang="de-DE" dirty="0" err="1" smtClean="0"/>
              <a:t>Klien</a:t>
            </a:r>
            <a:r>
              <a:rPr lang="de-DE" dirty="0" smtClean="0"/>
              <a:t> (2014)</a:t>
            </a:r>
          </a:p>
          <a:p>
            <a:pPr marL="1100137" lvl="2" indent="-342900">
              <a:buFont typeface="Courier New" panose="02070309020205020404" pitchFamily="49" charset="0"/>
              <a:buChar char="o"/>
            </a:pPr>
            <a:r>
              <a:rPr lang="de-DE" dirty="0" smtClean="0"/>
              <a:t>73 </a:t>
            </a:r>
            <a:r>
              <a:rPr lang="de-DE" dirty="0" err="1" smtClean="0"/>
              <a:t>water</a:t>
            </a:r>
            <a:r>
              <a:rPr lang="de-DE" dirty="0" smtClean="0"/>
              <a:t> utilities in Austria, 1992 </a:t>
            </a:r>
            <a:r>
              <a:rPr lang="de-DE" dirty="0" err="1" smtClean="0"/>
              <a:t>to</a:t>
            </a:r>
            <a:r>
              <a:rPr lang="de-DE" dirty="0" smtClean="0"/>
              <a:t> 2009</a:t>
            </a:r>
            <a:endParaRPr lang="de-DE" dirty="0"/>
          </a:p>
          <a:p>
            <a:pPr marL="1100137" lvl="2" indent="-342900">
              <a:buFont typeface="Courier New" panose="02070309020205020404" pitchFamily="49" charset="0"/>
              <a:buChar char="o"/>
            </a:pPr>
            <a:r>
              <a:rPr lang="de-DE" dirty="0" smtClean="0"/>
              <a:t>In-house </a:t>
            </a:r>
            <a:r>
              <a:rPr lang="de-DE" dirty="0" err="1" smtClean="0"/>
              <a:t>vs</a:t>
            </a:r>
            <a:r>
              <a:rPr lang="de-DE" dirty="0" smtClean="0"/>
              <a:t>  </a:t>
            </a:r>
            <a:r>
              <a:rPr lang="de-DE" dirty="0" err="1" smtClean="0"/>
              <a:t>legally</a:t>
            </a:r>
            <a:r>
              <a:rPr lang="de-DE" dirty="0" smtClean="0"/>
              <a:t> </a:t>
            </a:r>
            <a:r>
              <a:rPr lang="de-DE" dirty="0" err="1" smtClean="0"/>
              <a:t>separated</a:t>
            </a:r>
            <a:r>
              <a:rPr lang="de-DE" dirty="0" smtClean="0"/>
              <a:t>, </a:t>
            </a:r>
            <a:r>
              <a:rPr lang="de-DE" dirty="0" err="1" smtClean="0"/>
              <a:t>autonomous</a:t>
            </a:r>
            <a:r>
              <a:rPr lang="de-DE" dirty="0" smtClean="0"/>
              <a:t> </a:t>
            </a:r>
            <a:r>
              <a:rPr lang="de-DE" dirty="0" err="1" smtClean="0"/>
              <a:t>water</a:t>
            </a:r>
            <a:r>
              <a:rPr lang="de-DE" dirty="0" smtClean="0"/>
              <a:t> utilities</a:t>
            </a:r>
            <a:endParaRPr lang="de-DE" dirty="0"/>
          </a:p>
          <a:p>
            <a:pPr marL="1100137" lvl="2" indent="-342900">
              <a:buFont typeface="Courier New" panose="02070309020205020404" pitchFamily="49" charset="0"/>
              <a:buChar char="o"/>
            </a:pPr>
            <a:r>
              <a:rPr lang="de-DE" dirty="0" err="1" smtClean="0"/>
              <a:t>Corporatization</a:t>
            </a:r>
            <a:r>
              <a:rPr lang="de-DE" dirty="0" smtClean="0"/>
              <a:t> </a:t>
            </a:r>
            <a:r>
              <a:rPr lang="de-DE" dirty="0" err="1" smtClean="0"/>
              <a:t>reduces</a:t>
            </a:r>
            <a:r>
              <a:rPr lang="de-DE" dirty="0" smtClean="0"/>
              <a:t> </a:t>
            </a:r>
            <a:r>
              <a:rPr lang="de-DE" dirty="0" err="1" smtClean="0"/>
              <a:t>political</a:t>
            </a:r>
            <a:r>
              <a:rPr lang="de-DE" dirty="0" smtClean="0"/>
              <a:t> </a:t>
            </a:r>
            <a:r>
              <a:rPr lang="de-DE" dirty="0" err="1" smtClean="0"/>
              <a:t>interference</a:t>
            </a:r>
            <a:r>
              <a:rPr lang="de-DE" dirty="0" smtClean="0"/>
              <a:t> in </a:t>
            </a:r>
            <a:r>
              <a:rPr lang="de-DE" dirty="0" err="1" smtClean="0"/>
              <a:t>water</a:t>
            </a:r>
            <a:r>
              <a:rPr lang="de-DE" dirty="0" smtClean="0"/>
              <a:t> </a:t>
            </a:r>
            <a:r>
              <a:rPr lang="de-DE" dirty="0" err="1"/>
              <a:t>tariffs</a:t>
            </a:r>
            <a:r>
              <a:rPr lang="de-DE" dirty="0"/>
              <a:t> ↓</a:t>
            </a:r>
          </a:p>
          <a:p>
            <a:pPr lvl="1"/>
            <a:endParaRPr lang="de-DE" dirty="0" smtClean="0"/>
          </a:p>
          <a:p>
            <a:pPr lvl="1"/>
            <a:endParaRPr lang="de-DE" dirty="0" smtClean="0"/>
          </a:p>
          <a:p>
            <a:pPr lvl="1"/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13888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Performance </a:t>
            </a:r>
            <a:r>
              <a:rPr lang="de-DE" dirty="0" err="1" smtClean="0"/>
              <a:t>comparison</a:t>
            </a:r>
            <a:r>
              <a:rPr lang="de-DE" dirty="0" smtClean="0"/>
              <a:t> III</a:t>
            </a:r>
            <a:endParaRPr lang="de-DE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576" y="1612578"/>
            <a:ext cx="6984776" cy="5057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488504" y="1212468"/>
            <a:ext cx="82809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err="1">
                <a:solidFill>
                  <a:schemeClr val="tx1"/>
                </a:solidFill>
                <a:latin typeface="+mn-lt"/>
              </a:rPr>
              <a:t>Example</a:t>
            </a:r>
            <a:r>
              <a:rPr lang="de-DE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de-DE" sz="2000" dirty="0" err="1">
                <a:solidFill>
                  <a:schemeClr val="tx1"/>
                </a:solidFill>
                <a:latin typeface="+mn-lt"/>
              </a:rPr>
              <a:t>of</a:t>
            </a:r>
            <a:r>
              <a:rPr lang="de-DE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+mn-lt"/>
              </a:rPr>
              <a:t>political</a:t>
            </a:r>
            <a:r>
              <a:rPr lang="de-DE" sz="20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+mn-lt"/>
              </a:rPr>
              <a:t>price</a:t>
            </a:r>
            <a:r>
              <a:rPr lang="de-DE" sz="20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  <a:latin typeface="+mn-lt"/>
              </a:rPr>
              <a:t>setting</a:t>
            </a:r>
            <a:endParaRPr lang="de-DE" sz="20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70682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Performance </a:t>
            </a:r>
            <a:r>
              <a:rPr lang="de-DE" dirty="0" err="1" smtClean="0"/>
              <a:t>comparisons</a:t>
            </a:r>
            <a:r>
              <a:rPr lang="de-DE" dirty="0" smtClean="0"/>
              <a:t> IV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76536" y="1268760"/>
            <a:ext cx="8382000" cy="4499693"/>
          </a:xfrm>
        </p:spPr>
        <p:txBody>
          <a:bodyPr/>
          <a:lstStyle/>
          <a:p>
            <a:r>
              <a:rPr lang="de-DE" dirty="0" smtClean="0"/>
              <a:t>But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effects</a:t>
            </a:r>
            <a:r>
              <a:rPr lang="de-DE" dirty="0" smtClean="0"/>
              <a:t> </a:t>
            </a:r>
            <a:r>
              <a:rPr lang="de-DE" dirty="0" err="1" smtClean="0"/>
              <a:t>differ</a:t>
            </a:r>
            <a:r>
              <a:rPr lang="de-DE" dirty="0" smtClean="0"/>
              <a:t>: </a:t>
            </a:r>
          </a:p>
          <a:p>
            <a:pPr lvl="1"/>
            <a:r>
              <a:rPr lang="de-DE" dirty="0" err="1" smtClean="0"/>
              <a:t>across</a:t>
            </a:r>
            <a:r>
              <a:rPr lang="de-DE" dirty="0" smtClean="0"/>
              <a:t> countries</a:t>
            </a:r>
          </a:p>
          <a:p>
            <a:pPr marL="1100137" lvl="2" indent="-342900">
              <a:buFont typeface="Courier New" panose="02070309020205020404" pitchFamily="49" charset="0"/>
              <a:buChar char="o"/>
            </a:pPr>
            <a:r>
              <a:rPr lang="de-DE" dirty="0" smtClean="0"/>
              <a:t>Shirley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Xu</a:t>
            </a:r>
            <a:r>
              <a:rPr lang="de-DE" dirty="0" smtClean="0"/>
              <a:t> (1999) find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effect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corporatization</a:t>
            </a:r>
            <a:r>
              <a:rPr lang="de-DE" dirty="0" smtClean="0"/>
              <a:t> on </a:t>
            </a:r>
            <a:r>
              <a:rPr lang="de-DE" dirty="0" err="1" smtClean="0"/>
              <a:t>performance</a:t>
            </a:r>
            <a:r>
              <a:rPr lang="de-DE" dirty="0" smtClean="0"/>
              <a:t> in </a:t>
            </a:r>
            <a:r>
              <a:rPr lang="de-DE" dirty="0" err="1" smtClean="0"/>
              <a:t>developing</a:t>
            </a:r>
            <a:r>
              <a:rPr lang="de-DE" dirty="0" smtClean="0"/>
              <a:t> countries</a:t>
            </a:r>
          </a:p>
          <a:p>
            <a:pPr lvl="1"/>
            <a:r>
              <a:rPr lang="de-DE" dirty="0" err="1" smtClean="0"/>
              <a:t>across</a:t>
            </a:r>
            <a:r>
              <a:rPr lang="de-DE" dirty="0" smtClean="0"/>
              <a:t> time</a:t>
            </a:r>
          </a:p>
          <a:p>
            <a:pPr marL="1100137" lvl="2" indent="-342900">
              <a:buFont typeface="Courier New" panose="02070309020205020404" pitchFamily="49" charset="0"/>
              <a:buChar char="o"/>
            </a:pPr>
            <a:r>
              <a:rPr lang="de-DE" dirty="0" smtClean="0"/>
              <a:t>Bel </a:t>
            </a:r>
            <a:r>
              <a:rPr lang="de-DE" dirty="0" err="1" smtClean="0"/>
              <a:t>and</a:t>
            </a:r>
            <a:r>
              <a:rPr lang="de-DE" dirty="0" smtClean="0"/>
              <a:t> Warner (2008) find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reported</a:t>
            </a:r>
            <a:r>
              <a:rPr lang="de-DE" dirty="0" smtClean="0"/>
              <a:t> </a:t>
            </a:r>
            <a:r>
              <a:rPr lang="de-DE" dirty="0" err="1" smtClean="0"/>
              <a:t>advantages</a:t>
            </a:r>
            <a:r>
              <a:rPr lang="de-DE" dirty="0" smtClean="0"/>
              <a:t> of </a:t>
            </a:r>
            <a:r>
              <a:rPr lang="de-DE" dirty="0" err="1" smtClean="0"/>
              <a:t>contracting</a:t>
            </a:r>
            <a:r>
              <a:rPr lang="de-DE" dirty="0" smtClean="0"/>
              <a:t>-out </a:t>
            </a:r>
            <a:r>
              <a:rPr lang="de-DE" dirty="0" err="1" smtClean="0"/>
              <a:t>seem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disappeared</a:t>
            </a:r>
            <a:r>
              <a:rPr lang="de-DE" dirty="0" smtClean="0"/>
              <a:t> in </a:t>
            </a:r>
            <a:r>
              <a:rPr lang="de-DE" dirty="0" err="1" smtClean="0"/>
              <a:t>recent</a:t>
            </a:r>
            <a:r>
              <a:rPr lang="de-DE" dirty="0" smtClean="0"/>
              <a:t> </a:t>
            </a:r>
            <a:r>
              <a:rPr lang="de-DE" dirty="0" err="1" smtClean="0"/>
              <a:t>years</a:t>
            </a:r>
            <a:endParaRPr lang="de-DE" dirty="0" smtClean="0"/>
          </a:p>
          <a:p>
            <a:pPr lvl="1"/>
            <a:r>
              <a:rPr lang="de-DE" dirty="0" err="1" smtClean="0"/>
              <a:t>sometimes</a:t>
            </a:r>
            <a:r>
              <a:rPr lang="de-DE" dirty="0" smtClean="0"/>
              <a:t> </a:t>
            </a:r>
            <a:r>
              <a:rPr lang="de-DE" dirty="0" err="1" smtClean="0"/>
              <a:t>opposite</a:t>
            </a:r>
            <a:r>
              <a:rPr lang="de-DE" dirty="0" smtClean="0"/>
              <a:t> </a:t>
            </a:r>
            <a:r>
              <a:rPr lang="de-DE" dirty="0" err="1" smtClean="0"/>
              <a:t>results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same </a:t>
            </a:r>
            <a:r>
              <a:rPr lang="de-DE" dirty="0" err="1" smtClean="0"/>
              <a:t>governance</a:t>
            </a:r>
            <a:r>
              <a:rPr lang="de-DE" dirty="0" smtClean="0"/>
              <a:t> </a:t>
            </a:r>
            <a:r>
              <a:rPr lang="de-DE" dirty="0" err="1" smtClean="0"/>
              <a:t>mode</a:t>
            </a:r>
            <a:endParaRPr lang="de-DE" dirty="0" smtClean="0"/>
          </a:p>
          <a:p>
            <a:pPr marL="1100137" lvl="2" indent="-342900">
              <a:buFont typeface="Courier New" panose="02070309020205020404" pitchFamily="49" charset="0"/>
              <a:buChar char="o"/>
            </a:pPr>
            <a:r>
              <a:rPr lang="de-DE" dirty="0" err="1" smtClean="0"/>
              <a:t>Contracting</a:t>
            </a:r>
            <a:r>
              <a:rPr lang="de-DE" dirty="0" smtClean="0"/>
              <a:t> out </a:t>
            </a:r>
            <a:r>
              <a:rPr lang="de-DE" dirty="0" err="1" smtClean="0"/>
              <a:t>leads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higher</a:t>
            </a:r>
            <a:r>
              <a:rPr lang="de-DE" dirty="0" smtClean="0"/>
              <a:t> </a:t>
            </a:r>
            <a:r>
              <a:rPr lang="de-DE" dirty="0" err="1" smtClean="0"/>
              <a:t>cost</a:t>
            </a:r>
            <a:r>
              <a:rPr lang="de-DE" dirty="0" smtClean="0"/>
              <a:t> (Martinez-</a:t>
            </a:r>
            <a:r>
              <a:rPr lang="de-DE" dirty="0" err="1" smtClean="0"/>
              <a:t>Espineira</a:t>
            </a:r>
            <a:r>
              <a:rPr lang="de-DE" dirty="0" smtClean="0"/>
              <a:t> et al., 2009) </a:t>
            </a:r>
            <a:r>
              <a:rPr lang="de-DE" dirty="0" err="1" smtClean="0"/>
              <a:t>particularly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small</a:t>
            </a:r>
            <a:r>
              <a:rPr lang="de-DE" dirty="0" smtClean="0"/>
              <a:t> utilities (Chong et al., 2015)</a:t>
            </a:r>
          </a:p>
        </p:txBody>
      </p:sp>
      <p:sp>
        <p:nvSpPr>
          <p:cNvPr id="5" name="Rechteck 4"/>
          <p:cNvSpPr/>
          <p:nvPr/>
        </p:nvSpPr>
        <p:spPr>
          <a:xfrm>
            <a:off x="848544" y="6080760"/>
            <a:ext cx="554350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dirty="0">
                <a:solidFill>
                  <a:schemeClr val="tx1"/>
                </a:solidFill>
                <a:latin typeface="+mn-lt"/>
              </a:rPr>
              <a:t>Very few consistent results, why?</a:t>
            </a:r>
            <a:endParaRPr lang="de-DE" sz="2600" b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36943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Next </a:t>
            </a:r>
            <a:r>
              <a:rPr lang="de-DE" dirty="0" err="1" smtClean="0"/>
              <a:t>stop</a:t>
            </a:r>
            <a:r>
              <a:rPr lang="de-DE" dirty="0" smtClean="0"/>
              <a:t>: Aggregation/</a:t>
            </a:r>
            <a:r>
              <a:rPr lang="de-DE" dirty="0" err="1" smtClean="0"/>
              <a:t>Consolidation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62000" y="1676400"/>
            <a:ext cx="8382000" cy="4693593"/>
          </a:xfrm>
        </p:spPr>
        <p:txBody>
          <a:bodyPr/>
          <a:lstStyle/>
          <a:p>
            <a:r>
              <a:rPr lang="de-DE" dirty="0" smtClean="0"/>
              <a:t>50+ </a:t>
            </a:r>
            <a:r>
              <a:rPr lang="de-DE" dirty="0" err="1" smtClean="0"/>
              <a:t>studies</a:t>
            </a:r>
            <a:r>
              <a:rPr lang="de-DE" dirty="0" smtClean="0"/>
              <a:t> </a:t>
            </a:r>
            <a:r>
              <a:rPr lang="de-DE" dirty="0" err="1" smtClean="0"/>
              <a:t>since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1970s </a:t>
            </a:r>
            <a:r>
              <a:rPr lang="de-DE" dirty="0" err="1" smtClean="0"/>
              <a:t>suggest</a:t>
            </a:r>
            <a:r>
              <a:rPr lang="de-DE" dirty="0" smtClean="0"/>
              <a:t> </a:t>
            </a:r>
            <a:r>
              <a:rPr lang="de-DE" dirty="0" err="1" smtClean="0"/>
              <a:t>there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important</a:t>
            </a:r>
            <a:r>
              <a:rPr lang="de-DE" dirty="0" smtClean="0"/>
              <a:t> </a:t>
            </a:r>
            <a:r>
              <a:rPr lang="de-DE" dirty="0" err="1" smtClean="0"/>
              <a:t>economies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scale</a:t>
            </a:r>
            <a:r>
              <a:rPr lang="de-DE" dirty="0" smtClean="0"/>
              <a:t> in </a:t>
            </a:r>
            <a:r>
              <a:rPr lang="de-DE" dirty="0" err="1" smtClean="0"/>
              <a:t>water</a:t>
            </a:r>
            <a:r>
              <a:rPr lang="de-DE" dirty="0" smtClean="0"/>
              <a:t> </a:t>
            </a:r>
            <a:r>
              <a:rPr lang="de-DE" dirty="0" err="1" smtClean="0"/>
              <a:t>provision</a:t>
            </a:r>
            <a:endParaRPr lang="de-DE" dirty="0" smtClean="0"/>
          </a:p>
          <a:p>
            <a:r>
              <a:rPr lang="de-DE" dirty="0" smtClean="0"/>
              <a:t>A </a:t>
            </a:r>
            <a:r>
              <a:rPr lang="de-DE" dirty="0" err="1" smtClean="0"/>
              <a:t>safe</a:t>
            </a:r>
            <a:r>
              <a:rPr lang="de-DE" dirty="0" smtClean="0"/>
              <a:t> </a:t>
            </a:r>
            <a:r>
              <a:rPr lang="de-DE" dirty="0" err="1" smtClean="0"/>
              <a:t>bet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water</a:t>
            </a:r>
            <a:r>
              <a:rPr lang="de-DE" dirty="0" smtClean="0"/>
              <a:t> </a:t>
            </a:r>
            <a:r>
              <a:rPr lang="de-DE" dirty="0" err="1" smtClean="0"/>
              <a:t>utility</a:t>
            </a:r>
            <a:r>
              <a:rPr lang="de-DE" dirty="0" smtClean="0"/>
              <a:t> </a:t>
            </a:r>
            <a:r>
              <a:rPr lang="de-DE" dirty="0" err="1" smtClean="0"/>
              <a:t>reform</a:t>
            </a:r>
            <a:r>
              <a:rPr lang="de-DE" dirty="0" smtClean="0"/>
              <a:t>?</a:t>
            </a:r>
          </a:p>
          <a:p>
            <a:pPr lvl="1"/>
            <a:r>
              <a:rPr lang="de-DE" dirty="0" err="1" smtClean="0"/>
              <a:t>Actual</a:t>
            </a:r>
            <a:r>
              <a:rPr lang="de-DE" dirty="0" smtClean="0"/>
              <a:t> </a:t>
            </a:r>
            <a:r>
              <a:rPr lang="de-DE" dirty="0" err="1" smtClean="0"/>
              <a:t>consolidation</a:t>
            </a:r>
            <a:r>
              <a:rPr lang="de-DE" dirty="0" smtClean="0"/>
              <a:t> </a:t>
            </a:r>
            <a:r>
              <a:rPr lang="de-DE" dirty="0" err="1" smtClean="0"/>
              <a:t>studies</a:t>
            </a:r>
            <a:r>
              <a:rPr lang="de-DE" dirty="0" smtClean="0"/>
              <a:t> </a:t>
            </a:r>
            <a:r>
              <a:rPr lang="de-DE" dirty="0" err="1" smtClean="0"/>
              <a:t>tend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show</a:t>
            </a:r>
            <a:r>
              <a:rPr lang="de-DE" dirty="0" smtClean="0"/>
              <a:t> </a:t>
            </a:r>
            <a:r>
              <a:rPr lang="de-DE" dirty="0" err="1" smtClean="0"/>
              <a:t>small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effect</a:t>
            </a:r>
            <a:endParaRPr lang="de-DE" dirty="0" smtClean="0"/>
          </a:p>
          <a:p>
            <a:pPr lvl="1"/>
            <a:r>
              <a:rPr lang="de-DE" dirty="0" err="1" smtClean="0"/>
              <a:t>Some</a:t>
            </a:r>
            <a:r>
              <a:rPr lang="de-DE" dirty="0" smtClean="0"/>
              <a:t> </a:t>
            </a:r>
            <a:r>
              <a:rPr lang="de-DE" dirty="0" err="1" smtClean="0"/>
              <a:t>studies</a:t>
            </a:r>
            <a:r>
              <a:rPr lang="de-DE" dirty="0" smtClean="0"/>
              <a:t>, e.g. </a:t>
            </a:r>
            <a:r>
              <a:rPr lang="de-DE" dirty="0" err="1" smtClean="0"/>
              <a:t>Klien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Michaud</a:t>
            </a:r>
            <a:r>
              <a:rPr lang="de-DE" dirty="0" smtClean="0"/>
              <a:t> (2016) find </a:t>
            </a:r>
            <a:r>
              <a:rPr lang="de-DE" dirty="0" err="1" smtClean="0"/>
              <a:t>adverse</a:t>
            </a:r>
            <a:r>
              <a:rPr lang="de-DE" dirty="0" smtClean="0"/>
              <a:t> </a:t>
            </a:r>
            <a:r>
              <a:rPr lang="de-DE" dirty="0" err="1" smtClean="0"/>
              <a:t>effects</a:t>
            </a:r>
            <a:r>
              <a:rPr lang="de-DE" dirty="0" smtClean="0"/>
              <a:t> on </a:t>
            </a:r>
            <a:r>
              <a:rPr lang="de-DE" dirty="0" err="1" smtClean="0"/>
              <a:t>cost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quality</a:t>
            </a:r>
            <a:r>
              <a:rPr lang="de-DE" dirty="0" smtClean="0"/>
              <a:t>, at least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transition</a:t>
            </a:r>
            <a:r>
              <a:rPr lang="de-DE" dirty="0" smtClean="0"/>
              <a:t> </a:t>
            </a:r>
            <a:r>
              <a:rPr lang="de-DE" dirty="0" err="1" smtClean="0"/>
              <a:t>phase</a:t>
            </a:r>
            <a:endParaRPr lang="de-DE" dirty="0" smtClean="0"/>
          </a:p>
          <a:p>
            <a:pPr lvl="1"/>
            <a:endParaRPr lang="de-DE" dirty="0" smtClean="0"/>
          </a:p>
          <a:p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need</a:t>
            </a:r>
            <a:r>
              <a:rPr lang="de-DE" dirty="0" smtClean="0"/>
              <a:t> </a:t>
            </a:r>
            <a:r>
              <a:rPr lang="de-DE" dirty="0" err="1" smtClean="0"/>
              <a:t>focus</a:t>
            </a:r>
            <a:r>
              <a:rPr lang="de-DE" dirty="0" smtClean="0"/>
              <a:t> on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question</a:t>
            </a:r>
            <a:r>
              <a:rPr lang="de-DE" dirty="0" smtClean="0"/>
              <a:t>, </a:t>
            </a:r>
            <a:r>
              <a:rPr lang="de-DE" dirty="0" err="1" smtClean="0"/>
              <a:t>why</a:t>
            </a:r>
            <a:r>
              <a:rPr lang="de-DE" dirty="0" smtClean="0"/>
              <a:t> </a:t>
            </a:r>
            <a:r>
              <a:rPr lang="de-DE" dirty="0" err="1" smtClean="0"/>
              <a:t>governance</a:t>
            </a:r>
            <a:r>
              <a:rPr lang="de-DE" dirty="0" smtClean="0"/>
              <a:t> </a:t>
            </a:r>
            <a:r>
              <a:rPr lang="de-DE" dirty="0" err="1" smtClean="0"/>
              <a:t>reforms</a:t>
            </a:r>
            <a:r>
              <a:rPr lang="de-DE" dirty="0" smtClean="0"/>
              <a:t> </a:t>
            </a:r>
            <a:r>
              <a:rPr lang="de-DE" dirty="0" err="1" smtClean="0"/>
              <a:t>succeed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not!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38423713"/>
      </p:ext>
    </p:extLst>
  </p:cSld>
  <p:clrMapOvr>
    <a:masterClrMapping/>
  </p:clrMapOvr>
</p:sld>
</file>

<file path=ppt/theme/theme1.xml><?xml version="1.0" encoding="utf-8"?>
<a:theme xmlns:a="http://schemas.openxmlformats.org/drawingml/2006/main" name="WIFO_Folie">
  <a:themeElements>
    <a:clrScheme name="">
      <a:dk1>
        <a:srgbClr val="000000"/>
      </a:dk1>
      <a:lt1>
        <a:srgbClr val="FFFFFF"/>
      </a:lt1>
      <a:dk2>
        <a:srgbClr val="000FB0"/>
      </a:dk2>
      <a:lt2>
        <a:srgbClr val="C0C0C0"/>
      </a:lt2>
      <a:accent1>
        <a:srgbClr val="000FB0"/>
      </a:accent1>
      <a:accent2>
        <a:srgbClr val="FF1720"/>
      </a:accent2>
      <a:accent3>
        <a:srgbClr val="FFFFFF"/>
      </a:accent3>
      <a:accent4>
        <a:srgbClr val="000000"/>
      </a:accent4>
      <a:accent5>
        <a:srgbClr val="AAAAD4"/>
      </a:accent5>
      <a:accent6>
        <a:srgbClr val="E7141C"/>
      </a:accent6>
      <a:hlink>
        <a:srgbClr val="7295FF"/>
      </a:hlink>
      <a:folHlink>
        <a:srgbClr val="FFCC00"/>
      </a:folHlink>
    </a:clrScheme>
    <a:fontScheme name="WIFO_CG_Folie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WIFO_CG_Foli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FO_CG_Foli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FO_CG_Foli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FO_CG_Foli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FO_CG_Foli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FO_CG_Foli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FO_CG_Foli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FO_CG_Folie 8">
        <a:dk1>
          <a:srgbClr val="000000"/>
        </a:dk1>
        <a:lt1>
          <a:srgbClr val="FFFFFF"/>
        </a:lt1>
        <a:dk2>
          <a:srgbClr val="000000"/>
        </a:dk2>
        <a:lt2>
          <a:srgbClr val="919191"/>
        </a:lt2>
        <a:accent1>
          <a:srgbClr val="000099"/>
        </a:accent1>
        <a:accent2>
          <a:srgbClr val="790015"/>
        </a:accent2>
        <a:accent3>
          <a:srgbClr val="FFFFFF"/>
        </a:accent3>
        <a:accent4>
          <a:srgbClr val="000000"/>
        </a:accent4>
        <a:accent5>
          <a:srgbClr val="AAAACA"/>
        </a:accent5>
        <a:accent6>
          <a:srgbClr val="6D0012"/>
        </a:accent6>
        <a:hlink>
          <a:srgbClr val="CADEF0"/>
        </a:hlink>
        <a:folHlink>
          <a:srgbClr val="CECEC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WIFO_Folie</Template>
  <TotalTime>0</TotalTime>
  <Words>464</Words>
  <Application>Microsoft Office PowerPoint</Application>
  <PresentationFormat>A4 Paper (210x297 mm)</PresentationFormat>
  <Paragraphs>64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Century Gothic</vt:lpstr>
      <vt:lpstr>Courier New</vt:lpstr>
      <vt:lpstr>Futura Bk BT</vt:lpstr>
      <vt:lpstr>Wingdings</vt:lpstr>
      <vt:lpstr>WIFO_Folie</vt:lpstr>
      <vt:lpstr>PowerPoint Presentation</vt:lpstr>
      <vt:lpstr>Does governance matter?</vt:lpstr>
      <vt:lpstr>Performance comparison I</vt:lpstr>
      <vt:lpstr>Performance comparison II</vt:lpstr>
      <vt:lpstr>Performance comparison III</vt:lpstr>
      <vt:lpstr>Performance comparison III</vt:lpstr>
      <vt:lpstr>Performance comparisons IV</vt:lpstr>
      <vt:lpstr>Next stop: Aggregation/Consolidation</vt:lpstr>
    </vt:vector>
  </TitlesOfParts>
  <Company>WSR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0</dc:title>
  <dc:creator>mklien</dc:creator>
  <cp:lastModifiedBy>Angelika Maria Heider</cp:lastModifiedBy>
  <cp:revision>52</cp:revision>
  <cp:lastPrinted>1999-11-25T19:34:23Z</cp:lastPrinted>
  <dcterms:created xsi:type="dcterms:W3CDTF">2016-05-09T14:39:30Z</dcterms:created>
  <dcterms:modified xsi:type="dcterms:W3CDTF">2016-05-12T07:27:50Z</dcterms:modified>
</cp:coreProperties>
</file>