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  <p:sldMasterId id="2147483660" r:id="rId3"/>
  </p:sldMasterIdLst>
  <p:notesMasterIdLst>
    <p:notesMasterId r:id="rId23"/>
  </p:notesMasterIdLst>
  <p:handoutMasterIdLst>
    <p:handoutMasterId r:id="rId24"/>
  </p:handoutMasterIdLst>
  <p:sldIdLst>
    <p:sldId id="309" r:id="rId4"/>
    <p:sldId id="292" r:id="rId5"/>
    <p:sldId id="293" r:id="rId6"/>
    <p:sldId id="299" r:id="rId7"/>
    <p:sldId id="295" r:id="rId8"/>
    <p:sldId id="294" r:id="rId9"/>
    <p:sldId id="311" r:id="rId10"/>
    <p:sldId id="313" r:id="rId11"/>
    <p:sldId id="301" r:id="rId12"/>
    <p:sldId id="302" r:id="rId13"/>
    <p:sldId id="315" r:id="rId14"/>
    <p:sldId id="310" r:id="rId15"/>
    <p:sldId id="304" r:id="rId16"/>
    <p:sldId id="306" r:id="rId17"/>
    <p:sldId id="305" r:id="rId18"/>
    <p:sldId id="307" r:id="rId19"/>
    <p:sldId id="308" r:id="rId20"/>
    <p:sldId id="316" r:id="rId21"/>
    <p:sldId id="278" r:id="rId22"/>
  </p:sldIdLst>
  <p:sldSz cx="12188825" cy="6858000"/>
  <p:notesSz cx="6797675" cy="9926638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3839">
          <p15:clr>
            <a:srgbClr val="A4A3A4"/>
          </p15:clr>
        </p15:guide>
        <p15:guide id="4" pos="767">
          <p15:clr>
            <a:srgbClr val="A4A3A4"/>
          </p15:clr>
        </p15:guide>
        <p15:guide id="5" pos="69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E0A"/>
    <a:srgbClr val="000000"/>
    <a:srgbClr val="FB6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05" autoAdjust="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orient="horz" pos="3888"/>
        <p:guide pos="3839"/>
        <p:guide pos="767"/>
        <p:guide pos="69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leichschenkliges Dreieck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de-DE"/>
              <a:t>12.05.2016</a:t>
            </a:fld>
            <a:endParaRPr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leichschenkliges Dreieck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de-DE"/>
              <a:t>12.05.2016</a:t>
            </a:fld>
            <a:endParaRPr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Textmasterformat bearbeiten</a:t>
            </a:r>
          </a:p>
          <a:p>
            <a:pPr lvl="1"/>
            <a:r>
              <a:rPr/>
              <a:t>Zweite Ebene</a:t>
            </a:r>
          </a:p>
          <a:p>
            <a:pPr lvl="2"/>
            <a:r>
              <a:rPr/>
              <a:t>Dritte Ebene</a:t>
            </a:r>
          </a:p>
          <a:p>
            <a:pPr lvl="3"/>
            <a:r>
              <a:rPr/>
              <a:t>Vierte Ebene</a:t>
            </a:r>
          </a:p>
          <a:p>
            <a:pPr lvl="4"/>
            <a:r>
              <a:rPr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de-AT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de-A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9297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3467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3467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3467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3467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3467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3467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3467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3467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3467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97445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58375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3467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3467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3467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3467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3467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3467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3467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719941"/>
            <a:ext cx="4154800" cy="6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Vertical Textplatzhalter 2"/>
          <p:cNvSpPr>
            <a:spLocks noGrp="1"/>
          </p:cNvSpPr>
          <p:nvPr>
            <p:ph type="body" orient="vert" idx="1"/>
          </p:nvPr>
        </p:nvSpPr>
        <p:spPr>
          <a:xfrm>
            <a:off x="1218883" y="1600200"/>
            <a:ext cx="9751060" cy="4572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A7D6-CDF3-4371-9469-645345C7A8A9}" type="datetime1">
              <a:rPr lang="de-DE" noProof="0" smtClean="0"/>
              <a:t>12.05.2016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Abgerundetes Rechtec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 dirty="0"/>
            </a:p>
          </p:txBody>
        </p:sp>
        <p:sp>
          <p:nvSpPr>
            <p:cNvPr id="9" name="Abgerundetes Rechtec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 dirty="0"/>
            </a:p>
          </p:txBody>
        </p:sp>
        <p:sp>
          <p:nvSpPr>
            <p:cNvPr id="10" name="Auf der gleichen Seite des Rechtecks liegende Ecken abrunden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 dirty="0"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ihand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 dirty="0"/>
            </a:p>
          </p:txBody>
        </p:sp>
        <p:sp>
          <p:nvSpPr>
            <p:cNvPr id="17" name="Rechteck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de-DE" noProof="0" dirty="0"/>
            </a:p>
          </p:txBody>
        </p:sp>
      </p:grpSp>
      <p:sp>
        <p:nvSpPr>
          <p:cNvPr id="2" name="Vertical Titel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Vertical Textplatzhalt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F2F8-F74A-4A2A-A802-929D4FC32E0D}" type="datetime1">
              <a:rPr lang="de-DE" noProof="0" smtClean="0"/>
              <a:t>12.05.2016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719941"/>
            <a:ext cx="4154800" cy="6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3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F86A-E38F-448D-9A3A-D0D00BD3D1CE}" type="datetime1">
              <a:rPr lang="de-DE" smtClean="0">
                <a:solidFill>
                  <a:prstClr val="black"/>
                </a:solidFill>
              </a:rPr>
              <a:pPr/>
              <a:t>12.05.2016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smtClean="0">
                <a:solidFill>
                  <a:prstClr val="black"/>
                </a:solidFill>
              </a:rPr>
              <a:pPr/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0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ihand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21" name="Rechtec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FCD2-968A-4371-9359-DB359667BB6C}" type="datetime1">
              <a:rPr lang="de-DE" smtClean="0">
                <a:solidFill>
                  <a:prstClr val="black"/>
                </a:solidFill>
              </a:rPr>
              <a:pPr/>
              <a:t>12.05.2016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smtClean="0">
                <a:solidFill>
                  <a:prstClr val="black"/>
                </a:solidFill>
              </a:rPr>
              <a:pPr/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C0C4-7963-42F8-845D-82ED529FD965}" type="datetime1">
              <a:rPr lang="de-DE" smtClean="0">
                <a:solidFill>
                  <a:prstClr val="black"/>
                </a:solidFill>
              </a:rPr>
              <a:pPr/>
              <a:t>12.05.2016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smtClean="0">
                <a:solidFill>
                  <a:prstClr val="black"/>
                </a:solidFill>
              </a:rPr>
              <a:pPr/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2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888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1888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09441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C36-6910-400A-8F91-80C252941799}" type="datetime1">
              <a:rPr lang="de-DE" smtClean="0">
                <a:solidFill>
                  <a:prstClr val="black"/>
                </a:solidFill>
              </a:rPr>
              <a:pPr/>
              <a:t>12.05.2016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smtClean="0">
                <a:solidFill>
                  <a:prstClr val="black"/>
                </a:solidFill>
              </a:rPr>
              <a:pPr/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254F-7A6B-4711-9863-CFC2A047BFCE}" type="datetime1">
              <a:rPr lang="de-DE" smtClean="0">
                <a:solidFill>
                  <a:prstClr val="black"/>
                </a:solidFill>
              </a:rPr>
              <a:pPr/>
              <a:t>12.05.2016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smtClean="0">
                <a:solidFill>
                  <a:prstClr val="black"/>
                </a:solidFill>
              </a:rPr>
              <a:pPr/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3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-28949" y="5409216"/>
            <a:ext cx="12188826" cy="1462483"/>
            <a:chOff x="-1" y="4056912"/>
            <a:chExt cx="9144001" cy="1096862"/>
          </a:xfrm>
        </p:grpSpPr>
        <p:sp>
          <p:nvSpPr>
            <p:cNvPr id="9" name="Freihandform 8"/>
            <p:cNvSpPr/>
            <p:nvPr/>
          </p:nvSpPr>
          <p:spPr bwMode="ltGray">
            <a:xfrm rot="5400000">
              <a:off x="4119793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ec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25860" y="6453336"/>
            <a:ext cx="8288401" cy="180976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 smtClean="0">
                <a:solidFill>
                  <a:prstClr val="black"/>
                </a:solidFill>
              </a:rPr>
              <a:t>Re-Kommunalisierung, IFIP Tagung 2013, Thomas Tannheimer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>
                <a:solidFill>
                  <a:prstClr val="black"/>
                </a:solidFill>
              </a:rPr>
              <a:t>06.06.2013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smtClean="0">
                <a:solidFill>
                  <a:prstClr val="black"/>
                </a:solidFill>
              </a:rPr>
              <a:pPr/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5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951A-F56B-42A8-8907-AAC0A2B8E22B}" type="datetime1">
              <a:rPr lang="de-DE" smtClean="0">
                <a:solidFill>
                  <a:prstClr val="black"/>
                </a:solidFill>
              </a:rPr>
              <a:pPr/>
              <a:t>12.05.2016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smtClean="0">
                <a:solidFill>
                  <a:prstClr val="black"/>
                </a:solidFill>
              </a:rPr>
              <a:pPr/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3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F86A-E38F-448D-9A3A-D0D00BD3D1CE}" type="datetime1">
              <a:rPr lang="de-DE" noProof="0" smtClean="0"/>
              <a:t>12.05.2016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7436-50AA-4C85-99D3-66C3050C1F47}" type="datetime1">
              <a:rPr lang="de-DE" smtClean="0">
                <a:solidFill>
                  <a:prstClr val="black"/>
                </a:solidFill>
              </a:rPr>
              <a:pPr/>
              <a:t>12.05.2016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smtClean="0">
                <a:solidFill>
                  <a:prstClr val="black"/>
                </a:solidFill>
              </a:rPr>
              <a:pPr/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Vertical Textplatzhalter 2"/>
          <p:cNvSpPr>
            <a:spLocks noGrp="1"/>
          </p:cNvSpPr>
          <p:nvPr>
            <p:ph type="body" orient="vert" idx="1"/>
          </p:nvPr>
        </p:nvSpPr>
        <p:spPr>
          <a:xfrm>
            <a:off x="1218883" y="1600200"/>
            <a:ext cx="9751060" cy="4572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A7D6-CDF3-4371-9469-645345C7A8A9}" type="datetime1">
              <a:rPr lang="de-DE" smtClean="0">
                <a:solidFill>
                  <a:prstClr val="black"/>
                </a:solidFill>
              </a:rPr>
              <a:pPr/>
              <a:t>12.05.2016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smtClean="0">
                <a:solidFill>
                  <a:prstClr val="black"/>
                </a:solidFill>
              </a:rPr>
              <a:pPr/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16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Abgerundetes Rechtec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9" name="Abgerundetes Rechtec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0" name="Auf der gleichen Seite des Rechtecks liegende Ecken abrunden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ihand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7" name="Rechteck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Vertical Titel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Vertical Textplatzhalt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F2F8-F74A-4A2A-A802-929D4FC32E0D}" type="datetime1">
              <a:rPr lang="de-DE" smtClean="0">
                <a:solidFill>
                  <a:prstClr val="black"/>
                </a:solidFill>
              </a:rPr>
              <a:pPr/>
              <a:t>12.05.2016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smtClean="0">
                <a:solidFill>
                  <a:prstClr val="black"/>
                </a:solidFill>
              </a:rPr>
              <a:pPr/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ihand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 dirty="0"/>
            </a:p>
          </p:txBody>
        </p:sp>
        <p:sp>
          <p:nvSpPr>
            <p:cNvPr id="21" name="Rechtec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de-DE" noProof="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FCD2-968A-4371-9359-DB359667BB6C}" type="datetime1">
              <a:rPr lang="de-DE" noProof="0" smtClean="0"/>
              <a:t>12.05.2016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C0C4-7963-42F8-845D-82ED529FD965}" type="datetime1">
              <a:rPr lang="de-DE" noProof="0" smtClean="0"/>
              <a:t>12.05.2016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888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1888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09441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C36-6910-400A-8F91-80C252941799}" type="datetime1">
              <a:rPr lang="de-DE" noProof="0" smtClean="0"/>
              <a:t>12.05.2016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254F-7A6B-4711-9863-CFC2A047BFCE}" type="datetime1">
              <a:rPr lang="de-DE" noProof="0" smtClean="0"/>
              <a:t>12.05.2016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-28949" y="5409216"/>
            <a:ext cx="12188826" cy="1462483"/>
            <a:chOff x="-1" y="4056912"/>
            <a:chExt cx="9144001" cy="1096862"/>
          </a:xfrm>
        </p:grpSpPr>
        <p:sp>
          <p:nvSpPr>
            <p:cNvPr id="9" name="Freihandform 8"/>
            <p:cNvSpPr/>
            <p:nvPr/>
          </p:nvSpPr>
          <p:spPr bwMode="ltGray">
            <a:xfrm rot="5400000">
              <a:off x="4119793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 dirty="0"/>
            </a:p>
          </p:txBody>
        </p:sp>
        <p:sp>
          <p:nvSpPr>
            <p:cNvPr id="10" name="Rechtec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de-DE" noProof="0" dirty="0"/>
            </a:p>
          </p:txBody>
        </p:sp>
      </p:grp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25860" y="6453336"/>
            <a:ext cx="8288401" cy="180976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 smtClean="0"/>
              <a:t>Re-Kommunalisierung, IFIP Tagung 2013, Thomas Tannheimer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06.06.2013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951A-F56B-42A8-8907-AAC0A2B8E22B}" type="datetime1">
              <a:rPr lang="de-DE" noProof="0" smtClean="0"/>
              <a:t>12.05.2016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7436-50AA-4C85-99D3-66C3050C1F47}" type="datetime1">
              <a:rPr lang="de-DE" noProof="0" smtClean="0"/>
              <a:t>12.05.2016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ihand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 dirty="0"/>
            </a:p>
          </p:txBody>
        </p:sp>
        <p:sp>
          <p:nvSpPr>
            <p:cNvPr id="18" name="Rechtec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de-DE" noProof="0" dirty="0"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  <a:solidFill>
            <a:srgbClr val="FF0000"/>
          </a:solidFill>
        </p:grpSpPr>
        <p:sp>
          <p:nvSpPr>
            <p:cNvPr id="8" name="Abgerundetes Rechtec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 dirty="0"/>
            </a:p>
          </p:txBody>
        </p:sp>
        <p:sp>
          <p:nvSpPr>
            <p:cNvPr id="9" name="Abgerundetes Rechtec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FF0000">
                <a:alpha val="80000"/>
              </a:srgbClr>
            </a:solidFill>
            <a:ln>
              <a:solidFill>
                <a:schemeClr val="tx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 dirty="0"/>
            </a:p>
          </p:txBody>
        </p:sp>
        <p:sp>
          <p:nvSpPr>
            <p:cNvPr id="10" name="Auf der gleichen Seite des Rechtecks liegende Ecken abrunden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FF0000">
                <a:alpha val="50000"/>
              </a:srgbClr>
            </a:solidFill>
            <a:ln>
              <a:solidFill>
                <a:schemeClr val="tx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 dirty="0"/>
            </a:p>
          </p:txBody>
        </p:sp>
      </p:grp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noProof="0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6178F48-246A-4FA8-A0BF-3EC20F020B8D}" type="datetime1">
              <a:rPr lang="de-DE" noProof="0" smtClean="0"/>
              <a:t>12.05.2016</a:t>
            </a:fld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 lang="de-DE" noProof="0" smtClean="0"/>
              <a:pPr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ihand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8" name="Rechtec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  <a:solidFill>
            <a:srgbClr val="FF0000"/>
          </a:solidFill>
        </p:grpSpPr>
        <p:sp>
          <p:nvSpPr>
            <p:cNvPr id="8" name="Abgerundetes Rechtec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9" name="Abgerundetes Rechtec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FF0000">
                <a:alpha val="80000"/>
              </a:srgbClr>
            </a:solidFill>
            <a:ln>
              <a:solidFill>
                <a:schemeClr val="tx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0" name="Auf der gleichen Seite des Rechtecks liegende Ecken abrunden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FF0000">
                <a:alpha val="50000"/>
              </a:srgbClr>
            </a:solidFill>
            <a:ln>
              <a:solidFill>
                <a:schemeClr val="tx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6178F48-246A-4FA8-A0BF-3EC20F020B8D}" type="datetime1">
              <a:rPr lang="de-DE" smtClean="0">
                <a:solidFill>
                  <a:prstClr val="black"/>
                </a:solidFill>
              </a:rPr>
              <a:pPr/>
              <a:t>12.05.2016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 lang="de-DE" smtClean="0">
                <a:solidFill>
                  <a:prstClr val="black"/>
                </a:solidFill>
              </a:rPr>
              <a:pPr/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ctrTitle" idx="4294967295"/>
          </p:nvPr>
        </p:nvSpPr>
        <p:spPr>
          <a:xfrm>
            <a:off x="1053852" y="2636912"/>
            <a:ext cx="10689380" cy="1584176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5400" b="1" baseline="0"/>
            </a:lvl1pPr>
          </a:lstStyle>
          <a:p>
            <a:r>
              <a:rPr lang="en-GB" sz="4000" dirty="0"/>
              <a:t>Importance of Data Pooling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&amp; Transparency</a:t>
            </a:r>
            <a:endParaRPr lang="de-DE" sz="4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58292" y="4653136"/>
            <a:ext cx="9793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smtClean="0">
                <a:solidFill>
                  <a:prstClr val="black"/>
                </a:solidFill>
              </a:rPr>
              <a:t>Heidrun Maier-de Kruijff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56" y="692693"/>
            <a:ext cx="4248472" cy="63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2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noProof="0" smtClean="0"/>
              <a:t>10</a:t>
            </a:fld>
            <a:endParaRPr lang="de-DE" noProof="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222204" y="464242"/>
            <a:ext cx="7103888" cy="824136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de-A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</a:t>
            </a: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 Pooling &amp; </a:t>
            </a:r>
            <a:r>
              <a:rPr lang="de-A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Transparency</a:t>
            </a: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</a:t>
            </a:r>
            <a:endParaRPr lang="de-DE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16"/>
          <a:stretch/>
        </p:blipFill>
        <p:spPr>
          <a:xfrm>
            <a:off x="1125860" y="872716"/>
            <a:ext cx="1464940" cy="398039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1095880" y="1556792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Why?</a:t>
            </a:r>
          </a:p>
          <a:p>
            <a:pPr lvl="1"/>
            <a:r>
              <a:rPr lang="en-GB" dirty="0" smtClean="0"/>
              <a:t>Sustainability</a:t>
            </a:r>
          </a:p>
          <a:p>
            <a:pPr lvl="2"/>
            <a:r>
              <a:rPr lang="en-GB" dirty="0" smtClean="0"/>
              <a:t>Is your water consumption sustainable? </a:t>
            </a:r>
          </a:p>
          <a:p>
            <a:pPr lvl="1"/>
            <a:r>
              <a:rPr lang="en-GB" dirty="0" smtClean="0"/>
              <a:t>Benchmarking</a:t>
            </a:r>
          </a:p>
          <a:p>
            <a:pPr lvl="2"/>
            <a:r>
              <a:rPr lang="en-GB" dirty="0" smtClean="0"/>
              <a:t>Is your water supplier operating at peak performance?</a:t>
            </a:r>
          </a:p>
          <a:p>
            <a:pPr lvl="1"/>
            <a:r>
              <a:rPr lang="en-GB" dirty="0" smtClean="0"/>
              <a:t>Quality Assurance</a:t>
            </a:r>
          </a:p>
          <a:p>
            <a:pPr lvl="2"/>
            <a:r>
              <a:rPr lang="en-GB" dirty="0" smtClean="0"/>
              <a:t>Are your standards high enough?</a:t>
            </a:r>
          </a:p>
          <a:p>
            <a:pPr marL="0" indent="0">
              <a:buFont typeface="Arial" pitchFamily="34" charset="0"/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272" y="2861494"/>
            <a:ext cx="1195387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659" y="2852936"/>
            <a:ext cx="108732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830716" y="3902859"/>
            <a:ext cx="15327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smtClean="0"/>
              <a:t>Roman Neunteufel, 2015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49310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noProof="0" smtClean="0"/>
              <a:t>11</a:t>
            </a:fld>
            <a:endParaRPr lang="de-DE" noProof="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222204" y="464242"/>
            <a:ext cx="7103888" cy="824136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de-A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</a:t>
            </a: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 Pooling &amp; </a:t>
            </a:r>
            <a:r>
              <a:rPr lang="de-A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Transparency</a:t>
            </a: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II</a:t>
            </a:r>
            <a:endParaRPr lang="de-DE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16"/>
          <a:stretch/>
        </p:blipFill>
        <p:spPr>
          <a:xfrm>
            <a:off x="1125860" y="872716"/>
            <a:ext cx="1464940" cy="398039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1095880" y="1556792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 lnSpcReduction="10000"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Know-How-Transfer</a:t>
            </a:r>
          </a:p>
          <a:p>
            <a:pPr lvl="2"/>
            <a:r>
              <a:rPr lang="en-GB" dirty="0" smtClean="0"/>
              <a:t>What can we learn from each other?</a:t>
            </a:r>
          </a:p>
          <a:p>
            <a:pPr lvl="1"/>
            <a:r>
              <a:rPr lang="en-GB" dirty="0" smtClean="0"/>
              <a:t>Improving public trust</a:t>
            </a:r>
          </a:p>
          <a:p>
            <a:pPr lvl="2"/>
            <a:r>
              <a:rPr lang="en-GB" dirty="0" smtClean="0"/>
              <a:t>What kind of data needs to be shared with the public?</a:t>
            </a:r>
          </a:p>
          <a:p>
            <a:pPr marL="0" indent="0">
              <a:buFont typeface="Arial" pitchFamily="34" charset="0"/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9" name="Picture 2" descr="H:\Vortrag\2015\Pipelife Nov2015\Fotos zu Baustellen-PR\gr Tafel u RollingBoard Waehringer Guertel 2012 CH_H06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67" y="1196752"/>
            <a:ext cx="5544617" cy="418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chicagointernalcleansing.com/wp-content/uploads/2012/06/brainPow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6" y="2132856"/>
            <a:ext cx="1649631" cy="178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9478788" y="5054987"/>
            <a:ext cx="2688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smtClean="0"/>
              <a:t>© Christian </a:t>
            </a:r>
            <a:r>
              <a:rPr lang="de-AT" sz="1000" dirty="0" err="1" smtClean="0"/>
              <a:t>Houdek</a:t>
            </a:r>
            <a:r>
              <a:rPr lang="de-AT" sz="1000" dirty="0" smtClean="0"/>
              <a:t> für Wiener Wasser, 2012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420940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noProof="0" smtClean="0"/>
              <a:t>12</a:t>
            </a:fld>
            <a:endParaRPr lang="de-DE" noProof="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222204" y="464242"/>
            <a:ext cx="7103888" cy="824136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de-A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</a:t>
            </a: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 Pooling &amp; </a:t>
            </a:r>
            <a:r>
              <a:rPr lang="de-A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Transparency</a:t>
            </a: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III</a:t>
            </a:r>
            <a:endParaRPr lang="de-DE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16"/>
          <a:stretch/>
        </p:blipFill>
        <p:spPr>
          <a:xfrm>
            <a:off x="1125860" y="872716"/>
            <a:ext cx="1464940" cy="398039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1095880" y="1556792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Who?</a:t>
            </a:r>
          </a:p>
          <a:p>
            <a:pPr lvl="1"/>
            <a:r>
              <a:rPr lang="en-GB" dirty="0" smtClean="0"/>
              <a:t>International </a:t>
            </a:r>
            <a:r>
              <a:rPr lang="en-GB" dirty="0" err="1" smtClean="0"/>
              <a:t>Cooperations</a:t>
            </a:r>
            <a:r>
              <a:rPr lang="en-GB" dirty="0" smtClean="0"/>
              <a:t> and Initiatives (WISE, IWA, EWA, EUREAU, </a:t>
            </a:r>
            <a:r>
              <a:rPr lang="en-GB" dirty="0" err="1" smtClean="0"/>
              <a:t>WssTP</a:t>
            </a:r>
            <a:r>
              <a:rPr lang="en-GB" dirty="0" smtClean="0"/>
              <a:t> etc.)</a:t>
            </a:r>
          </a:p>
          <a:p>
            <a:pPr lvl="1"/>
            <a:r>
              <a:rPr lang="en-GB" dirty="0" smtClean="0"/>
              <a:t>Local Governments &amp; Water Suppliers</a:t>
            </a:r>
          </a:p>
          <a:p>
            <a:pPr lvl="1"/>
            <a:r>
              <a:rPr lang="en-GB" dirty="0" smtClean="0"/>
              <a:t>Experience is priceless – use it!</a:t>
            </a:r>
          </a:p>
          <a:p>
            <a:pPr lvl="1"/>
            <a:r>
              <a:rPr lang="en-GB" dirty="0" smtClean="0"/>
              <a:t>Return to core competences</a:t>
            </a:r>
          </a:p>
          <a:p>
            <a:pPr lvl="1"/>
            <a:r>
              <a:rPr lang="en-GB" dirty="0" smtClean="0"/>
              <a:t>Avoid short-term projects </a:t>
            </a:r>
          </a:p>
          <a:p>
            <a:pPr lvl="1"/>
            <a:r>
              <a:rPr lang="en-GB" dirty="0" smtClean="0"/>
              <a:t>Focus on sustainable, long-term measures</a:t>
            </a:r>
          </a:p>
          <a:p>
            <a:pPr marL="0" indent="0">
              <a:buFont typeface="Arial" pitchFamily="34" charset="0"/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35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noProof="0" smtClean="0"/>
              <a:t>13</a:t>
            </a:fld>
            <a:endParaRPr lang="de-DE" noProof="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222204" y="464242"/>
            <a:ext cx="7103888" cy="824136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</a:t>
            </a:r>
            <a:r>
              <a:rPr lang="de-A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Raising</a:t>
            </a: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Consciousness</a:t>
            </a: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</a:t>
            </a:r>
            <a:endParaRPr lang="de-DE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16"/>
          <a:stretch/>
        </p:blipFill>
        <p:spPr>
          <a:xfrm>
            <a:off x="1125860" y="872716"/>
            <a:ext cx="1464940" cy="398039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1095880" y="1665312"/>
            <a:ext cx="8742948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 fontScale="92500" lnSpcReduction="20000"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Importance of Public Relations</a:t>
            </a:r>
          </a:p>
          <a:p>
            <a:pPr marL="451025" lvl="1" indent="0">
              <a:buNone/>
            </a:pPr>
            <a:r>
              <a:rPr lang="en-GB" dirty="0" smtClean="0"/>
              <a:t>Raising public awareness is among the most important factors in achieving  a more sustainable use of public water supplies.</a:t>
            </a:r>
          </a:p>
          <a:p>
            <a:pPr marL="451025" lvl="1" indent="0">
              <a:buNone/>
            </a:pPr>
            <a:endParaRPr lang="en-GB" dirty="0" smtClean="0"/>
          </a:p>
          <a:p>
            <a:pPr marL="451025" lvl="1" indent="0">
              <a:buNone/>
            </a:pPr>
            <a:r>
              <a:rPr lang="en-GB" dirty="0" smtClean="0"/>
              <a:t>Means to raising awareness include, but are not limited to:</a:t>
            </a:r>
          </a:p>
          <a:p>
            <a:pPr lvl="1"/>
            <a:r>
              <a:rPr lang="en-GB" dirty="0" smtClean="0"/>
              <a:t>Informational websites, leaflets, notices in local newspapers etc.</a:t>
            </a:r>
          </a:p>
          <a:p>
            <a:pPr lvl="1"/>
            <a:r>
              <a:rPr lang="en-GB" dirty="0" smtClean="0"/>
              <a:t>School programmes (example: </a:t>
            </a:r>
            <a:r>
              <a:rPr lang="en-GB" dirty="0" err="1" smtClean="0"/>
              <a:t>Wasserschule</a:t>
            </a:r>
            <a:r>
              <a:rPr lang="en-GB" dirty="0" smtClean="0"/>
              <a:t> Wiener Wasser)</a:t>
            </a:r>
          </a:p>
          <a:p>
            <a:pPr lvl="1"/>
            <a:r>
              <a:rPr lang="en-GB" dirty="0" smtClean="0"/>
              <a:t>Social Media, mobile apps</a:t>
            </a:r>
          </a:p>
          <a:p>
            <a:pPr lvl="1"/>
            <a:r>
              <a:rPr lang="en-GB" dirty="0" smtClean="0"/>
              <a:t>Eco-labelling/-certificates </a:t>
            </a:r>
          </a:p>
          <a:p>
            <a:pPr marL="451025" lvl="1" indent="0">
              <a:buNone/>
            </a:pPr>
            <a:r>
              <a:rPr lang="en-GB" dirty="0" smtClean="0"/>
              <a:t>Raising awareness by communicating needs &amp; expectations and supplying information allows the consumer to make educated choices about water efficiency and conservation</a:t>
            </a:r>
          </a:p>
          <a:p>
            <a:pPr lvl="1"/>
            <a:endParaRPr lang="en-GB" dirty="0"/>
          </a:p>
        </p:txBody>
      </p:sp>
      <p:pic>
        <p:nvPicPr>
          <p:cNvPr id="3074" name="Picture 2" descr="C:\Users\Praktikant\Desktop\Arbeit Praktikant\Danube Water Conference 12.5.16\Ablage\wasserschu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122" y="4511589"/>
            <a:ext cx="2313696" cy="154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raktikant\Desktop\Arbeit Praktikant\Danube Water Conference 12.5.16\Ablage\wasserschule-g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122" y="2962239"/>
            <a:ext cx="2313696" cy="154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raktikant\Desktop\Arbeit Praktikant\Danube Water Conference 12.5.16\Ablage\kinder-zeigen-auf-g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122" y="1412776"/>
            <a:ext cx="2316954" cy="154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9622804" y="5991091"/>
            <a:ext cx="22300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smtClean="0"/>
              <a:t>© Wiener Wasser, </a:t>
            </a:r>
            <a:r>
              <a:rPr lang="de-AT" sz="1000" dirty="0" err="1" smtClean="0"/>
              <a:t>source</a:t>
            </a:r>
            <a:r>
              <a:rPr lang="de-AT" sz="1000" dirty="0" smtClean="0"/>
              <a:t>: wien.gv.at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111112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noProof="0" smtClean="0"/>
              <a:t>14</a:t>
            </a:fld>
            <a:endParaRPr lang="de-DE" noProof="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222204" y="464242"/>
            <a:ext cx="7103888" cy="824136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</a:t>
            </a:r>
            <a:r>
              <a:rPr lang="de-A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Raising</a:t>
            </a: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Consciousness</a:t>
            </a: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II</a:t>
            </a:r>
            <a:endParaRPr lang="de-DE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16"/>
          <a:stretch/>
        </p:blipFill>
        <p:spPr>
          <a:xfrm>
            <a:off x="1125860" y="872716"/>
            <a:ext cx="1464940" cy="398039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1095880" y="1556792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Example: The concept of </a:t>
            </a:r>
            <a:r>
              <a:rPr lang="en-GB" i="1" dirty="0" smtClean="0"/>
              <a:t>Virtual Water </a:t>
            </a:r>
            <a:r>
              <a:rPr lang="en-GB" dirty="0" smtClean="0"/>
              <a:t>and the</a:t>
            </a:r>
            <a:r>
              <a:rPr lang="en-GB" i="1" dirty="0" smtClean="0"/>
              <a:t> Water Footprint</a:t>
            </a:r>
          </a:p>
          <a:p>
            <a:pPr lvl="1"/>
            <a:r>
              <a:rPr lang="en-GB" dirty="0" smtClean="0"/>
              <a:t>Developed to describe the amount of water required to produce a particular good or service (Allan, 1996)</a:t>
            </a:r>
          </a:p>
          <a:p>
            <a:pPr lvl="1"/>
            <a:r>
              <a:rPr lang="en-GB" dirty="0" smtClean="0"/>
              <a:t>Can be used to improve consumer awareness of water use and highlight the significant variations in water use to produce different goods </a:t>
            </a:r>
          </a:p>
          <a:p>
            <a:pPr lvl="1"/>
            <a:r>
              <a:rPr lang="en-GB" dirty="0" smtClean="0"/>
              <a:t>The Water Footprint Network is a global network </a:t>
            </a:r>
            <a:br>
              <a:rPr lang="en-GB" dirty="0" smtClean="0"/>
            </a:br>
            <a:r>
              <a:rPr lang="en-GB" dirty="0" smtClean="0"/>
              <a:t>and consists of over 200 partners</a:t>
            </a:r>
            <a:endParaRPr lang="en-GB" dirty="0"/>
          </a:p>
        </p:txBody>
      </p:sp>
      <p:pic>
        <p:nvPicPr>
          <p:cNvPr id="1026" name="Picture 2" descr="F:\Arbeit Praktikant\Danube Water Conference 12.5.16\Ablage\WaterFootprintNetwork-head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956" y="4869160"/>
            <a:ext cx="2627136" cy="117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4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noProof="0" smtClean="0"/>
              <a:t>15</a:t>
            </a:fld>
            <a:endParaRPr lang="de-DE" noProof="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222204" y="464242"/>
            <a:ext cx="7103888" cy="824136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ECI: </a:t>
            </a:r>
            <a:r>
              <a:rPr lang="de-A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de-A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</a:t>
            </a:r>
            <a:endParaRPr lang="de-DE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16"/>
          <a:stretch/>
        </p:blipFill>
        <p:spPr>
          <a:xfrm>
            <a:off x="1125860" y="872716"/>
            <a:ext cx="1464940" cy="398039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1095880" y="1556792"/>
            <a:ext cx="7590820" cy="4824536"/>
          </a:xfrm>
          <a:prstGeom prst="rect">
            <a:avLst/>
          </a:prstGeom>
        </p:spPr>
        <p:txBody>
          <a:bodyPr vert="horz" lIns="121899" tIns="60949" rIns="121899" bIns="60949" rtlCol="0">
            <a:normAutofit fontScale="85000" lnSpcReduction="20000"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Initiated by multiple stakeholders, including VÖWG</a:t>
            </a:r>
          </a:p>
          <a:p>
            <a:r>
              <a:rPr lang="en-GB" sz="3300" dirty="0" smtClean="0"/>
              <a:t>Goals:</a:t>
            </a:r>
          </a:p>
          <a:p>
            <a:pPr lvl="1"/>
            <a:r>
              <a:rPr lang="en-GB" sz="2800" dirty="0" smtClean="0"/>
              <a:t>Guaranteed water and sanitation for all in Europe</a:t>
            </a:r>
            <a:r>
              <a:rPr lang="en-GB" dirty="0" smtClean="0"/>
              <a:t>. </a:t>
            </a:r>
          </a:p>
          <a:p>
            <a:pPr lvl="2"/>
            <a:r>
              <a:rPr lang="en-GB" sz="2400" dirty="0" smtClean="0"/>
              <a:t>The EU institutions and Member States be obliged to ensure that all inhabitants enjoy </a:t>
            </a:r>
            <a:br>
              <a:rPr lang="en-GB" sz="2400" dirty="0" smtClean="0"/>
            </a:br>
            <a:r>
              <a:rPr lang="en-GB" sz="2400" dirty="0" smtClean="0"/>
              <a:t>the right to water and sanitation.</a:t>
            </a:r>
          </a:p>
          <a:p>
            <a:pPr marL="902050" lvl="2" indent="0">
              <a:buNone/>
            </a:pPr>
            <a:endParaRPr lang="en-GB" dirty="0" smtClean="0"/>
          </a:p>
          <a:p>
            <a:pPr lvl="1"/>
            <a:r>
              <a:rPr lang="en-GB" sz="2800" dirty="0" smtClean="0"/>
              <a:t>No liberalisation of water services.</a:t>
            </a:r>
          </a:p>
          <a:p>
            <a:pPr lvl="2"/>
            <a:r>
              <a:rPr lang="en-GB" sz="2400" dirty="0" smtClean="0"/>
              <a:t>Water supply and management of water resources not be subject to ‘internal market rules’ and that water services are excluded from liberalisation.</a:t>
            </a:r>
          </a:p>
          <a:p>
            <a:pPr lvl="1"/>
            <a:endParaRPr lang="en-GB" dirty="0" smtClean="0"/>
          </a:p>
          <a:p>
            <a:pPr lvl="1"/>
            <a:r>
              <a:rPr lang="en-GB" sz="2800" dirty="0" smtClean="0"/>
              <a:t>Universal (Global) access to water and sanitation.</a:t>
            </a:r>
          </a:p>
          <a:p>
            <a:pPr lvl="2"/>
            <a:r>
              <a:rPr lang="en-GB" sz="2400" dirty="0" smtClean="0"/>
              <a:t>The EU increases its efforts to achieve universal access to water and sanitation</a:t>
            </a:r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pic>
        <p:nvPicPr>
          <p:cNvPr id="2051" name="Picture 3" descr="F:\Arbeit Praktikant\Danube Water Conference 12.5.16\Ablage\Water_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644" y="1504810"/>
            <a:ext cx="3312368" cy="350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72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noProof="0" smtClean="0"/>
              <a:t>16</a:t>
            </a:fld>
            <a:endParaRPr lang="de-DE" noProof="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222204" y="464242"/>
            <a:ext cx="7103888" cy="824136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ECI: </a:t>
            </a:r>
            <a:r>
              <a:rPr lang="de-A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de-A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II</a:t>
            </a:r>
            <a:endParaRPr lang="de-DE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16"/>
          <a:stretch/>
        </p:blipFill>
        <p:spPr>
          <a:xfrm>
            <a:off x="1125860" y="872716"/>
            <a:ext cx="1464940" cy="398039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1095880" y="1556792"/>
            <a:ext cx="6678268" cy="388843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Why?</a:t>
            </a:r>
          </a:p>
          <a:p>
            <a:pPr lvl="1"/>
            <a:r>
              <a:rPr lang="en-GB" dirty="0" smtClean="0"/>
              <a:t>Water and Sanitation have been recognised as a universal human right as of 6.28.2010</a:t>
            </a:r>
          </a:p>
          <a:p>
            <a:pPr lvl="1"/>
            <a:r>
              <a:rPr lang="en-GB" dirty="0" smtClean="0"/>
              <a:t>Water and sanitation are key factors to the accomplishment of all human rights</a:t>
            </a:r>
          </a:p>
          <a:p>
            <a:pPr lvl="1"/>
            <a:r>
              <a:rPr lang="en-GB" dirty="0" smtClean="0"/>
              <a:t>States and international Organisations should provide financial resources, help in capacity-building and technology transfer.</a:t>
            </a:r>
          </a:p>
          <a:p>
            <a:endParaRPr lang="en-GB" dirty="0"/>
          </a:p>
        </p:txBody>
      </p:sp>
      <p:pic>
        <p:nvPicPr>
          <p:cNvPr id="2051" name="Picture 3" descr="F:\Arbeit Praktikant\Danube Water Conference 12.5.16\Ablage\Water_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644" y="1504810"/>
            <a:ext cx="3312368" cy="350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6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noProof="0" smtClean="0"/>
              <a:t>17</a:t>
            </a:fld>
            <a:endParaRPr lang="de-DE" noProof="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222204" y="464242"/>
            <a:ext cx="7103888" cy="824136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ECI: </a:t>
            </a:r>
            <a:r>
              <a:rPr lang="de-A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de-A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III</a:t>
            </a:r>
            <a:endParaRPr lang="de-DE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16"/>
          <a:stretch/>
        </p:blipFill>
        <p:spPr>
          <a:xfrm>
            <a:off x="1125860" y="872716"/>
            <a:ext cx="1464940" cy="398039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1095880" y="1556792"/>
            <a:ext cx="6678268" cy="3888432"/>
          </a:xfrm>
          <a:prstGeom prst="rect">
            <a:avLst/>
          </a:prstGeom>
        </p:spPr>
        <p:txBody>
          <a:bodyPr vert="horz" lIns="121899" tIns="60949" rIns="121899" bIns="60949" rtlCol="0">
            <a:normAutofit lnSpcReduction="10000"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How?</a:t>
            </a:r>
          </a:p>
          <a:p>
            <a:pPr lvl="1"/>
            <a:r>
              <a:rPr lang="en-GB" dirty="0" smtClean="0"/>
              <a:t>Collecting 1 </a:t>
            </a:r>
            <a:r>
              <a:rPr lang="en-GB" dirty="0" err="1" smtClean="0"/>
              <a:t>mio</a:t>
            </a:r>
            <a:r>
              <a:rPr lang="en-GB" dirty="0" smtClean="0"/>
              <a:t>. signatures from citizens of the EU-27 within a year</a:t>
            </a:r>
          </a:p>
          <a:p>
            <a:pPr lvl="1"/>
            <a:r>
              <a:rPr lang="en-GB" dirty="0" smtClean="0"/>
              <a:t>Gaining the attention from media and the general public</a:t>
            </a:r>
          </a:p>
          <a:p>
            <a:pPr lvl="1"/>
            <a:r>
              <a:rPr lang="en-GB" dirty="0" smtClean="0"/>
              <a:t>Initiating a Europe-wide debate about the Right 2 Water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b="1" u="sng" dirty="0" smtClean="0"/>
              <a:t>1,884,790 signatures were collected</a:t>
            </a:r>
            <a:endParaRPr lang="en-GB" b="1" u="sng" dirty="0"/>
          </a:p>
        </p:txBody>
      </p:sp>
      <p:pic>
        <p:nvPicPr>
          <p:cNvPr id="2051" name="Picture 3" descr="F:\Arbeit Praktikant\Danube Water Conference 12.5.16\Ablage\Water_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644" y="1504810"/>
            <a:ext cx="3312368" cy="350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6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noProof="0" smtClean="0"/>
              <a:t>18</a:t>
            </a:fld>
            <a:endParaRPr lang="de-DE" noProof="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16"/>
          <a:stretch/>
        </p:blipFill>
        <p:spPr>
          <a:xfrm>
            <a:off x="1125860" y="872716"/>
            <a:ext cx="1464940" cy="398039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1095880" y="1556792"/>
            <a:ext cx="6942748" cy="4392488"/>
          </a:xfrm>
          <a:prstGeom prst="rect">
            <a:avLst/>
          </a:prstGeom>
        </p:spPr>
        <p:txBody>
          <a:bodyPr vert="horz" lIns="121899" tIns="60949" rIns="121899" bIns="60949" rtlCol="0">
            <a:normAutofit fontScale="92500" lnSpcReduction="10000"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Keep in mind that drinking water is a precious </a:t>
            </a:r>
            <a:r>
              <a:rPr lang="en-GB" dirty="0" smtClean="0"/>
              <a:t>commodity and should </a:t>
            </a:r>
            <a:r>
              <a:rPr lang="en-GB" dirty="0"/>
              <a:t>be handled with care</a:t>
            </a:r>
          </a:p>
          <a:p>
            <a:r>
              <a:rPr lang="en-GB" dirty="0"/>
              <a:t>In order to keep up a sustainable supply in drinking water, water pricing must be adequate and </a:t>
            </a:r>
            <a:r>
              <a:rPr lang="en-GB" dirty="0" smtClean="0"/>
              <a:t>fair, and resource efficiency must be ensured.</a:t>
            </a:r>
            <a:endParaRPr lang="en-GB" dirty="0"/>
          </a:p>
          <a:p>
            <a:r>
              <a:rPr lang="en-GB" dirty="0"/>
              <a:t>You are providing thousands of people with a vital resource – be proud of what you </a:t>
            </a:r>
            <a:r>
              <a:rPr lang="en-GB" dirty="0" smtClean="0"/>
              <a:t>do!</a:t>
            </a:r>
            <a:endParaRPr lang="en-GB" dirty="0"/>
          </a:p>
          <a:p>
            <a:r>
              <a:rPr lang="en-GB" dirty="0" smtClean="0"/>
              <a:t>Every time someone drinks </a:t>
            </a:r>
            <a:r>
              <a:rPr lang="en-GB" dirty="0"/>
              <a:t>a glass of tap water, </a:t>
            </a:r>
            <a:r>
              <a:rPr lang="en-GB" dirty="0" smtClean="0"/>
              <a:t>Nestlé cries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09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125860" y="1988840"/>
            <a:ext cx="9751060" cy="3816424"/>
          </a:xfrm>
          <a:ln w="158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451025" lvl="1" indent="0" algn="ctr">
              <a:spcBef>
                <a:spcPts val="1800"/>
              </a:spcBef>
              <a:buClr>
                <a:schemeClr val="bg2">
                  <a:lumMod val="50000"/>
                </a:schemeClr>
              </a:buClr>
              <a:buNone/>
            </a:pPr>
            <a:endParaRPr lang="de-DE" sz="4800" b="1" dirty="0" smtClean="0">
              <a:solidFill>
                <a:srgbClr val="000000"/>
              </a:solidFill>
              <a:latin typeface="Constantia"/>
            </a:endParaRPr>
          </a:p>
          <a:p>
            <a:pPr marL="451025" lvl="1" indent="0" algn="ctr">
              <a:spcBef>
                <a:spcPts val="1800"/>
              </a:spcBef>
              <a:buClr>
                <a:schemeClr val="bg2">
                  <a:lumMod val="50000"/>
                </a:schemeClr>
              </a:buClr>
              <a:buNone/>
            </a:pPr>
            <a:r>
              <a:rPr lang="de-DE" sz="4800" b="1" dirty="0" err="1" smtClean="0">
                <a:solidFill>
                  <a:srgbClr val="000000"/>
                </a:solidFill>
                <a:latin typeface="Constantia"/>
              </a:rPr>
              <a:t>Thank</a:t>
            </a:r>
            <a:r>
              <a:rPr lang="de-DE" sz="4800" b="1" dirty="0" smtClean="0">
                <a:solidFill>
                  <a:srgbClr val="000000"/>
                </a:solidFill>
                <a:latin typeface="Constantia"/>
              </a:rPr>
              <a:t> </a:t>
            </a:r>
            <a:r>
              <a:rPr lang="de-DE" sz="4800" b="1" dirty="0" err="1" smtClean="0">
                <a:solidFill>
                  <a:srgbClr val="000000"/>
                </a:solidFill>
                <a:latin typeface="Constantia"/>
              </a:rPr>
              <a:t>you</a:t>
            </a:r>
            <a:r>
              <a:rPr lang="de-DE" sz="4800" b="1" dirty="0" smtClean="0">
                <a:solidFill>
                  <a:srgbClr val="000000"/>
                </a:solidFill>
                <a:latin typeface="Constantia"/>
              </a:rPr>
              <a:t> </a:t>
            </a:r>
            <a:r>
              <a:rPr lang="de-DE" sz="4800" b="1" dirty="0" err="1" smtClean="0">
                <a:solidFill>
                  <a:srgbClr val="000000"/>
                </a:solidFill>
                <a:latin typeface="Constantia"/>
              </a:rPr>
              <a:t>for</a:t>
            </a:r>
            <a:r>
              <a:rPr lang="de-DE" sz="4800" b="1" dirty="0" smtClean="0">
                <a:solidFill>
                  <a:srgbClr val="000000"/>
                </a:solidFill>
                <a:latin typeface="Constantia"/>
              </a:rPr>
              <a:t> </a:t>
            </a:r>
            <a:r>
              <a:rPr lang="de-DE" sz="4800" b="1" dirty="0" err="1" smtClean="0">
                <a:solidFill>
                  <a:srgbClr val="000000"/>
                </a:solidFill>
                <a:latin typeface="Constantia"/>
              </a:rPr>
              <a:t>your</a:t>
            </a:r>
            <a:r>
              <a:rPr lang="de-DE" sz="4800" b="1" dirty="0" smtClean="0">
                <a:solidFill>
                  <a:srgbClr val="000000"/>
                </a:solidFill>
                <a:latin typeface="Constantia"/>
              </a:rPr>
              <a:t> </a:t>
            </a:r>
            <a:r>
              <a:rPr lang="de-DE" sz="4800" b="1" dirty="0" err="1" smtClean="0">
                <a:solidFill>
                  <a:srgbClr val="000000"/>
                </a:solidFill>
                <a:latin typeface="Constantia"/>
              </a:rPr>
              <a:t>attention</a:t>
            </a:r>
            <a:r>
              <a:rPr lang="de-DE" sz="4800" b="1" dirty="0" smtClean="0">
                <a:solidFill>
                  <a:srgbClr val="000000"/>
                </a:solidFill>
                <a:latin typeface="Constantia"/>
              </a:rPr>
              <a:t>!</a:t>
            </a:r>
            <a:endParaRPr lang="de-DE" sz="4800" u="sng" dirty="0" smtClean="0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noProof="0" smtClean="0"/>
              <a:t>19</a:t>
            </a:fld>
            <a:endParaRPr lang="de-DE" noProof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16"/>
          <a:stretch/>
        </p:blipFill>
        <p:spPr>
          <a:xfrm>
            <a:off x="1125860" y="872716"/>
            <a:ext cx="1464940" cy="39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1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28204" y="1682551"/>
            <a:ext cx="928903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Who we are?</a:t>
            </a:r>
          </a:p>
          <a:p>
            <a:pPr algn="just"/>
            <a:r>
              <a:rPr lang="en-GB" b="1" dirty="0" smtClean="0">
                <a:solidFill>
                  <a:srgbClr val="FF0000"/>
                </a:solidFill>
                <a:latin typeface="Calibri"/>
              </a:rPr>
              <a:t>○</a:t>
            </a:r>
            <a:r>
              <a:rPr lang="en-GB" b="1" dirty="0" smtClean="0">
                <a:solidFill>
                  <a:srgbClr val="00B0F0"/>
                </a:solidFill>
                <a:latin typeface="Calibri"/>
              </a:rPr>
              <a:t> </a:t>
            </a:r>
            <a:r>
              <a:rPr lang="en-GB" sz="1800" dirty="0" smtClean="0"/>
              <a:t>founded in 1952 to represent the interests of public economy </a:t>
            </a:r>
          </a:p>
          <a:p>
            <a:pPr algn="just"/>
            <a:r>
              <a:rPr lang="en-GB" b="1" dirty="0" smtClean="0">
                <a:solidFill>
                  <a:srgbClr val="FF0000"/>
                </a:solidFill>
                <a:latin typeface="Calibri"/>
              </a:rPr>
              <a:t>○</a:t>
            </a:r>
            <a:r>
              <a:rPr lang="en-GB" b="1" dirty="0" smtClean="0">
                <a:solidFill>
                  <a:srgbClr val="00B0F0"/>
                </a:solidFill>
                <a:latin typeface="Calibri"/>
              </a:rPr>
              <a:t> </a:t>
            </a:r>
            <a:r>
              <a:rPr lang="en-GB" sz="1800" dirty="0" smtClean="0"/>
              <a:t>many members from all sectors of public interest </a:t>
            </a:r>
          </a:p>
          <a:p>
            <a:pPr algn="just"/>
            <a:r>
              <a:rPr lang="en-GB" b="1" dirty="0" smtClean="0">
                <a:solidFill>
                  <a:srgbClr val="FF0000"/>
                </a:solidFill>
                <a:latin typeface="Calibri"/>
              </a:rPr>
              <a:t>○</a:t>
            </a:r>
            <a:r>
              <a:rPr lang="en-GB" b="1" dirty="0" smtClean="0">
                <a:solidFill>
                  <a:srgbClr val="00B0F0"/>
                </a:solidFill>
                <a:latin typeface="Calibri"/>
              </a:rPr>
              <a:t> </a:t>
            </a:r>
            <a:r>
              <a:rPr lang="en-GB" sz="1800" dirty="0" smtClean="0"/>
              <a:t>office in Vienna</a:t>
            </a:r>
          </a:p>
          <a:p>
            <a:endParaRPr lang="en-GB" sz="1800" dirty="0" smtClean="0"/>
          </a:p>
          <a:p>
            <a:r>
              <a:rPr lang="en-GB" sz="2800" u="sng" dirty="0" smtClean="0"/>
              <a:t>What we do?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Calibri"/>
              </a:rPr>
              <a:t>○</a:t>
            </a:r>
            <a:r>
              <a:rPr lang="en-GB" sz="16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1800" dirty="0" smtClean="0"/>
              <a:t>representation of interests on a national and European level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Calibri"/>
              </a:rPr>
              <a:t>○</a:t>
            </a:r>
            <a:r>
              <a:rPr lang="en-GB" sz="16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1800" dirty="0" smtClean="0"/>
              <a:t>analysis and information on EU legislative initiatives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dirty="0" smtClean="0">
                <a:solidFill>
                  <a:srgbClr val="FF0000"/>
                </a:solidFill>
                <a:latin typeface="Calibri"/>
              </a:rPr>
              <a:t>○</a:t>
            </a:r>
            <a:r>
              <a:rPr lang="en-GB" sz="16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1800" dirty="0" smtClean="0"/>
              <a:t>cooperation with European partner organizations / part of the European social partners</a:t>
            </a:r>
          </a:p>
          <a:p>
            <a:r>
              <a:rPr lang="en-GB" dirty="0" smtClean="0">
                <a:solidFill>
                  <a:srgbClr val="FF0000"/>
                </a:solidFill>
                <a:latin typeface="Calibri"/>
              </a:rPr>
              <a:t>○</a:t>
            </a:r>
            <a:r>
              <a:rPr lang="en-GB" sz="16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1800" dirty="0" smtClean="0"/>
              <a:t>preparation of position statements on national and European level</a:t>
            </a:r>
          </a:p>
          <a:p>
            <a:r>
              <a:rPr lang="en-GB" dirty="0" smtClean="0">
                <a:solidFill>
                  <a:srgbClr val="FF0000"/>
                </a:solidFill>
                <a:latin typeface="Calibri"/>
              </a:rPr>
              <a:t>○ </a:t>
            </a:r>
            <a:r>
              <a:rPr lang="en-GB" sz="1800" dirty="0" smtClean="0"/>
              <a:t>concessions directives – internal market</a:t>
            </a:r>
            <a:endParaRPr lang="en-GB" sz="1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noProof="0" smtClean="0"/>
              <a:t>2</a:t>
            </a:fld>
            <a:endParaRPr lang="de-DE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64" y="687139"/>
            <a:ext cx="4299768" cy="64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9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125860" y="1556792"/>
            <a:ext cx="9751060" cy="4464496"/>
          </a:xfrm>
          <a:ln w="15875">
            <a:solidFill>
              <a:srgbClr val="C20E0A"/>
            </a:solidFill>
          </a:ln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romanUcPeriod"/>
            </a:pPr>
            <a:r>
              <a:rPr lang="en-GB" sz="3100" dirty="0" smtClean="0"/>
              <a:t>Challenges for Water Resource Management	</a:t>
            </a:r>
            <a:endParaRPr lang="en-GB" sz="3100" dirty="0" smtClean="0">
              <a:solidFill>
                <a:srgbClr val="000000"/>
              </a:solidFill>
              <a:latin typeface="Constantia"/>
            </a:endParaRPr>
          </a:p>
          <a:p>
            <a:pPr marL="514350" indent="-51435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romanUcPeriod"/>
            </a:pPr>
            <a:r>
              <a:rPr lang="en-GB" sz="3100" dirty="0" smtClean="0"/>
              <a:t>Circular Economy in Water Related Sectors</a:t>
            </a:r>
          </a:p>
          <a:p>
            <a:pPr marL="514350" indent="-51435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romanUcPeriod"/>
            </a:pPr>
            <a:r>
              <a:rPr lang="en-GB" sz="3100" dirty="0" smtClean="0"/>
              <a:t>Importance of Data Pooling &amp; Transparency</a:t>
            </a:r>
          </a:p>
          <a:p>
            <a:pPr marL="514350" indent="-51435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romanUcPeriod"/>
            </a:pPr>
            <a:r>
              <a:rPr lang="en-GB" sz="3100" dirty="0" smtClean="0"/>
              <a:t>Raising Consciousness</a:t>
            </a:r>
          </a:p>
          <a:p>
            <a:pPr marL="514350" indent="-51435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romanUcPeriod"/>
            </a:pPr>
            <a:r>
              <a:rPr lang="en-GB" sz="3100" dirty="0" smtClean="0"/>
              <a:t>ECI: Right2Water</a:t>
            </a:r>
          </a:p>
          <a:p>
            <a:pPr lvl="3">
              <a:buClr>
                <a:srgbClr val="FF0000"/>
              </a:buClr>
            </a:pPr>
            <a:endParaRPr lang="en-GB" sz="3300" dirty="0" smtClean="0">
              <a:solidFill>
                <a:srgbClr val="000000"/>
              </a:solidFill>
              <a:latin typeface="Constantia"/>
              <a:sym typeface="Wingdings" panose="05000000000000000000" pitchFamily="2" charset="2"/>
            </a:endParaRPr>
          </a:p>
          <a:p>
            <a:pPr lvl="3">
              <a:buClr>
                <a:srgbClr val="FF0000"/>
              </a:buClr>
            </a:pPr>
            <a:endParaRPr lang="en-GB" sz="3300" dirty="0" smtClean="0">
              <a:solidFill>
                <a:srgbClr val="000000"/>
              </a:solidFill>
              <a:latin typeface="Constantia"/>
              <a:sym typeface="Wingdings" panose="05000000000000000000" pitchFamily="2" charset="2"/>
            </a:endParaRPr>
          </a:p>
          <a:p>
            <a:pPr marL="0" indent="0">
              <a:buClr>
                <a:srgbClr val="FF0000"/>
              </a:buClr>
              <a:buNone/>
            </a:pPr>
            <a:endParaRPr lang="en-GB" sz="2700" dirty="0" smtClean="0">
              <a:solidFill>
                <a:srgbClr val="000000"/>
              </a:solidFill>
              <a:latin typeface="Constantia"/>
            </a:endParaRPr>
          </a:p>
          <a:p>
            <a:pPr marL="0" indent="0">
              <a:buClr>
                <a:srgbClr val="FF0000"/>
              </a:buClr>
              <a:buNone/>
            </a:pPr>
            <a:endParaRPr lang="en-GB" sz="2700" dirty="0" smtClean="0">
              <a:solidFill>
                <a:srgbClr val="000000"/>
              </a:solidFill>
              <a:latin typeface="Constantia"/>
            </a:endParaRPr>
          </a:p>
          <a:p>
            <a:pPr marL="304770" indent="-304770">
              <a:buClr>
                <a:srgbClr val="FF0000"/>
              </a:buClr>
              <a:buFont typeface="Arial"/>
              <a:buChar char="•"/>
            </a:pPr>
            <a:endParaRPr lang="en-GB" dirty="0" smtClean="0">
              <a:solidFill>
                <a:srgbClr val="000000"/>
              </a:solidFill>
              <a:latin typeface="Constantia"/>
            </a:endParaRPr>
          </a:p>
          <a:p>
            <a:pPr marL="304770" indent="-304770">
              <a:buClr>
                <a:srgbClr val="FF0000"/>
              </a:buClr>
              <a:buFont typeface="Arial"/>
              <a:buChar char="•"/>
            </a:pPr>
            <a:endParaRPr lang="en-GB" dirty="0" smtClean="0">
              <a:solidFill>
                <a:srgbClr val="000000"/>
              </a:solidFill>
              <a:latin typeface="Constantia"/>
            </a:endParaRPr>
          </a:p>
          <a:p>
            <a:pPr marL="304770" indent="-304770">
              <a:buClr>
                <a:srgbClr val="FF0000"/>
              </a:buClr>
              <a:buFont typeface="Arial"/>
              <a:buChar char="•"/>
            </a:pPr>
            <a:endParaRPr lang="en-GB" dirty="0" smtClean="0">
              <a:solidFill>
                <a:srgbClr val="000000"/>
              </a:solidFill>
              <a:latin typeface="Constantia"/>
            </a:endParaRPr>
          </a:p>
          <a:p>
            <a:pPr marL="304770" indent="-304770">
              <a:buClr>
                <a:srgbClr val="FF0000"/>
              </a:buClr>
              <a:buFont typeface="Arial"/>
              <a:buChar char="•"/>
            </a:pPr>
            <a:endParaRPr lang="en-GB" dirty="0" smtClean="0">
              <a:solidFill>
                <a:srgbClr val="000000"/>
              </a:solidFill>
              <a:latin typeface="Constantia"/>
            </a:endParaRPr>
          </a:p>
          <a:p>
            <a:pPr marL="304770" indent="-304770">
              <a:buClr>
                <a:srgbClr val="FF0000"/>
              </a:buClr>
              <a:buFont typeface="Arial"/>
              <a:buChar char="•"/>
            </a:pPr>
            <a:endParaRPr lang="en-GB" dirty="0" smtClean="0">
              <a:solidFill>
                <a:srgbClr val="000000"/>
              </a:solidFill>
              <a:latin typeface="Constantia"/>
            </a:endParaRPr>
          </a:p>
          <a:p>
            <a:pPr marL="304770" indent="-304770">
              <a:buClr>
                <a:srgbClr val="FF0000"/>
              </a:buClr>
              <a:buFont typeface="Arial"/>
              <a:buChar char="•"/>
            </a:pPr>
            <a:endParaRPr lang="en-GB" dirty="0" smtClean="0">
              <a:solidFill>
                <a:srgbClr val="000000"/>
              </a:solidFill>
              <a:latin typeface="Constantia"/>
            </a:endParaRPr>
          </a:p>
          <a:p>
            <a:pPr marL="304770" indent="-304770" algn="l" defTabSz="1218987">
              <a:spcBef>
                <a:spcPts val="18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</a:pPr>
            <a:endParaRPr lang="en-GB" dirty="0" smtClean="0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noProof="0" smtClean="0"/>
              <a:t>3</a:t>
            </a:fld>
            <a:endParaRPr lang="de-DE" noProof="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16"/>
          <a:stretch/>
        </p:blipFill>
        <p:spPr>
          <a:xfrm>
            <a:off x="1125860" y="872716"/>
            <a:ext cx="1464940" cy="39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6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125860" y="1556792"/>
            <a:ext cx="6336704" cy="4464496"/>
          </a:xfrm>
          <a:ln w="15875">
            <a:noFill/>
          </a:ln>
        </p:spPr>
        <p:txBody>
          <a:bodyPr>
            <a:normAutofit/>
          </a:bodyPr>
          <a:lstStyle/>
          <a:p>
            <a:r>
              <a:rPr lang="en-GB" dirty="0" smtClean="0"/>
              <a:t>Formulating the right goals:</a:t>
            </a:r>
          </a:p>
          <a:p>
            <a:pPr marL="451025" lvl="1" indent="0">
              <a:buNone/>
            </a:pPr>
            <a:r>
              <a:rPr lang="en-GB" dirty="0" smtClean="0"/>
              <a:t>adequate water supply</a:t>
            </a:r>
          </a:p>
          <a:p>
            <a:pPr marL="451025" lvl="1" indent="0">
              <a:buNone/>
            </a:pPr>
            <a:r>
              <a:rPr lang="en-GB" dirty="0" smtClean="0"/>
              <a:t>conserving resources</a:t>
            </a:r>
          </a:p>
          <a:p>
            <a:pPr marL="451025" lvl="1" indent="0">
              <a:buNone/>
            </a:pPr>
            <a:r>
              <a:rPr lang="en-GB" dirty="0" smtClean="0"/>
              <a:t>reliability of supply - sustainability</a:t>
            </a:r>
          </a:p>
          <a:p>
            <a:pPr marL="451025" lvl="1" indent="0">
              <a:buNone/>
            </a:pPr>
            <a:r>
              <a:rPr lang="en-GB" dirty="0" smtClean="0"/>
              <a:t>Providing and generating the necessary  infrastructure</a:t>
            </a:r>
          </a:p>
          <a:p>
            <a:pPr marL="451025" lvl="1" indent="0">
              <a:buNone/>
            </a:pPr>
            <a:r>
              <a:rPr lang="en-GB" dirty="0" smtClean="0"/>
              <a:t>adequate water pricing in consideration of the principle 	of equivalency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noProof="0" smtClean="0"/>
              <a:t>4</a:t>
            </a:fld>
            <a:endParaRPr lang="de-DE" noProof="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510236" y="464242"/>
            <a:ext cx="6815856" cy="824136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I. </a:t>
            </a:r>
            <a:r>
              <a:rPr lang="de-DE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Challenges</a:t>
            </a:r>
            <a:r>
              <a:rPr lang="de-DE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for</a:t>
            </a:r>
            <a:r>
              <a:rPr lang="de-DE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Water</a:t>
            </a:r>
            <a:r>
              <a:rPr lang="de-DE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Resource</a:t>
            </a:r>
            <a:r>
              <a:rPr lang="de-DE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Management  I</a:t>
            </a:r>
            <a:endParaRPr lang="de-DE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16"/>
          <a:stretch/>
        </p:blipFill>
        <p:spPr>
          <a:xfrm>
            <a:off x="1125860" y="872716"/>
            <a:ext cx="1464940" cy="398039"/>
          </a:xfrm>
          <a:prstGeom prst="rect">
            <a:avLst/>
          </a:prstGeom>
        </p:spPr>
      </p:pic>
      <p:pic>
        <p:nvPicPr>
          <p:cNvPr id="1026" name="Picture 2" descr="C:\Users\Praktikant\Desktop\Arbeit Praktikant\Danube Water Conference 12.5.16\Ablage\wassergl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580" y="148478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9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125860" y="1556792"/>
            <a:ext cx="5256584" cy="4464496"/>
          </a:xfrm>
          <a:ln w="15875">
            <a:noFill/>
          </a:ln>
        </p:spPr>
        <p:txBody>
          <a:bodyPr>
            <a:normAutofit/>
          </a:bodyPr>
          <a:lstStyle/>
          <a:p>
            <a:r>
              <a:rPr lang="en-GB" dirty="0" smtClean="0"/>
              <a:t>Formulating a business case</a:t>
            </a:r>
          </a:p>
          <a:p>
            <a:pPr lvl="1"/>
            <a:r>
              <a:rPr lang="en-GB" dirty="0" smtClean="0"/>
              <a:t>Sources</a:t>
            </a:r>
          </a:p>
          <a:p>
            <a:pPr lvl="2"/>
            <a:r>
              <a:rPr lang="en-GB" dirty="0" smtClean="0"/>
              <a:t>Local water deposits?</a:t>
            </a:r>
          </a:p>
          <a:p>
            <a:pPr lvl="2"/>
            <a:r>
              <a:rPr lang="en-GB" dirty="0" smtClean="0"/>
              <a:t>Regional water resources?</a:t>
            </a:r>
          </a:p>
          <a:p>
            <a:pPr lvl="2"/>
            <a:r>
              <a:rPr lang="en-GB" dirty="0" smtClean="0"/>
              <a:t>Supra-regional water resources?</a:t>
            </a:r>
          </a:p>
          <a:p>
            <a:pPr lvl="1"/>
            <a:r>
              <a:rPr lang="en-GB" dirty="0" smtClean="0"/>
              <a:t>Investment costs</a:t>
            </a:r>
          </a:p>
          <a:p>
            <a:pPr lvl="1"/>
            <a:r>
              <a:rPr lang="en-GB" dirty="0" smtClean="0"/>
              <a:t>Water pricing</a:t>
            </a:r>
          </a:p>
          <a:p>
            <a:pPr lvl="1"/>
            <a:r>
              <a:rPr lang="en-GB" dirty="0" smtClean="0"/>
              <a:t>Long-term planning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noProof="0" smtClean="0"/>
              <a:t>5</a:t>
            </a:fld>
            <a:endParaRPr lang="de-DE" noProof="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510236" y="464242"/>
            <a:ext cx="6815856" cy="824136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I. </a:t>
            </a:r>
            <a:r>
              <a:rPr lang="de-DE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Challenges</a:t>
            </a:r>
            <a:r>
              <a:rPr lang="de-DE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for</a:t>
            </a:r>
            <a:r>
              <a:rPr lang="de-DE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Water</a:t>
            </a:r>
            <a:r>
              <a:rPr lang="de-DE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Resource</a:t>
            </a:r>
            <a:r>
              <a:rPr lang="de-DE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Management  II</a:t>
            </a:r>
            <a:endParaRPr lang="de-DE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16"/>
          <a:stretch/>
        </p:blipFill>
        <p:spPr>
          <a:xfrm>
            <a:off x="1125860" y="872716"/>
            <a:ext cx="1464940" cy="398039"/>
          </a:xfrm>
          <a:prstGeom prst="rect">
            <a:avLst/>
          </a:prstGeom>
        </p:spPr>
      </p:pic>
      <p:pic>
        <p:nvPicPr>
          <p:cNvPr id="7" name="Picture 2" descr="C:\Users\Praktikant\Desktop\Arbeit Praktikant\Danube Water Conference 12.5.16\Ablage\hochschwab - wien.inf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52" y="1916832"/>
            <a:ext cx="507656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4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125860" y="1556792"/>
            <a:ext cx="9649072" cy="4464496"/>
          </a:xfrm>
          <a:ln w="15875">
            <a:noFill/>
          </a:ln>
        </p:spPr>
        <p:txBody>
          <a:bodyPr>
            <a:normAutofit lnSpcReduction="10000"/>
          </a:bodyPr>
          <a:lstStyle/>
          <a:p>
            <a:r>
              <a:rPr lang="en-GB" dirty="0" smtClean="0"/>
              <a:t>Quality &amp; Quantity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nalyse pollutants</a:t>
            </a:r>
          </a:p>
          <a:p>
            <a:pPr lvl="2"/>
            <a:r>
              <a:rPr lang="en-GB" dirty="0" smtClean="0"/>
              <a:t>Nitrate</a:t>
            </a:r>
          </a:p>
          <a:p>
            <a:pPr lvl="2"/>
            <a:r>
              <a:rPr lang="en-GB" dirty="0" smtClean="0"/>
              <a:t>Hormones</a:t>
            </a:r>
          </a:p>
          <a:p>
            <a:pPr lvl="2"/>
            <a:r>
              <a:rPr lang="en-GB" dirty="0" smtClean="0"/>
              <a:t>Pesticides</a:t>
            </a:r>
          </a:p>
          <a:p>
            <a:pPr lvl="2"/>
            <a:r>
              <a:rPr lang="en-GB" dirty="0" smtClean="0"/>
              <a:t>Micro-pollutants</a:t>
            </a:r>
          </a:p>
          <a:p>
            <a:pPr lvl="2"/>
            <a:r>
              <a:rPr lang="en-GB" dirty="0" smtClean="0"/>
              <a:t>Metabolisms</a:t>
            </a:r>
          </a:p>
          <a:p>
            <a:pPr lvl="1"/>
            <a:r>
              <a:rPr lang="en-GB" dirty="0" smtClean="0"/>
              <a:t>Water treatment</a:t>
            </a:r>
          </a:p>
          <a:p>
            <a:pPr lvl="1"/>
            <a:r>
              <a:rPr lang="en-GB" dirty="0" smtClean="0"/>
              <a:t>Competence</a:t>
            </a:r>
          </a:p>
          <a:p>
            <a:pPr lvl="2"/>
            <a:r>
              <a:rPr lang="en-GB" dirty="0" smtClean="0"/>
              <a:t>Technical &amp; operational</a:t>
            </a:r>
          </a:p>
          <a:p>
            <a:pPr lvl="2"/>
            <a:r>
              <a:rPr lang="en-GB" dirty="0" smtClean="0"/>
              <a:t>Know-how transfer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noProof="0" smtClean="0"/>
              <a:t>6</a:t>
            </a:fld>
            <a:endParaRPr lang="de-DE" noProof="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510236" y="464242"/>
            <a:ext cx="6815856" cy="824136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I. </a:t>
            </a:r>
            <a:r>
              <a:rPr lang="de-DE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Challenges</a:t>
            </a:r>
            <a:r>
              <a:rPr lang="de-DE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for</a:t>
            </a:r>
            <a:r>
              <a:rPr lang="de-DE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</a:t>
            </a:r>
            <a:r>
              <a:rPr lang="de-DE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ater</a:t>
            </a:r>
            <a:r>
              <a:rPr lang="de-DE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Resource</a:t>
            </a:r>
            <a:r>
              <a:rPr lang="de-DE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Management  III</a:t>
            </a:r>
            <a:endParaRPr lang="de-DE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16"/>
          <a:stretch/>
        </p:blipFill>
        <p:spPr>
          <a:xfrm>
            <a:off x="1125860" y="872716"/>
            <a:ext cx="1464940" cy="39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125860" y="1556792"/>
            <a:ext cx="5472608" cy="4464496"/>
          </a:xfrm>
          <a:ln w="15875">
            <a:noFill/>
          </a:ln>
        </p:spPr>
        <p:txBody>
          <a:bodyPr>
            <a:normAutofit/>
          </a:bodyPr>
          <a:lstStyle/>
          <a:p>
            <a:r>
              <a:rPr lang="en-GB" dirty="0" smtClean="0"/>
              <a:t>Sustainability</a:t>
            </a:r>
          </a:p>
          <a:p>
            <a:pPr lvl="1"/>
            <a:r>
              <a:rPr lang="en-GB" dirty="0" smtClean="0"/>
              <a:t>Economical &amp; ecological</a:t>
            </a:r>
          </a:p>
          <a:p>
            <a:pPr lvl="1"/>
            <a:r>
              <a:rPr lang="en-GB" dirty="0" smtClean="0"/>
              <a:t>Water Stress</a:t>
            </a:r>
          </a:p>
          <a:p>
            <a:pPr lvl="1"/>
            <a:r>
              <a:rPr lang="en-GB" dirty="0" smtClean="0"/>
              <a:t>Demographic changes</a:t>
            </a:r>
          </a:p>
          <a:p>
            <a:pPr lvl="1"/>
            <a:r>
              <a:rPr lang="en-GB" dirty="0" smtClean="0"/>
              <a:t>Water consumption</a:t>
            </a:r>
          </a:p>
          <a:p>
            <a:pPr lvl="1"/>
            <a:r>
              <a:rPr lang="en-GB" dirty="0" smtClean="0"/>
              <a:t>Water Leakage</a:t>
            </a:r>
          </a:p>
          <a:p>
            <a:pPr lvl="1"/>
            <a:r>
              <a:rPr lang="en-GB" dirty="0" smtClean="0"/>
              <a:t>Move away from global solutions to regional solutions 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noProof="0" smtClean="0"/>
              <a:t>7</a:t>
            </a:fld>
            <a:endParaRPr lang="de-DE" noProof="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510236" y="464242"/>
            <a:ext cx="6815856" cy="824136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I. </a:t>
            </a:r>
            <a:r>
              <a:rPr lang="de-DE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Challenges</a:t>
            </a:r>
            <a:r>
              <a:rPr lang="de-DE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for</a:t>
            </a:r>
            <a:r>
              <a:rPr lang="de-DE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</a:t>
            </a:r>
            <a:r>
              <a:rPr lang="de-DE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ater</a:t>
            </a:r>
            <a:r>
              <a:rPr lang="de-DE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Resource</a:t>
            </a:r>
            <a:r>
              <a:rPr lang="de-DE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Management  IV</a:t>
            </a:r>
            <a:endParaRPr lang="de-DE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16"/>
          <a:stretch/>
        </p:blipFill>
        <p:spPr>
          <a:xfrm>
            <a:off x="1125860" y="872716"/>
            <a:ext cx="1464940" cy="39803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92" y="1504528"/>
            <a:ext cx="5256584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 rot="16200000">
            <a:off x="4818304" y="4201053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Estimated and projected populations of the world and its continents (except Antarctica) from 1950 to 2100</a:t>
            </a:r>
            <a:r>
              <a:rPr lang="en-US" sz="1000" dirty="0" smtClean="0"/>
              <a:t>. source: </a:t>
            </a:r>
            <a:r>
              <a:rPr lang="en-US" sz="1000" dirty="0" err="1" smtClean="0"/>
              <a:t>wikipedia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293001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718591" y="1431996"/>
            <a:ext cx="5472560" cy="4038252"/>
          </a:xfrm>
          <a:ln w="15875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/>
              <a:t>Demographic changes in Europe:</a:t>
            </a:r>
          </a:p>
          <a:p>
            <a:pPr marL="451025" lvl="1" indent="0">
              <a:buNone/>
            </a:pPr>
            <a:endParaRPr lang="en-GB" sz="1800" dirty="0" smtClean="0"/>
          </a:p>
          <a:p>
            <a:pPr marL="451025" lvl="1" indent="0">
              <a:buNone/>
            </a:pPr>
            <a:endParaRPr lang="en-GB" sz="1800" dirty="0" smtClean="0"/>
          </a:p>
          <a:p>
            <a:pPr marL="451025" lvl="1" indent="0">
              <a:buNone/>
            </a:pPr>
            <a:endParaRPr lang="en-GB" dirty="0" smtClean="0"/>
          </a:p>
          <a:p>
            <a:pPr marL="451025" lvl="1" indent="0">
              <a:buNone/>
            </a:pPr>
            <a:endParaRPr lang="en-GB" dirty="0" smtClean="0"/>
          </a:p>
          <a:p>
            <a:pPr marL="451025" lvl="1" indent="0">
              <a:buNone/>
            </a:pPr>
            <a:r>
              <a:rPr lang="en-GB" dirty="0" smtClean="0"/>
              <a:t>Different growth and shrinking rates in Europe require for different, localized solutions.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noProof="0" smtClean="0"/>
              <a:t>8</a:t>
            </a:fld>
            <a:endParaRPr lang="de-DE" noProof="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510236" y="464242"/>
            <a:ext cx="6815856" cy="824136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I. </a:t>
            </a:r>
            <a:r>
              <a:rPr lang="de-DE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Challenges</a:t>
            </a:r>
            <a:r>
              <a:rPr lang="de-DE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for</a:t>
            </a:r>
            <a:r>
              <a:rPr lang="de-DE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</a:t>
            </a:r>
            <a:r>
              <a:rPr lang="de-DE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ater</a:t>
            </a:r>
            <a:r>
              <a:rPr lang="de-DE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Resource</a:t>
            </a:r>
            <a:r>
              <a:rPr lang="de-DE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Management  V</a:t>
            </a:r>
            <a:endParaRPr lang="de-DE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16"/>
          <a:stretch/>
        </p:blipFill>
        <p:spPr>
          <a:xfrm>
            <a:off x="1125860" y="872716"/>
            <a:ext cx="1464940" cy="39803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203" y="1431995"/>
            <a:ext cx="5181833" cy="516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204" y="1431994"/>
            <a:ext cx="3937894" cy="158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 rot="16200000">
            <a:off x="4609033" y="4671853"/>
            <a:ext cx="35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 smtClean="0"/>
              <a:t>Shrinking</a:t>
            </a:r>
            <a:r>
              <a:rPr lang="de-AT" sz="1000" dirty="0" smtClean="0"/>
              <a:t> Study</a:t>
            </a:r>
            <a:r>
              <a:rPr lang="de-AT" sz="1000" dirty="0"/>
              <a:t> </a:t>
            </a:r>
            <a:r>
              <a:rPr lang="de-AT" sz="1000" dirty="0" smtClean="0"/>
              <a:t>-  </a:t>
            </a:r>
            <a:r>
              <a:rPr lang="de-AT" sz="1000" dirty="0"/>
              <a:t>Brüssel, Europäisches Parlament, 2008)</a:t>
            </a:r>
          </a:p>
        </p:txBody>
      </p:sp>
    </p:spTree>
    <p:extLst>
      <p:ext uri="{BB962C8B-B14F-4D97-AF65-F5344CB8AC3E}">
        <p14:creationId xmlns:p14="http://schemas.microsoft.com/office/powerpoint/2010/main" val="376509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125860" y="1556792"/>
            <a:ext cx="6984776" cy="4464496"/>
          </a:xfrm>
          <a:ln w="15875">
            <a:noFill/>
          </a:ln>
        </p:spPr>
        <p:txBody>
          <a:bodyPr>
            <a:normAutofit lnSpcReduction="10000"/>
          </a:bodyPr>
          <a:lstStyle/>
          <a:p>
            <a:r>
              <a:rPr lang="en-GB" dirty="0" smtClean="0"/>
              <a:t>Closing the Circle</a:t>
            </a:r>
          </a:p>
          <a:p>
            <a:pPr lvl="1"/>
            <a:r>
              <a:rPr lang="en-GB" sz="1800" dirty="0" smtClean="0"/>
              <a:t>Water is a limited resource. Proper circular economy ensures that water is given back to nature – unspoilt!</a:t>
            </a:r>
          </a:p>
          <a:p>
            <a:pPr lvl="1"/>
            <a:r>
              <a:rPr lang="en-GB" sz="1800" dirty="0" smtClean="0"/>
              <a:t>Before we talk about grey-water recycling, we have to ensure, that the network is operating properly</a:t>
            </a:r>
          </a:p>
          <a:p>
            <a:pPr lvl="2"/>
            <a:r>
              <a:rPr lang="en-GB" sz="1800" dirty="0" smtClean="0"/>
              <a:t>Leakage is a main reason for water loss</a:t>
            </a:r>
          </a:p>
          <a:p>
            <a:pPr lvl="1"/>
            <a:r>
              <a:rPr lang="en-GB" sz="1800" dirty="0" smtClean="0"/>
              <a:t>Keeping the system balanced and working</a:t>
            </a:r>
          </a:p>
          <a:p>
            <a:pPr lvl="1"/>
            <a:r>
              <a:rPr lang="en-GB" sz="1800" dirty="0" smtClean="0"/>
              <a:t>Always consider where you are and in </a:t>
            </a:r>
            <a:br>
              <a:rPr lang="en-GB" sz="1800" dirty="0" smtClean="0"/>
            </a:br>
            <a:r>
              <a:rPr lang="en-GB" sz="1800" dirty="0" smtClean="0"/>
              <a:t>which sector you operate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r>
              <a:rPr lang="en-GB" sz="2400" dirty="0" smtClean="0"/>
              <a:t>There is no way to store water for the future</a:t>
            </a:r>
            <a:br>
              <a:rPr lang="en-GB" sz="2400" dirty="0" smtClean="0"/>
            </a:br>
            <a:r>
              <a:rPr lang="en-GB" sz="2400" dirty="0" smtClean="0"/>
              <a:t>	 – all we can do is keep it clean!</a:t>
            </a:r>
            <a:endParaRPr lang="en-GB" sz="24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de-DE" noProof="0" smtClean="0"/>
              <a:t>9</a:t>
            </a:fld>
            <a:endParaRPr lang="de-DE" noProof="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222204" y="464242"/>
            <a:ext cx="7103888" cy="824136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de-A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conomy in </a:t>
            </a:r>
            <a:r>
              <a:rPr lang="de-A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</a:t>
            </a: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Sectors</a:t>
            </a: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</a:t>
            </a:r>
            <a:endParaRPr lang="de-DE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16"/>
          <a:stretch/>
        </p:blipFill>
        <p:spPr>
          <a:xfrm>
            <a:off x="1125860" y="872716"/>
            <a:ext cx="1464940" cy="39803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3239378"/>
            <a:ext cx="4968552" cy="292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4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787942">
  <a:themeElements>
    <a:clrScheme name="Benutzerdefiniert 2">
      <a:dk1>
        <a:sysClr val="windowText" lastClr="000000"/>
      </a:dk1>
      <a:lt1>
        <a:sysClr val="window" lastClr="FFFFFF"/>
      </a:lt1>
      <a:dk2>
        <a:srgbClr val="B4ECFC"/>
      </a:dk2>
      <a:lt2>
        <a:srgbClr val="DBF5F9"/>
      </a:lt2>
      <a:accent1>
        <a:srgbClr val="B2E9F2"/>
      </a:accent1>
      <a:accent2>
        <a:srgbClr val="4CD1F7"/>
      </a:accent2>
      <a:accent3>
        <a:srgbClr val="00B0F0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oking_16x9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oking_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4445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1_TS102787942">
  <a:themeElements>
    <a:clrScheme name="Benutzerdefiniert 2">
      <a:dk1>
        <a:sysClr val="windowText" lastClr="000000"/>
      </a:dk1>
      <a:lt1>
        <a:sysClr val="window" lastClr="FFFFFF"/>
      </a:lt1>
      <a:dk2>
        <a:srgbClr val="B4ECFC"/>
      </a:dk2>
      <a:lt2>
        <a:srgbClr val="DBF5F9"/>
      </a:lt2>
      <a:accent1>
        <a:srgbClr val="B2E9F2"/>
      </a:accent1>
      <a:accent2>
        <a:srgbClr val="4CD1F7"/>
      </a:accent2>
      <a:accent3>
        <a:srgbClr val="00B0F0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oking_16x9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oking_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4445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oking_16x9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oking_16x9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1F12659-3421-4416-9D36-1F48E981D7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852</Words>
  <Application>Microsoft Office PowerPoint</Application>
  <PresentationFormat>Custom</PresentationFormat>
  <Paragraphs>193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Constantia</vt:lpstr>
      <vt:lpstr>Wingdings</vt:lpstr>
      <vt:lpstr>TS102787942</vt:lpstr>
      <vt:lpstr>1_TS102787942</vt:lpstr>
      <vt:lpstr>Importance of Data Pooling  &amp; Transparency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2013-04-09T11:01:12Z</dcterms:created>
  <dcterms:modified xsi:type="dcterms:W3CDTF">2016-05-12T09:34:21Z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TC027879429991</vt:lpwstr>
  </property>
</Properties>
</file>